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0"/>
  </p:notesMasterIdLst>
  <p:sldIdLst>
    <p:sldId id="2146847406" r:id="rId5"/>
    <p:sldId id="2146847412" r:id="rId6"/>
    <p:sldId id="2146847437" r:id="rId7"/>
    <p:sldId id="2146847409" r:id="rId8"/>
    <p:sldId id="2146847414" r:id="rId9"/>
    <p:sldId id="2146847415" r:id="rId10"/>
    <p:sldId id="2146847416" r:id="rId11"/>
    <p:sldId id="2146847417" r:id="rId12"/>
    <p:sldId id="2146847438" r:id="rId13"/>
    <p:sldId id="2146847419" r:id="rId14"/>
    <p:sldId id="2146847420" r:id="rId15"/>
    <p:sldId id="2146847424" r:id="rId16"/>
    <p:sldId id="2146847425" r:id="rId17"/>
    <p:sldId id="2146847427" r:id="rId18"/>
    <p:sldId id="2146847439" r:id="rId19"/>
    <p:sldId id="2146847428" r:id="rId20"/>
    <p:sldId id="2146847440" r:id="rId21"/>
    <p:sldId id="2146847430" r:id="rId22"/>
    <p:sldId id="2146847431" r:id="rId23"/>
    <p:sldId id="2146847432" r:id="rId24"/>
    <p:sldId id="2146847433" r:id="rId25"/>
    <p:sldId id="2146847434" r:id="rId26"/>
    <p:sldId id="2146847441" r:id="rId27"/>
    <p:sldId id="2146847436" r:id="rId28"/>
    <p:sldId id="214684744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EE0217-946B-8102-B4ED-0B4DF896D58B}" name="Vaishali Gursal" initials="VG" userId="Vaishali Gursal" providerId="None"/>
  <p188:author id="{9F8A2C23-EDC3-3CD6-5526-41B2C8DC29FF}" name="Helen Stanford" initials="HS" userId="Helen Stanford" providerId="None"/>
  <p188:author id="{E577DBB5-AE41-963B-13DF-2745A95C7317}" name="Helen Sharland" initials="HS" userId="S::Helen.Sharland@wearelucidgroup.com::8bfc5259-829d-4d1a-84c4-afa70c7401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82E"/>
    <a:srgbClr val="656665"/>
    <a:srgbClr val="E7E6E6"/>
    <a:srgbClr val="28ABE1"/>
    <a:srgbClr val="F9F9F9"/>
    <a:srgbClr val="19195A"/>
    <a:srgbClr val="3C1658"/>
    <a:srgbClr val="12172F"/>
    <a:srgbClr val="C93841"/>
    <a:srgbClr val="0079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94660"/>
  </p:normalViewPr>
  <p:slideViewPr>
    <p:cSldViewPr snapToGrid="0">
      <p:cViewPr varScale="1">
        <p:scale>
          <a:sx n="91" d="100"/>
          <a:sy n="91"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Sharland" userId="8bfc5259-829d-4d1a-84c4-afa70c74011d" providerId="ADAL" clId="{AB6AC3D9-6CBA-4F91-878B-780CE381E014}"/>
    <pc:docChg chg="modSld">
      <pc:chgData name="Helen Sharland" userId="8bfc5259-829d-4d1a-84c4-afa70c74011d" providerId="ADAL" clId="{AB6AC3D9-6CBA-4F91-878B-780CE381E014}" dt="2024-05-20T16:20:59.804" v="1" actId="20577"/>
      <pc:docMkLst>
        <pc:docMk/>
      </pc:docMkLst>
      <pc:sldChg chg="modSp mod">
        <pc:chgData name="Helen Sharland" userId="8bfc5259-829d-4d1a-84c4-afa70c74011d" providerId="ADAL" clId="{AB6AC3D9-6CBA-4F91-878B-780CE381E014}" dt="2024-05-20T16:20:25.952" v="0" actId="20577"/>
        <pc:sldMkLst>
          <pc:docMk/>
          <pc:sldMk cId="4028536790" sldId="2146847424"/>
        </pc:sldMkLst>
        <pc:spChg chg="mod">
          <ac:chgData name="Helen Sharland" userId="8bfc5259-829d-4d1a-84c4-afa70c74011d" providerId="ADAL" clId="{AB6AC3D9-6CBA-4F91-878B-780CE381E014}" dt="2024-05-20T16:20:25.952" v="0" actId="20577"/>
          <ac:spMkLst>
            <pc:docMk/>
            <pc:sldMk cId="4028536790" sldId="2146847424"/>
            <ac:spMk id="5" creationId="{07380957-5844-14F6-466F-12CCE6D4BB67}"/>
          </ac:spMkLst>
        </pc:spChg>
      </pc:sldChg>
      <pc:sldChg chg="modSp mod">
        <pc:chgData name="Helen Sharland" userId="8bfc5259-829d-4d1a-84c4-afa70c74011d" providerId="ADAL" clId="{AB6AC3D9-6CBA-4F91-878B-780CE381E014}" dt="2024-05-20T16:20:59.804" v="1" actId="20577"/>
        <pc:sldMkLst>
          <pc:docMk/>
          <pc:sldMk cId="3628027910" sldId="2146847442"/>
        </pc:sldMkLst>
        <pc:spChg chg="mod">
          <ac:chgData name="Helen Sharland" userId="8bfc5259-829d-4d1a-84c4-afa70c74011d" providerId="ADAL" clId="{AB6AC3D9-6CBA-4F91-878B-780CE381E014}" dt="2024-05-20T16:20:59.804" v="1" actId="20577"/>
          <ac:spMkLst>
            <pc:docMk/>
            <pc:sldMk cId="3628027910" sldId="2146847442"/>
            <ac:spMk id="3" creationId="{1246B70A-4008-200D-4D45-2B31A55CCC9A}"/>
          </ac:spMkLst>
        </pc:spChg>
      </pc:sldChg>
    </pc:docChg>
  </pc:docChgLst>
  <pc:docChgLst>
    <pc:chgData name="He, Jiawen" userId="0ea971ef-7634-4154-9372-ea30a0cfafa9" providerId="ADAL" clId="{F557E538-990D-490E-9BEB-DCF5FB350819}"/>
    <pc:docChg chg="custSel modSld">
      <pc:chgData name="He, Jiawen" userId="0ea971ef-7634-4154-9372-ea30a0cfafa9" providerId="ADAL" clId="{F557E538-990D-490E-9BEB-DCF5FB350819}" dt="2025-01-07T07:33:15.520" v="5"/>
      <pc:docMkLst>
        <pc:docMk/>
      </pc:docMkLst>
      <pc:sldChg chg="delSp modSp mod">
        <pc:chgData name="He, Jiawen" userId="0ea971ef-7634-4154-9372-ea30a0cfafa9" providerId="ADAL" clId="{F557E538-990D-490E-9BEB-DCF5FB350819}" dt="2025-01-07T07:33:15.520" v="5"/>
        <pc:sldMkLst>
          <pc:docMk/>
          <pc:sldMk cId="2294744628" sldId="2146847406"/>
        </pc:sldMkLst>
        <pc:spChg chg="mod">
          <ac:chgData name="He, Jiawen" userId="0ea971ef-7634-4154-9372-ea30a0cfafa9" providerId="ADAL" clId="{F557E538-990D-490E-9BEB-DCF5FB350819}" dt="2025-01-07T07:33:15.520" v="5"/>
          <ac:spMkLst>
            <pc:docMk/>
            <pc:sldMk cId="2294744628" sldId="2146847406"/>
            <ac:spMk id="2" creationId="{93B36586-2261-92F1-92ED-6AA553ADD306}"/>
          </ac:spMkLst>
        </pc:spChg>
        <pc:spChg chg="del">
          <ac:chgData name="He, Jiawen" userId="0ea971ef-7634-4154-9372-ea30a0cfafa9" providerId="ADAL" clId="{F557E538-990D-490E-9BEB-DCF5FB350819}" dt="2025-01-07T07:32:38.141" v="0" actId="478"/>
          <ac:spMkLst>
            <pc:docMk/>
            <pc:sldMk cId="2294744628" sldId="2146847406"/>
            <ac:spMk id="9" creationId="{71AECA1A-01C4-7348-A6C1-7E803B11C9F9}"/>
          </ac:spMkLst>
        </pc:spChg>
      </pc:sldChg>
    </pc:docChg>
  </pc:docChgLst>
  <pc:docChgLst>
    <pc:chgData name="He, Jiawen" userId="0ea971ef-7634-4154-9372-ea30a0cfafa9" providerId="ADAL" clId="{3F278473-62ED-4F24-B629-77E29E1CFAE0}"/>
    <pc:docChg chg="undo custSel modSld">
      <pc:chgData name="He, Jiawen" userId="0ea971ef-7634-4154-9372-ea30a0cfafa9" providerId="ADAL" clId="{3F278473-62ED-4F24-B629-77E29E1CFAE0}" dt="2024-08-26T03:31:03.061" v="111" actId="1076"/>
      <pc:docMkLst>
        <pc:docMk/>
      </pc:docMkLst>
      <pc:sldChg chg="addSp delSp modSp mod">
        <pc:chgData name="He, Jiawen" userId="0ea971ef-7634-4154-9372-ea30a0cfafa9" providerId="ADAL" clId="{3F278473-62ED-4F24-B629-77E29E1CFAE0}" dt="2024-08-26T03:30:17.005" v="92" actId="1076"/>
        <pc:sldMkLst>
          <pc:docMk/>
          <pc:sldMk cId="418892122" sldId="2146847414"/>
        </pc:sldMkLst>
        <pc:spChg chg="add mod">
          <ac:chgData name="He, Jiawen" userId="0ea971ef-7634-4154-9372-ea30a0cfafa9" providerId="ADAL" clId="{3F278473-62ED-4F24-B629-77E29E1CFAE0}" dt="2024-08-26T03:30:08.854" v="88" actId="1076"/>
          <ac:spMkLst>
            <pc:docMk/>
            <pc:sldMk cId="418892122" sldId="2146847414"/>
            <ac:spMk id="2" creationId="{322E042D-67F2-8BEF-791C-F3E3F381106D}"/>
          </ac:spMkLst>
        </pc:spChg>
        <pc:spChg chg="add mod">
          <ac:chgData name="He, Jiawen" userId="0ea971ef-7634-4154-9372-ea30a0cfafa9" providerId="ADAL" clId="{3F278473-62ED-4F24-B629-77E29E1CFAE0}" dt="2024-08-26T03:30:13.508" v="90" actId="1076"/>
          <ac:spMkLst>
            <pc:docMk/>
            <pc:sldMk cId="418892122" sldId="2146847414"/>
            <ac:spMk id="4" creationId="{42721B2C-357C-D8FB-BC0E-802B2B4F1163}"/>
          </ac:spMkLst>
        </pc:spChg>
        <pc:spChg chg="add mod">
          <ac:chgData name="He, Jiawen" userId="0ea971ef-7634-4154-9372-ea30a0cfafa9" providerId="ADAL" clId="{3F278473-62ED-4F24-B629-77E29E1CFAE0}" dt="2024-08-26T03:30:17.005" v="92" actId="1076"/>
          <ac:spMkLst>
            <pc:docMk/>
            <pc:sldMk cId="418892122" sldId="2146847414"/>
            <ac:spMk id="6" creationId="{09CCAC0D-CE12-EB19-91AE-5681F0267CE1}"/>
          </ac:spMkLst>
        </pc:spChg>
        <pc:spChg chg="mod">
          <ac:chgData name="He, Jiawen" userId="0ea971ef-7634-4154-9372-ea30a0cfafa9" providerId="ADAL" clId="{3F278473-62ED-4F24-B629-77E29E1CFAE0}" dt="2024-08-26T03:01:37.232" v="10" actId="1076"/>
          <ac:spMkLst>
            <pc:docMk/>
            <pc:sldMk cId="418892122" sldId="2146847414"/>
            <ac:spMk id="11" creationId="{72DC9BE9-1DE0-7E85-F3DF-11A02D72AE9D}"/>
          </ac:spMkLst>
        </pc:spChg>
        <pc:grpChg chg="del">
          <ac:chgData name="He, Jiawen" userId="0ea971ef-7634-4154-9372-ea30a0cfafa9" providerId="ADAL" clId="{3F278473-62ED-4F24-B629-77E29E1CFAE0}" dt="2024-08-26T03:30:14.545" v="91" actId="478"/>
          <ac:grpSpMkLst>
            <pc:docMk/>
            <pc:sldMk cId="418892122" sldId="2146847414"/>
            <ac:grpSpMk id="13" creationId="{2848ACB9-9D00-CC99-4E77-7F69AC15FD50}"/>
          </ac:grpSpMkLst>
        </pc:grpChg>
        <pc:grpChg chg="del">
          <ac:chgData name="He, Jiawen" userId="0ea971ef-7634-4154-9372-ea30a0cfafa9" providerId="ADAL" clId="{3F278473-62ED-4F24-B629-77E29E1CFAE0}" dt="2024-08-26T03:30:04.920" v="86" actId="478"/>
          <ac:grpSpMkLst>
            <pc:docMk/>
            <pc:sldMk cId="418892122" sldId="2146847414"/>
            <ac:grpSpMk id="17" creationId="{35AEF9DD-20EB-5C0C-3D95-23486CC425A9}"/>
          </ac:grpSpMkLst>
        </pc:grpChg>
        <pc:grpChg chg="del">
          <ac:chgData name="He, Jiawen" userId="0ea971ef-7634-4154-9372-ea30a0cfafa9" providerId="ADAL" clId="{3F278473-62ED-4F24-B629-77E29E1CFAE0}" dt="2024-08-26T03:30:10.499" v="89" actId="478"/>
          <ac:grpSpMkLst>
            <pc:docMk/>
            <pc:sldMk cId="418892122" sldId="2146847414"/>
            <ac:grpSpMk id="20" creationId="{D91B0DF2-CA5B-CD2C-48EE-6C9E368EF994}"/>
          </ac:grpSpMkLst>
        </pc:grpChg>
      </pc:sldChg>
      <pc:sldChg chg="addSp delSp modSp mod">
        <pc:chgData name="He, Jiawen" userId="0ea971ef-7634-4154-9372-ea30a0cfafa9" providerId="ADAL" clId="{3F278473-62ED-4F24-B629-77E29E1CFAE0}" dt="2024-08-26T03:31:03.061" v="111" actId="1076"/>
        <pc:sldMkLst>
          <pc:docMk/>
          <pc:sldMk cId="2339647338" sldId="2146847432"/>
        </pc:sldMkLst>
        <pc:spChg chg="add mod">
          <ac:chgData name="He, Jiawen" userId="0ea971ef-7634-4154-9372-ea30a0cfafa9" providerId="ADAL" clId="{3F278473-62ED-4F24-B629-77E29E1CFAE0}" dt="2024-08-26T03:30:28.452" v="94" actId="1076"/>
          <ac:spMkLst>
            <pc:docMk/>
            <pc:sldMk cId="2339647338" sldId="2146847432"/>
            <ac:spMk id="2" creationId="{7699D84F-45CD-F00A-1E87-F330F73071B1}"/>
          </ac:spMkLst>
        </pc:spChg>
        <pc:spChg chg="add mod">
          <ac:chgData name="He, Jiawen" userId="0ea971ef-7634-4154-9372-ea30a0cfafa9" providerId="ADAL" clId="{3F278473-62ED-4F24-B629-77E29E1CFAE0}" dt="2024-08-26T03:30:36.877" v="99" actId="1076"/>
          <ac:spMkLst>
            <pc:docMk/>
            <pc:sldMk cId="2339647338" sldId="2146847432"/>
            <ac:spMk id="3" creationId="{04495D7F-28A3-BCE9-4180-7AE78A0FA88B}"/>
          </ac:spMkLst>
        </pc:spChg>
        <pc:spChg chg="add mod">
          <ac:chgData name="He, Jiawen" userId="0ea971ef-7634-4154-9372-ea30a0cfafa9" providerId="ADAL" clId="{3F278473-62ED-4F24-B629-77E29E1CFAE0}" dt="2024-08-26T03:30:43.504" v="102" actId="1076"/>
          <ac:spMkLst>
            <pc:docMk/>
            <pc:sldMk cId="2339647338" sldId="2146847432"/>
            <ac:spMk id="5" creationId="{570B6411-7D11-538E-1DA7-3F24C1BD7B80}"/>
          </ac:spMkLst>
        </pc:spChg>
        <pc:spChg chg="del">
          <ac:chgData name="He, Jiawen" userId="0ea971ef-7634-4154-9372-ea30a0cfafa9" providerId="ADAL" clId="{3F278473-62ED-4F24-B629-77E29E1CFAE0}" dt="2024-08-26T03:30:48.402" v="104" actId="478"/>
          <ac:spMkLst>
            <pc:docMk/>
            <pc:sldMk cId="2339647338" sldId="2146847432"/>
            <ac:spMk id="23" creationId="{56F954E2-1455-BCE0-7320-759A3E46F7B2}"/>
          </ac:spMkLst>
        </pc:spChg>
        <pc:spChg chg="del">
          <ac:chgData name="He, Jiawen" userId="0ea971ef-7634-4154-9372-ea30a0cfafa9" providerId="ADAL" clId="{3F278473-62ED-4F24-B629-77E29E1CFAE0}" dt="2024-08-26T03:30:54.773" v="107" actId="478"/>
          <ac:spMkLst>
            <pc:docMk/>
            <pc:sldMk cId="2339647338" sldId="2146847432"/>
            <ac:spMk id="27" creationId="{5ABA9235-E8B4-C82A-F1B0-2EB4F432CD20}"/>
          </ac:spMkLst>
        </pc:spChg>
        <pc:spChg chg="del">
          <ac:chgData name="He, Jiawen" userId="0ea971ef-7634-4154-9372-ea30a0cfafa9" providerId="ADAL" clId="{3F278473-62ED-4F24-B629-77E29E1CFAE0}" dt="2024-08-26T03:30:33.726" v="98" actId="478"/>
          <ac:spMkLst>
            <pc:docMk/>
            <pc:sldMk cId="2339647338" sldId="2146847432"/>
            <ac:spMk id="32" creationId="{38AF7A9E-E1EA-A2F5-1AF1-9BAE69461571}"/>
          </ac:spMkLst>
        </pc:spChg>
        <pc:spChg chg="del">
          <ac:chgData name="He, Jiawen" userId="0ea971ef-7634-4154-9372-ea30a0cfafa9" providerId="ADAL" clId="{3F278473-62ED-4F24-B629-77E29E1CFAE0}" dt="2024-08-26T03:31:00.258" v="110" actId="478"/>
          <ac:spMkLst>
            <pc:docMk/>
            <pc:sldMk cId="2339647338" sldId="2146847432"/>
            <ac:spMk id="35" creationId="{7A477D3C-0C7D-5B9D-5FB3-EAC80A187896}"/>
          </ac:spMkLst>
        </pc:spChg>
        <pc:spChg chg="del">
          <ac:chgData name="He, Jiawen" userId="0ea971ef-7634-4154-9372-ea30a0cfafa9" providerId="ADAL" clId="{3F278473-62ED-4F24-B629-77E29E1CFAE0}" dt="2024-08-26T03:30:40.713" v="101" actId="478"/>
          <ac:spMkLst>
            <pc:docMk/>
            <pc:sldMk cId="2339647338" sldId="2146847432"/>
            <ac:spMk id="56" creationId="{8F059B9D-37FF-2275-4547-E95D38BC87C0}"/>
          </ac:spMkLst>
        </pc:spChg>
        <pc:spChg chg="add mod">
          <ac:chgData name="He, Jiawen" userId="0ea971ef-7634-4154-9372-ea30a0cfafa9" providerId="ADAL" clId="{3F278473-62ED-4F24-B629-77E29E1CFAE0}" dt="2024-08-26T03:30:51.061" v="105" actId="1076"/>
          <ac:spMkLst>
            <pc:docMk/>
            <pc:sldMk cId="2339647338" sldId="2146847432"/>
            <ac:spMk id="69" creationId="{11825267-595E-E899-6C08-589BE34C386F}"/>
          </ac:spMkLst>
        </pc:spChg>
        <pc:spChg chg="add mod">
          <ac:chgData name="He, Jiawen" userId="0ea971ef-7634-4154-9372-ea30a0cfafa9" providerId="ADAL" clId="{3F278473-62ED-4F24-B629-77E29E1CFAE0}" dt="2024-08-26T03:30:57.273" v="108" actId="1076"/>
          <ac:spMkLst>
            <pc:docMk/>
            <pc:sldMk cId="2339647338" sldId="2146847432"/>
            <ac:spMk id="70" creationId="{0CD5CE67-350B-C3A2-8CA7-E7AACD8AE458}"/>
          </ac:spMkLst>
        </pc:spChg>
        <pc:spChg chg="add mod">
          <ac:chgData name="He, Jiawen" userId="0ea971ef-7634-4154-9372-ea30a0cfafa9" providerId="ADAL" clId="{3F278473-62ED-4F24-B629-77E29E1CFAE0}" dt="2024-08-26T03:31:03.061" v="111" actId="1076"/>
          <ac:spMkLst>
            <pc:docMk/>
            <pc:sldMk cId="2339647338" sldId="2146847432"/>
            <ac:spMk id="71" creationId="{AF5B3EFF-52B7-C4D9-5789-4732C08127E7}"/>
          </ac:spMkLst>
        </pc:spChg>
        <pc:grpChg chg="del">
          <ac:chgData name="He, Jiawen" userId="0ea971ef-7634-4154-9372-ea30a0cfafa9" providerId="ADAL" clId="{3F278473-62ED-4F24-B629-77E29E1CFAE0}" dt="2024-08-26T03:30:24.476" v="93" actId="478"/>
          <ac:grpSpMkLst>
            <pc:docMk/>
            <pc:sldMk cId="2339647338" sldId="2146847432"/>
            <ac:grpSpMk id="15" creationId="{1AD0A97D-C983-4A34-ABF8-6BCD1484AA14}"/>
          </ac:grpSpMkLst>
        </pc:grpChg>
        <pc:grpChg chg="del">
          <ac:chgData name="He, Jiawen" userId="0ea971ef-7634-4154-9372-ea30a0cfafa9" providerId="ADAL" clId="{3F278473-62ED-4F24-B629-77E29E1CFAE0}" dt="2024-08-26T03:30:45.676" v="103" actId="478"/>
          <ac:grpSpMkLst>
            <pc:docMk/>
            <pc:sldMk cId="2339647338" sldId="2146847432"/>
            <ac:grpSpMk id="22" creationId="{5D789004-50AD-B12A-FD53-6C902BC9D4F2}"/>
          </ac:grpSpMkLst>
        </pc:grpChg>
        <pc:grpChg chg="add del">
          <ac:chgData name="He, Jiawen" userId="0ea971ef-7634-4154-9372-ea30a0cfafa9" providerId="ADAL" clId="{3F278473-62ED-4F24-B629-77E29E1CFAE0}" dt="2024-08-26T03:30:31.953" v="97" actId="478"/>
          <ac:grpSpMkLst>
            <pc:docMk/>
            <pc:sldMk cId="2339647338" sldId="2146847432"/>
            <ac:grpSpMk id="28" creationId="{C3B6ABF3-D8C7-403C-0B0B-7F7657C72C28}"/>
          </ac:grpSpMkLst>
        </pc:grpChg>
        <pc:grpChg chg="del">
          <ac:chgData name="He, Jiawen" userId="0ea971ef-7634-4154-9372-ea30a0cfafa9" providerId="ADAL" clId="{3F278473-62ED-4F24-B629-77E29E1CFAE0}" dt="2024-08-26T03:30:39.303" v="100" actId="478"/>
          <ac:grpSpMkLst>
            <pc:docMk/>
            <pc:sldMk cId="2339647338" sldId="2146847432"/>
            <ac:grpSpMk id="55" creationId="{536C1E8D-2046-BFDF-499D-FB44CA3F119C}"/>
          </ac:grpSpMkLst>
        </pc:grpChg>
        <pc:picChg chg="del">
          <ac:chgData name="He, Jiawen" userId="0ea971ef-7634-4154-9372-ea30a0cfafa9" providerId="ADAL" clId="{3F278473-62ED-4F24-B629-77E29E1CFAE0}" dt="2024-08-26T03:30:45.676" v="103" actId="478"/>
          <ac:picMkLst>
            <pc:docMk/>
            <pc:sldMk cId="2339647338" sldId="2146847432"/>
            <ac:picMk id="24" creationId="{2198CFCA-CEC3-8C67-875B-48FF2BC81BF0}"/>
          </ac:picMkLst>
        </pc:picChg>
        <pc:picChg chg="del">
          <ac:chgData name="He, Jiawen" userId="0ea971ef-7634-4154-9372-ea30a0cfafa9" providerId="ADAL" clId="{3F278473-62ED-4F24-B629-77E29E1CFAE0}" dt="2024-08-26T03:30:39.303" v="100" actId="478"/>
          <ac:picMkLst>
            <pc:docMk/>
            <pc:sldMk cId="2339647338" sldId="2146847432"/>
            <ac:picMk id="57" creationId="{759C86FB-E387-99EA-5DCC-AC0E95C47BF0}"/>
          </ac:picMkLst>
        </pc:picChg>
        <pc:picChg chg="del">
          <ac:chgData name="He, Jiawen" userId="0ea971ef-7634-4154-9372-ea30a0cfafa9" providerId="ADAL" clId="{3F278473-62ED-4F24-B629-77E29E1CFAE0}" dt="2024-08-26T03:30:52.151" v="106" actId="478"/>
          <ac:picMkLst>
            <pc:docMk/>
            <pc:sldMk cId="2339647338" sldId="2146847432"/>
            <ac:picMk id="64" creationId="{14E0FCE2-7364-D693-CFDC-75BC90E40FFE}"/>
          </ac:picMkLst>
        </pc:picChg>
        <pc:picChg chg="del">
          <ac:chgData name="He, Jiawen" userId="0ea971ef-7634-4154-9372-ea30a0cfafa9" providerId="ADAL" clId="{3F278473-62ED-4F24-B629-77E29E1CFAE0}" dt="2024-08-26T03:30:29.430" v="95" actId="478"/>
          <ac:picMkLst>
            <pc:docMk/>
            <pc:sldMk cId="2339647338" sldId="2146847432"/>
            <ac:picMk id="65" creationId="{E7BB3202-AC17-293A-FD65-5275BB933899}"/>
          </ac:picMkLst>
        </pc:picChg>
        <pc:picChg chg="del">
          <ac:chgData name="He, Jiawen" userId="0ea971ef-7634-4154-9372-ea30a0cfafa9" providerId="ADAL" clId="{3F278473-62ED-4F24-B629-77E29E1CFAE0}" dt="2024-08-26T03:30:59.200" v="109" actId="478"/>
          <ac:picMkLst>
            <pc:docMk/>
            <pc:sldMk cId="2339647338" sldId="2146847432"/>
            <ac:picMk id="66" creationId="{7B4CE41D-2862-D841-E64F-CB84B6F4604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6CB5-4836-BF6B-5CD6A0312BD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CB5-4836-BF6B-5CD6A0312B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CB5-4836-BF6B-5CD6A0312B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CB5-4836-BF6B-5CD6A0312BD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6CB5-4836-BF6B-5CD6A0312BD5}"/>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28ABE1"/>
              </a:solidFill>
              <a:ln w="19050">
                <a:solidFill>
                  <a:schemeClr val="lt1"/>
                </a:solidFill>
              </a:ln>
              <a:effectLst/>
            </c:spPr>
            <c:extLst>
              <c:ext xmlns:c16="http://schemas.microsoft.com/office/drawing/2014/chart" uri="{C3380CC4-5D6E-409C-BE32-E72D297353CC}">
                <c16:uniqueId val="{00000001-5BE8-442C-93EA-7B8C87AA3EBA}"/>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5BE8-442C-93EA-7B8C87AA3EB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BE8-442C-93EA-7B8C87AA3EB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BE8-442C-93EA-7B8C87AA3EBA}"/>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63.7</c:v>
                </c:pt>
                <c:pt idx="1">
                  <c:v>36.299999999999997</c:v>
                </c:pt>
              </c:numCache>
            </c:numRef>
          </c:val>
          <c:extLst>
            <c:ext xmlns:c16="http://schemas.microsoft.com/office/drawing/2014/chart" uri="{C3380CC4-5D6E-409C-BE32-E72D297353CC}">
              <c16:uniqueId val="{00000008-5BE8-442C-93EA-7B8C87AA3EB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28ABE1"/>
              </a:solidFill>
              <a:ln w="19050">
                <a:solidFill>
                  <a:schemeClr val="lt1"/>
                </a:solidFill>
              </a:ln>
              <a:effectLst/>
            </c:spPr>
            <c:extLst>
              <c:ext xmlns:c16="http://schemas.microsoft.com/office/drawing/2014/chart" uri="{C3380CC4-5D6E-409C-BE32-E72D297353CC}">
                <c16:uniqueId val="{00000001-C5BD-44A7-B204-3FB04F9B3B4D}"/>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C5BD-44A7-B204-3FB04F9B3B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BD-44A7-B204-3FB04F9B3B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BD-44A7-B204-3FB04F9B3B4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C5BD-44A7-B204-3FB04F9B3B4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F35FAC"/>
              </a:solidFill>
              <a:ln w="19050">
                <a:solidFill>
                  <a:schemeClr val="lt1"/>
                </a:solidFill>
              </a:ln>
              <a:effectLst/>
            </c:spPr>
            <c:extLst>
              <c:ext xmlns:c16="http://schemas.microsoft.com/office/drawing/2014/chart" uri="{C3380CC4-5D6E-409C-BE32-E72D297353CC}">
                <c16:uniqueId val="{00000001-7B01-4257-9476-82E52CD7C994}"/>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7B01-4257-9476-82E52CD7C9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B01-4257-9476-82E52CD7C9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B01-4257-9476-82E52CD7C99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57</c:v>
                </c:pt>
                <c:pt idx="1">
                  <c:v>43</c:v>
                </c:pt>
              </c:numCache>
            </c:numRef>
          </c:val>
          <c:extLst>
            <c:ext xmlns:c16="http://schemas.microsoft.com/office/drawing/2014/chart" uri="{C3380CC4-5D6E-409C-BE32-E72D297353CC}">
              <c16:uniqueId val="{00000008-7B01-4257-9476-82E52CD7C99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FF2B28"/>
              </a:solidFill>
              <a:ln w="19050">
                <a:solidFill>
                  <a:schemeClr val="lt1"/>
                </a:solidFill>
              </a:ln>
              <a:effectLst/>
            </c:spPr>
            <c:extLst>
              <c:ext xmlns:c16="http://schemas.microsoft.com/office/drawing/2014/chart" uri="{C3380CC4-5D6E-409C-BE32-E72D297353CC}">
                <c16:uniqueId val="{00000001-488A-47E7-9571-17948EBF1BBF}"/>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488A-47E7-9571-17948EBF1BB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8A-47E7-9571-17948EBF1BB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88A-47E7-9571-17948EBF1BB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23</c:v>
                </c:pt>
                <c:pt idx="1">
                  <c:v>77</c:v>
                </c:pt>
              </c:numCache>
            </c:numRef>
          </c:val>
          <c:extLst>
            <c:ext xmlns:c16="http://schemas.microsoft.com/office/drawing/2014/chart" uri="{C3380CC4-5D6E-409C-BE32-E72D297353CC}">
              <c16:uniqueId val="{00000008-488A-47E7-9571-17948EBF1BB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590995"/>
              </a:solidFill>
              <a:ln w="19050">
                <a:solidFill>
                  <a:schemeClr val="bg1"/>
                </a:solidFill>
              </a:ln>
              <a:effectLst/>
            </c:spPr>
            <c:extLst>
              <c:ext xmlns:c16="http://schemas.microsoft.com/office/drawing/2014/chart" uri="{C3380CC4-5D6E-409C-BE32-E72D297353CC}">
                <c16:uniqueId val="{00000001-A2A6-4096-A2A5-7281DA5FAC98}"/>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A2A6-4096-A2A5-7281DA5FAC9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A6-4096-A2A5-7281DA5FAC9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A6-4096-A2A5-7281DA5FAC9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A2A6-4096-A2A5-7281DA5FAC98}"/>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498739397616538E-2"/>
          <c:y val="6.5969896940089173E-2"/>
          <c:w val="0.88735900078732355"/>
          <c:h val="0.60343218904440199"/>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cat>
            <c:strRef>
              <c:f>Sheet1!$A$2:$A$8</c:f>
              <c:strCache>
                <c:ptCount val="7"/>
                <c:pt idx="0">
                  <c:v>Coronary heart disease</c:v>
                </c:pt>
                <c:pt idx="1">
                  <c:v>Asthma</c:v>
                </c:pt>
                <c:pt idx="2">
                  <c:v>Chronic obstructive pulmonary disease</c:v>
                </c:pt>
                <c:pt idx="3">
                  <c:v>Congestive heart failure</c:v>
                </c:pt>
                <c:pt idx="4">
                  <c:v>Diabetes</c:v>
                </c:pt>
                <c:pt idx="5">
                  <c:v>Epilepsy</c:v>
                </c:pt>
                <c:pt idx="6">
                  <c:v>High blood pressure</c:v>
                </c:pt>
              </c:strCache>
            </c:strRef>
          </c:cat>
          <c:val>
            <c:numRef>
              <c:f>Sheet1!$B$2:$B$8</c:f>
              <c:numCache>
                <c:formatCode>General</c:formatCode>
                <c:ptCount val="7"/>
                <c:pt idx="0">
                  <c:v>25.3</c:v>
                </c:pt>
                <c:pt idx="1">
                  <c:v>11.4</c:v>
                </c:pt>
                <c:pt idx="2">
                  <c:v>14.3</c:v>
                </c:pt>
                <c:pt idx="3">
                  <c:v>5.8</c:v>
                </c:pt>
                <c:pt idx="4">
                  <c:v>32.5</c:v>
                </c:pt>
                <c:pt idx="5">
                  <c:v>2.8</c:v>
                </c:pt>
                <c:pt idx="6">
                  <c:v>54.9</c:v>
                </c:pt>
              </c:numCache>
            </c:numRef>
          </c:val>
          <c:extLst>
            <c:ext xmlns:c16="http://schemas.microsoft.com/office/drawing/2014/chart" uri="{C3380CC4-5D6E-409C-BE32-E72D297353CC}">
              <c16:uniqueId val="{00000000-4615-483D-9EF1-5010ABCC322B}"/>
            </c:ext>
          </c:extLst>
        </c:ser>
        <c:ser>
          <c:idx val="1"/>
          <c:order val="1"/>
          <c:tx>
            <c:strRef>
              <c:f>Sheet1!$C$1</c:f>
              <c:strCache>
                <c:ptCount val="1"/>
                <c:pt idx="0">
                  <c:v>Occasional frequent users</c:v>
                </c:pt>
              </c:strCache>
            </c:strRef>
          </c:tx>
          <c:spPr>
            <a:solidFill>
              <a:schemeClr val="accent2"/>
            </a:solidFill>
            <a:ln>
              <a:noFill/>
            </a:ln>
            <a:effectLst/>
          </c:spPr>
          <c:invertIfNegative val="0"/>
          <c:cat>
            <c:strRef>
              <c:f>Sheet1!$A$2:$A$8</c:f>
              <c:strCache>
                <c:ptCount val="7"/>
                <c:pt idx="0">
                  <c:v>Coronary heart disease</c:v>
                </c:pt>
                <c:pt idx="1">
                  <c:v>Asthma</c:v>
                </c:pt>
                <c:pt idx="2">
                  <c:v>Chronic obstructive pulmonary disease</c:v>
                </c:pt>
                <c:pt idx="3">
                  <c:v>Congestive heart failure</c:v>
                </c:pt>
                <c:pt idx="4">
                  <c:v>Diabetes</c:v>
                </c:pt>
                <c:pt idx="5">
                  <c:v>Epilepsy</c:v>
                </c:pt>
                <c:pt idx="6">
                  <c:v>High blood pressure</c:v>
                </c:pt>
              </c:strCache>
            </c:strRef>
          </c:cat>
          <c:val>
            <c:numRef>
              <c:f>Sheet1!$C$2:$C$8</c:f>
              <c:numCache>
                <c:formatCode>General</c:formatCode>
                <c:ptCount val="7"/>
                <c:pt idx="0">
                  <c:v>32.200000000000003</c:v>
                </c:pt>
                <c:pt idx="1">
                  <c:v>16.2</c:v>
                </c:pt>
                <c:pt idx="2">
                  <c:v>24.7</c:v>
                </c:pt>
                <c:pt idx="3">
                  <c:v>10.9</c:v>
                </c:pt>
                <c:pt idx="4">
                  <c:v>36</c:v>
                </c:pt>
                <c:pt idx="5">
                  <c:v>4.8</c:v>
                </c:pt>
                <c:pt idx="6">
                  <c:v>56.9</c:v>
                </c:pt>
              </c:numCache>
            </c:numRef>
          </c:val>
          <c:extLst>
            <c:ext xmlns:c16="http://schemas.microsoft.com/office/drawing/2014/chart" uri="{C3380CC4-5D6E-409C-BE32-E72D297353CC}">
              <c16:uniqueId val="{00000001-4615-483D-9EF1-5010ABCC322B}"/>
            </c:ext>
          </c:extLst>
        </c:ser>
        <c:ser>
          <c:idx val="2"/>
          <c:order val="2"/>
          <c:tx>
            <c:strRef>
              <c:f>Sheet1!$D$1</c:f>
              <c:strCache>
                <c:ptCount val="1"/>
                <c:pt idx="0">
                  <c:v>Persistent frequent users</c:v>
                </c:pt>
              </c:strCache>
            </c:strRef>
          </c:tx>
          <c:spPr>
            <a:solidFill>
              <a:schemeClr val="accent3"/>
            </a:solidFill>
            <a:ln>
              <a:noFill/>
            </a:ln>
            <a:effectLst/>
          </c:spPr>
          <c:invertIfNegative val="0"/>
          <c:cat>
            <c:strRef>
              <c:f>Sheet1!$A$2:$A$8</c:f>
              <c:strCache>
                <c:ptCount val="7"/>
                <c:pt idx="0">
                  <c:v>Coronary heart disease</c:v>
                </c:pt>
                <c:pt idx="1">
                  <c:v>Asthma</c:v>
                </c:pt>
                <c:pt idx="2">
                  <c:v>Chronic obstructive pulmonary disease</c:v>
                </c:pt>
                <c:pt idx="3">
                  <c:v>Congestive heart failure</c:v>
                </c:pt>
                <c:pt idx="4">
                  <c:v>Diabetes</c:v>
                </c:pt>
                <c:pt idx="5">
                  <c:v>Epilepsy</c:v>
                </c:pt>
                <c:pt idx="6">
                  <c:v>High blood pressure</c:v>
                </c:pt>
              </c:strCache>
            </c:strRef>
          </c:cat>
          <c:val>
            <c:numRef>
              <c:f>Sheet1!$D$2:$D$8</c:f>
              <c:numCache>
                <c:formatCode>General</c:formatCode>
                <c:ptCount val="7"/>
                <c:pt idx="0">
                  <c:v>36.299999999999997</c:v>
                </c:pt>
                <c:pt idx="1">
                  <c:v>24.6</c:v>
                </c:pt>
                <c:pt idx="2">
                  <c:v>37.4</c:v>
                </c:pt>
                <c:pt idx="3">
                  <c:v>12.6</c:v>
                </c:pt>
                <c:pt idx="4">
                  <c:v>40.6</c:v>
                </c:pt>
                <c:pt idx="5">
                  <c:v>7.1</c:v>
                </c:pt>
                <c:pt idx="6">
                  <c:v>56.5</c:v>
                </c:pt>
              </c:numCache>
            </c:numRef>
          </c:val>
          <c:extLst>
            <c:ext xmlns:c16="http://schemas.microsoft.com/office/drawing/2014/chart" uri="{C3380CC4-5D6E-409C-BE32-E72D297353CC}">
              <c16:uniqueId val="{00000002-4615-483D-9EF1-5010ABCC322B}"/>
            </c:ext>
          </c:extLst>
        </c:ser>
        <c:dLbls>
          <c:showLegendKey val="0"/>
          <c:showVal val="0"/>
          <c:showCatName val="0"/>
          <c:showSerName val="0"/>
          <c:showPercent val="0"/>
          <c:showBubbleSize val="0"/>
        </c:dLbls>
        <c:gapWidth val="219"/>
        <c:overlap val="-27"/>
        <c:axId val="9221631"/>
        <c:axId val="9219663"/>
      </c:barChart>
      <c:catAx>
        <c:axId val="9221631"/>
        <c:scaling>
          <c:orientation val="minMax"/>
        </c:scaling>
        <c:delete val="1"/>
        <c:axPos val="b"/>
        <c:numFmt formatCode="General" sourceLinked="1"/>
        <c:majorTickMark val="none"/>
        <c:minorTickMark val="none"/>
        <c:tickLblPos val="nextTo"/>
        <c:crossAx val="9219663"/>
        <c:crosses val="autoZero"/>
        <c:auto val="1"/>
        <c:lblAlgn val="ctr"/>
        <c:lblOffset val="100"/>
        <c:noMultiLvlLbl val="0"/>
      </c:catAx>
      <c:valAx>
        <c:axId val="9219663"/>
        <c:scaling>
          <c:orientation val="minMax"/>
        </c:scaling>
        <c:delete val="0"/>
        <c:axPos val="l"/>
        <c:numFmt formatCode="General" sourceLinked="1"/>
        <c:majorTickMark val="out"/>
        <c:minorTickMark val="none"/>
        <c:tickLblPos val="nextTo"/>
        <c:spPr>
          <a:noFill/>
          <a:ln>
            <a:solidFill>
              <a:srgbClr val="656665"/>
            </a:solidFill>
          </a:ln>
          <a:effectLst/>
        </c:spPr>
        <c:txPr>
          <a:bodyPr rot="-60000000" spcFirstLastPara="1" vertOverflow="ellipsis" vert="horz" wrap="square" anchor="ctr" anchorCtr="1"/>
          <a:lstStyle/>
          <a:p>
            <a:pPr>
              <a:defRPr sz="1197" b="0" i="0" u="none" strike="noStrike" kern="1200" baseline="0">
                <a:solidFill>
                  <a:srgbClr val="656665"/>
                </a:solidFill>
                <a:latin typeface="+mn-lt"/>
                <a:ea typeface="+mn-ea"/>
                <a:cs typeface="+mn-cs"/>
              </a:defRPr>
            </a:pPr>
            <a:endParaRPr lang="zh-CN"/>
          </a:p>
        </c:txPr>
        <c:crossAx val="9221631"/>
        <c:crosses val="autoZero"/>
        <c:crossBetween val="between"/>
      </c:valAx>
      <c:spPr>
        <a:solidFill>
          <a:schemeClr val="bg1"/>
        </a:solidFill>
        <a:ln w="25400">
          <a:noFill/>
        </a:ln>
        <a:effectLst/>
      </c:spPr>
    </c:plotArea>
    <c:legend>
      <c:legendPos val="b"/>
      <c:layout>
        <c:manualLayout>
          <c:xMode val="edge"/>
          <c:yMode val="edge"/>
          <c:x val="0.12508263167463005"/>
          <c:y val="7.8030315118987406E-2"/>
          <c:w val="0.73430491514814733"/>
          <c:h val="6.1266559766632235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656665"/>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55B-4771-93A8-7E392D2F9714}"/>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55B-4771-93A8-7E392D2F97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55B-4771-93A8-7E392D2F97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55B-4771-93A8-7E392D2F971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655B-4771-93A8-7E392D2F971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4F7D-4DE3-8436-9AA1B1A0EBF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4F7D-4DE3-8436-9AA1B1A0EB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7D-4DE3-8436-9AA1B1A0EBF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7D-4DE3-8436-9AA1B1A0EBF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4F7D-4DE3-8436-9AA1B1A0EBF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Step 1
(n=404)</c:v>
                </c:pt>
                <c:pt idx="1">
                  <c:v>Step 2
(n=373)</c:v>
                </c:pt>
                <c:pt idx="2">
                  <c:v>Step 3
(n=849)</c:v>
                </c:pt>
                <c:pt idx="3">
                  <c:v>Step 4
(n=797)</c:v>
                </c:pt>
                <c:pt idx="4">
                  <c:v>Step 5
(n=475)</c:v>
                </c:pt>
                <c:pt idx="6">
                  <c:v>&lt;2
(n=2439)</c:v>
                </c:pt>
                <c:pt idx="7">
                  <c:v>≥2
(n=465)</c:v>
                </c:pt>
              </c:strCache>
            </c:strRef>
          </c:cat>
          <c:val>
            <c:numRef>
              <c:f>Sheet1!$B$2:$B$9</c:f>
              <c:numCache>
                <c:formatCode>0.0</c:formatCode>
                <c:ptCount val="8"/>
                <c:pt idx="0">
                  <c:v>5.2</c:v>
                </c:pt>
                <c:pt idx="1">
                  <c:v>3</c:v>
                </c:pt>
                <c:pt idx="2">
                  <c:v>3.8</c:v>
                </c:pt>
                <c:pt idx="3">
                  <c:v>3.5</c:v>
                </c:pt>
                <c:pt idx="4">
                  <c:v>9.1</c:v>
                </c:pt>
                <c:pt idx="6">
                  <c:v>3.5</c:v>
                </c:pt>
                <c:pt idx="7">
                  <c:v>10.8</c:v>
                </c:pt>
              </c:numCache>
            </c:numRef>
          </c:val>
          <c:extLst>
            <c:ext xmlns:c16="http://schemas.microsoft.com/office/drawing/2014/chart" uri="{C3380CC4-5D6E-409C-BE32-E72D297353CC}">
              <c16:uniqueId val="{00000000-A684-4EC9-AAC8-258B68DE3569}"/>
            </c:ext>
          </c:extLst>
        </c:ser>
        <c:ser>
          <c:idx val="1"/>
          <c:order val="1"/>
          <c:tx>
            <c:strRef>
              <c:f>Sheet1!$C$1</c:f>
              <c:strCache>
                <c:ptCount val="1"/>
                <c:pt idx="0">
                  <c:v>60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Step 1
(n=404)</c:v>
                </c:pt>
                <c:pt idx="1">
                  <c:v>Step 2
(n=373)</c:v>
                </c:pt>
                <c:pt idx="2">
                  <c:v>Step 3
(n=849)</c:v>
                </c:pt>
                <c:pt idx="3">
                  <c:v>Step 4
(n=797)</c:v>
                </c:pt>
                <c:pt idx="4">
                  <c:v>Step 5
(n=475)</c:v>
                </c:pt>
                <c:pt idx="6">
                  <c:v>&lt;2
(n=2439)</c:v>
                </c:pt>
                <c:pt idx="7">
                  <c:v>≥2
(n=465)</c:v>
                </c:pt>
              </c:strCache>
            </c:strRef>
          </c:cat>
          <c:val>
            <c:numRef>
              <c:f>Sheet1!$C$2:$C$9</c:f>
              <c:numCache>
                <c:formatCode>0.0</c:formatCode>
                <c:ptCount val="8"/>
                <c:pt idx="0">
                  <c:v>6.4</c:v>
                </c:pt>
                <c:pt idx="1">
                  <c:v>4.5999999999999996</c:v>
                </c:pt>
                <c:pt idx="2">
                  <c:v>4.5</c:v>
                </c:pt>
                <c:pt idx="3">
                  <c:v>5.0999999999999996</c:v>
                </c:pt>
                <c:pt idx="4">
                  <c:v>11.2</c:v>
                </c:pt>
                <c:pt idx="6">
                  <c:v>4.4000000000000004</c:v>
                </c:pt>
                <c:pt idx="7">
                  <c:v>14.6</c:v>
                </c:pt>
              </c:numCache>
            </c:numRef>
          </c:val>
          <c:extLst>
            <c:ext xmlns:c16="http://schemas.microsoft.com/office/drawing/2014/chart" uri="{C3380CC4-5D6E-409C-BE32-E72D297353CC}">
              <c16:uniqueId val="{00000001-A684-4EC9-AAC8-258B68DE3569}"/>
            </c:ext>
          </c:extLst>
        </c:ser>
        <c:ser>
          <c:idx val="2"/>
          <c:order val="2"/>
          <c:tx>
            <c:strRef>
              <c:f>Sheet1!$D$1</c:f>
              <c:strCache>
                <c:ptCount val="1"/>
                <c:pt idx="0">
                  <c:v>90 days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Step 1
(n=404)</c:v>
                </c:pt>
                <c:pt idx="1">
                  <c:v>Step 2
(n=373)</c:v>
                </c:pt>
                <c:pt idx="2">
                  <c:v>Step 3
(n=849)</c:v>
                </c:pt>
                <c:pt idx="3">
                  <c:v>Step 4
(n=797)</c:v>
                </c:pt>
                <c:pt idx="4">
                  <c:v>Step 5
(n=475)</c:v>
                </c:pt>
                <c:pt idx="6">
                  <c:v>&lt;2
(n=2439)</c:v>
                </c:pt>
                <c:pt idx="7">
                  <c:v>≥2
(n=465)</c:v>
                </c:pt>
              </c:strCache>
            </c:strRef>
          </c:cat>
          <c:val>
            <c:numRef>
              <c:f>Sheet1!$D$2:$D$9</c:f>
              <c:numCache>
                <c:formatCode>0.0</c:formatCode>
                <c:ptCount val="8"/>
                <c:pt idx="0">
                  <c:v>7.4</c:v>
                </c:pt>
                <c:pt idx="1">
                  <c:v>5.0999999999999996</c:v>
                </c:pt>
                <c:pt idx="2">
                  <c:v>5.0999999999999996</c:v>
                </c:pt>
                <c:pt idx="3">
                  <c:v>6.3</c:v>
                </c:pt>
                <c:pt idx="4">
                  <c:v>12.8</c:v>
                </c:pt>
                <c:pt idx="6">
                  <c:v>5</c:v>
                </c:pt>
                <c:pt idx="7">
                  <c:v>17.600000000000001</c:v>
                </c:pt>
              </c:numCache>
            </c:numRef>
          </c:val>
          <c:extLst>
            <c:ext xmlns:c16="http://schemas.microsoft.com/office/drawing/2014/chart" uri="{C3380CC4-5D6E-409C-BE32-E72D297353CC}">
              <c16:uniqueId val="{00000002-A684-4EC9-AAC8-258B68DE3569}"/>
            </c:ext>
          </c:extLst>
        </c:ser>
        <c:dLbls>
          <c:showLegendKey val="0"/>
          <c:showVal val="1"/>
          <c:showCatName val="0"/>
          <c:showSerName val="0"/>
          <c:showPercent val="0"/>
          <c:showBubbleSize val="0"/>
        </c:dLbls>
        <c:gapWidth val="75"/>
        <c:axId val="712710696"/>
        <c:axId val="712709056"/>
      </c:barChart>
      <c:catAx>
        <c:axId val="712710696"/>
        <c:scaling>
          <c:orientation val="minMax"/>
        </c:scaling>
        <c:delete val="0"/>
        <c:axPos val="b"/>
        <c:numFmt formatCode="General" sourceLinked="1"/>
        <c:majorTickMark val="none"/>
        <c:minorTickMark val="none"/>
        <c:tickLblPos val="nextTo"/>
        <c:spPr>
          <a:noFill/>
          <a:ln w="19050" cap="sq" cmpd="sng" algn="ctr">
            <a:solidFill>
              <a:srgbClr val="656665"/>
            </a:solidFill>
            <a:round/>
          </a:ln>
          <a:effectLst/>
        </c:spPr>
        <c:txPr>
          <a:bodyPr rot="-60000000" spcFirstLastPara="1" vertOverflow="ellipsis" vert="horz" wrap="square" anchor="ctr" anchorCtr="1"/>
          <a:lstStyle/>
          <a:p>
            <a:pPr>
              <a:defRPr sz="1250" b="1" i="0" u="none" strike="noStrike" kern="1200" baseline="0">
                <a:solidFill>
                  <a:schemeClr val="tx2"/>
                </a:solidFill>
                <a:latin typeface="+mn-lt"/>
                <a:ea typeface="+mn-ea"/>
                <a:cs typeface="+mn-cs"/>
              </a:defRPr>
            </a:pPr>
            <a:endParaRPr lang="zh-CN"/>
          </a:p>
        </c:txPr>
        <c:crossAx val="712709056"/>
        <c:crosses val="autoZero"/>
        <c:auto val="1"/>
        <c:lblAlgn val="ctr"/>
        <c:lblOffset val="0"/>
        <c:noMultiLvlLbl val="0"/>
      </c:catAx>
      <c:valAx>
        <c:axId val="712709056"/>
        <c:scaling>
          <c:orientation val="minMax"/>
          <c:min val="0"/>
        </c:scaling>
        <c:delete val="0"/>
        <c:axPos val="l"/>
        <c:numFmt formatCode="0.0" sourceLinked="1"/>
        <c:majorTickMark val="out"/>
        <c:minorTickMark val="none"/>
        <c:tickLblPos val="nextTo"/>
        <c:spPr>
          <a:noFill/>
          <a:ln w="19050" cap="sq">
            <a:solidFill>
              <a:srgbClr val="656665"/>
            </a:solidFill>
          </a:ln>
          <a:effectLst/>
        </c:spPr>
        <c:txPr>
          <a:bodyPr rot="-60000000" spcFirstLastPara="1" vertOverflow="ellipsis" vert="horz" wrap="square" anchor="ctr" anchorCtr="1"/>
          <a:lstStyle/>
          <a:p>
            <a:pPr>
              <a:defRPr sz="1100" b="0" i="0" u="none" strike="noStrike" kern="1200" baseline="0">
                <a:solidFill>
                  <a:srgbClr val="656665"/>
                </a:solidFill>
                <a:latin typeface="+mn-lt"/>
                <a:ea typeface="+mn-ea"/>
                <a:cs typeface="+mn-cs"/>
              </a:defRPr>
            </a:pPr>
            <a:endParaRPr lang="zh-CN"/>
          </a:p>
        </c:txPr>
        <c:crossAx val="712710696"/>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200" b="1" i="0" u="none" strike="noStrike" kern="1200" baseline="0">
                <a:solidFill>
                  <a:srgbClr val="656665"/>
                </a:solidFill>
                <a:latin typeface="+mn-lt"/>
                <a:ea typeface="+mn-ea"/>
                <a:cs typeface="+mn-cs"/>
              </a:defRPr>
            </a:pPr>
            <a:endParaRPr lang="zh-CN"/>
          </a:p>
        </c:txPr>
      </c:legendEntry>
      <c:layout>
        <c:manualLayout>
          <c:xMode val="edge"/>
          <c:yMode val="edge"/>
          <c:x val="0.32493248159460469"/>
          <c:y val="4.106567600510258E-2"/>
          <c:w val="0.41281943578954788"/>
          <c:h val="8.0429809168351699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656665"/>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49-49C4-B401-C1FAC4ECDA89}"/>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4049-49C4-B401-C1FAC4ECDA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49-49C4-B401-C1FAC4ECDA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049-49C4-B401-C1FAC4ECDA8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28.4</c:v>
                </c:pt>
                <c:pt idx="1">
                  <c:v>71.599999999999994</c:v>
                </c:pt>
              </c:numCache>
            </c:numRef>
          </c:val>
          <c:extLst>
            <c:ext xmlns:c16="http://schemas.microsoft.com/office/drawing/2014/chart" uri="{C3380CC4-5D6E-409C-BE32-E72D297353CC}">
              <c16:uniqueId val="{00000008-4049-49C4-B401-C1FAC4ECDA8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7F-4431-B984-730F20B283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6D7F-4431-B984-730F20B283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7F-4431-B984-730F20B283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7F-4431-B984-730F20B2830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6D7F-4431-B984-730F20B2830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B40D-409B-A2D5-73052449306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B40D-409B-A2D5-7305244930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0D-409B-A2D5-7305244930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0D-409B-A2D5-73052449306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79</c:v>
                </c:pt>
                <c:pt idx="1">
                  <c:v>21</c:v>
                </c:pt>
              </c:numCache>
            </c:numRef>
          </c:val>
          <c:extLst>
            <c:ext xmlns:c16="http://schemas.microsoft.com/office/drawing/2014/chart" uri="{C3380CC4-5D6E-409C-BE32-E72D297353CC}">
              <c16:uniqueId val="{00000008-B40D-409B-A2D5-73052449306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F40B-4988-AEE2-307AB6FA631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F40B-4988-AEE2-307AB6FA631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0B-4988-AEE2-307AB6FA631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0B-4988-AEE2-307AB6FA631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53</c:v>
                </c:pt>
                <c:pt idx="1">
                  <c:v>47</c:v>
                </c:pt>
              </c:numCache>
            </c:numRef>
          </c:val>
          <c:extLst>
            <c:ext xmlns:c16="http://schemas.microsoft.com/office/drawing/2014/chart" uri="{C3380CC4-5D6E-409C-BE32-E72D297353CC}">
              <c16:uniqueId val="{00000008-F40B-4988-AEE2-307AB6FA6317}"/>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570995"/>
              </a:solidFill>
              <a:ln w="19050">
                <a:solidFill>
                  <a:schemeClr val="lt1"/>
                </a:solidFill>
              </a:ln>
              <a:effectLst/>
            </c:spPr>
            <c:extLst>
              <c:ext xmlns:c16="http://schemas.microsoft.com/office/drawing/2014/chart" uri="{C3380CC4-5D6E-409C-BE32-E72D297353CC}">
                <c16:uniqueId val="{00000001-CC2A-4175-8947-9ABCBDC9A07D}"/>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CC2A-4175-8947-9ABCBDC9A0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2A-4175-8947-9ABCBDC9A0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2A-4175-8947-9ABCBDC9A07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CC2A-4175-8947-9ABCBDC9A07D}"/>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590995"/>
              </a:solidFill>
              <a:ln w="19050">
                <a:solidFill>
                  <a:schemeClr val="lt1"/>
                </a:solidFill>
              </a:ln>
              <a:effectLst/>
            </c:spPr>
            <c:extLst>
              <c:ext xmlns:c16="http://schemas.microsoft.com/office/drawing/2014/chart" uri="{C3380CC4-5D6E-409C-BE32-E72D297353CC}">
                <c16:uniqueId val="{00000001-F90B-414D-AA2A-35F07B65398E}"/>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F90B-414D-AA2A-35F07B6539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90B-414D-AA2A-35F07B6539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90B-414D-AA2A-35F07B65398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F90B-414D-AA2A-35F07B65398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28ABE1"/>
              </a:solidFill>
              <a:ln w="19050">
                <a:solidFill>
                  <a:schemeClr val="lt1"/>
                </a:solidFill>
              </a:ln>
              <a:effectLst/>
            </c:spPr>
            <c:extLst>
              <c:ext xmlns:c16="http://schemas.microsoft.com/office/drawing/2014/chart" uri="{C3380CC4-5D6E-409C-BE32-E72D297353CC}">
                <c16:uniqueId val="{00000001-D18B-442D-93D5-2C6B092E30B4}"/>
              </c:ext>
            </c:extLst>
          </c:dPt>
          <c:dPt>
            <c:idx val="1"/>
            <c:bubble3D val="0"/>
            <c:spPr>
              <a:solidFill>
                <a:srgbClr val="FFFFFF">
                  <a:lumMod val="75000"/>
                </a:srgbClr>
              </a:solidFill>
              <a:ln w="19050">
                <a:solidFill>
                  <a:schemeClr val="lt1"/>
                </a:solidFill>
              </a:ln>
              <a:effectLst/>
            </c:spPr>
            <c:extLst>
              <c:ext xmlns:c16="http://schemas.microsoft.com/office/drawing/2014/chart" uri="{C3380CC4-5D6E-409C-BE32-E72D297353CC}">
                <c16:uniqueId val="{00000003-D18B-442D-93D5-2C6B092E30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8B-442D-93D5-2C6B092E30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8B-442D-93D5-2C6B092E30B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16</c:v>
                </c:pt>
                <c:pt idx="1">
                  <c:v>84</c:v>
                </c:pt>
              </c:numCache>
            </c:numRef>
          </c:val>
          <c:extLst>
            <c:ext xmlns:c16="http://schemas.microsoft.com/office/drawing/2014/chart" uri="{C3380CC4-5D6E-409C-BE32-E72D297353CC}">
              <c16:uniqueId val="{00000008-D18B-442D-93D5-2C6B092E30B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a:noFill/>
    </a:ln>
    <a:effectLst/>
  </c:spPr>
  <c:txPr>
    <a:bodyPr/>
    <a:lstStyle/>
    <a:p>
      <a:pPr>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0.10021</cdr:x>
      <cdr:y>0.66838</cdr:y>
    </cdr:from>
    <cdr:to>
      <cdr:x>0.23873</cdr:x>
      <cdr:y>0.7652</cdr:y>
    </cdr:to>
    <cdr:sp macro="" textlink="">
      <cdr:nvSpPr>
        <cdr:cNvPr id="2" name="TextBox 1">
          <a:extLst xmlns:a="http://schemas.openxmlformats.org/drawingml/2006/main">
            <a:ext uri="{FF2B5EF4-FFF2-40B4-BE49-F238E27FC236}">
              <a16:creationId xmlns:a16="http://schemas.microsoft.com/office/drawing/2014/main" id="{D4C055B2-C28C-FFA2-7C28-332674A98109}"/>
            </a:ext>
          </a:extLst>
        </cdr:cNvPr>
        <cdr:cNvSpPr txBox="1"/>
      </cdr:nvSpPr>
      <cdr:spPr>
        <a:xfrm xmlns:a="http://schemas.openxmlformats.org/drawingml/2006/main">
          <a:off x="681788" y="2665171"/>
          <a:ext cx="942522" cy="386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dirty="0">
              <a:solidFill>
                <a:srgbClr val="656665"/>
              </a:solidFill>
            </a:rPr>
            <a:t>CHD</a:t>
          </a:r>
        </a:p>
      </cdr:txBody>
    </cdr:sp>
  </cdr:relSizeAnchor>
  <cdr:relSizeAnchor xmlns:cdr="http://schemas.openxmlformats.org/drawingml/2006/chartDrawing">
    <cdr:from>
      <cdr:x>0.20998</cdr:x>
      <cdr:y>0.66838</cdr:y>
    </cdr:from>
    <cdr:to>
      <cdr:x>0.36318</cdr:x>
      <cdr:y>0.7652</cdr:y>
    </cdr:to>
    <cdr:sp macro="" textlink="">
      <cdr:nvSpPr>
        <cdr:cNvPr id="3" name="TextBox 1">
          <a:extLst xmlns:a="http://schemas.openxmlformats.org/drawingml/2006/main">
            <a:ext uri="{FF2B5EF4-FFF2-40B4-BE49-F238E27FC236}">
              <a16:creationId xmlns:a16="http://schemas.microsoft.com/office/drawing/2014/main" id="{6E8EEE53-525A-8198-90ED-29672B61AFD2}"/>
            </a:ext>
          </a:extLst>
        </cdr:cNvPr>
        <cdr:cNvSpPr txBox="1"/>
      </cdr:nvSpPr>
      <cdr:spPr>
        <a:xfrm xmlns:a="http://schemas.openxmlformats.org/drawingml/2006/main">
          <a:off x="1428658" y="2665171"/>
          <a:ext cx="1042394"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Asthma</a:t>
          </a:r>
        </a:p>
      </cdr:txBody>
    </cdr:sp>
  </cdr:relSizeAnchor>
  <cdr:relSizeAnchor xmlns:cdr="http://schemas.openxmlformats.org/drawingml/2006/chartDrawing">
    <cdr:from>
      <cdr:x>0.35012</cdr:x>
      <cdr:y>0.66838</cdr:y>
    </cdr:from>
    <cdr:to>
      <cdr:x>0.45958</cdr:x>
      <cdr:y>0.7652</cdr:y>
    </cdr:to>
    <cdr:sp macro="" textlink="">
      <cdr:nvSpPr>
        <cdr:cNvPr id="4" name="TextBox 1">
          <a:extLst xmlns:a="http://schemas.openxmlformats.org/drawingml/2006/main">
            <a:ext uri="{FF2B5EF4-FFF2-40B4-BE49-F238E27FC236}">
              <a16:creationId xmlns:a16="http://schemas.microsoft.com/office/drawing/2014/main" id="{6E3DEAC7-C8C3-05FB-8257-00F2747271BF}"/>
            </a:ext>
          </a:extLst>
        </cdr:cNvPr>
        <cdr:cNvSpPr txBox="1"/>
      </cdr:nvSpPr>
      <cdr:spPr>
        <a:xfrm xmlns:a="http://schemas.openxmlformats.org/drawingml/2006/main">
          <a:off x="2382164" y="2665173"/>
          <a:ext cx="744796" cy="3860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COPD</a:t>
          </a:r>
        </a:p>
      </cdr:txBody>
    </cdr:sp>
  </cdr:relSizeAnchor>
  <cdr:relSizeAnchor xmlns:cdr="http://schemas.openxmlformats.org/drawingml/2006/chartDrawing">
    <cdr:from>
      <cdr:x>0.47893</cdr:x>
      <cdr:y>0.66838</cdr:y>
    </cdr:from>
    <cdr:to>
      <cdr:x>0.57214</cdr:x>
      <cdr:y>0.7652</cdr:y>
    </cdr:to>
    <cdr:sp macro="" textlink="">
      <cdr:nvSpPr>
        <cdr:cNvPr id="5" name="TextBox 1">
          <a:extLst xmlns:a="http://schemas.openxmlformats.org/drawingml/2006/main">
            <a:ext uri="{FF2B5EF4-FFF2-40B4-BE49-F238E27FC236}">
              <a16:creationId xmlns:a16="http://schemas.microsoft.com/office/drawing/2014/main" id="{B6F77178-0DD0-F560-A63C-7DBB502D2FC3}"/>
            </a:ext>
          </a:extLst>
        </cdr:cNvPr>
        <cdr:cNvSpPr txBox="1"/>
      </cdr:nvSpPr>
      <cdr:spPr>
        <a:xfrm xmlns:a="http://schemas.openxmlformats.org/drawingml/2006/main">
          <a:off x="3258632" y="2665171"/>
          <a:ext cx="634137"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rgbClr val="656665"/>
              </a:solidFill>
            </a:rPr>
            <a:t>CHF</a:t>
          </a:r>
        </a:p>
      </cdr:txBody>
    </cdr:sp>
  </cdr:relSizeAnchor>
  <cdr:relSizeAnchor xmlns:cdr="http://schemas.openxmlformats.org/drawingml/2006/chartDrawing">
    <cdr:from>
      <cdr:x>0.58735</cdr:x>
      <cdr:y>0.66838</cdr:y>
    </cdr:from>
    <cdr:to>
      <cdr:x>0.78182</cdr:x>
      <cdr:y>0.7652</cdr:y>
    </cdr:to>
    <cdr:sp macro="" textlink="">
      <cdr:nvSpPr>
        <cdr:cNvPr id="6" name="TextBox 1">
          <a:extLst xmlns:a="http://schemas.openxmlformats.org/drawingml/2006/main">
            <a:ext uri="{FF2B5EF4-FFF2-40B4-BE49-F238E27FC236}">
              <a16:creationId xmlns:a16="http://schemas.microsoft.com/office/drawing/2014/main" id="{F946898B-5FFC-AD2D-0421-D6038A4D52E6}"/>
            </a:ext>
          </a:extLst>
        </cdr:cNvPr>
        <cdr:cNvSpPr txBox="1"/>
      </cdr:nvSpPr>
      <cdr:spPr>
        <a:xfrm xmlns:a="http://schemas.openxmlformats.org/drawingml/2006/main">
          <a:off x="3996288" y="2665171"/>
          <a:ext cx="1323126"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Diabetes</a:t>
          </a:r>
        </a:p>
      </cdr:txBody>
    </cdr:sp>
  </cdr:relSizeAnchor>
  <cdr:relSizeAnchor xmlns:cdr="http://schemas.openxmlformats.org/drawingml/2006/chartDrawing">
    <cdr:from>
      <cdr:x>0.71767</cdr:x>
      <cdr:y>0.66838</cdr:y>
    </cdr:from>
    <cdr:to>
      <cdr:x>0.89949</cdr:x>
      <cdr:y>0.7652</cdr:y>
    </cdr:to>
    <cdr:sp macro="" textlink="">
      <cdr:nvSpPr>
        <cdr:cNvPr id="7" name="TextBox 1">
          <a:extLst xmlns:a="http://schemas.openxmlformats.org/drawingml/2006/main">
            <a:ext uri="{FF2B5EF4-FFF2-40B4-BE49-F238E27FC236}">
              <a16:creationId xmlns:a16="http://schemas.microsoft.com/office/drawing/2014/main" id="{318B95D2-3029-09EC-EA35-B25A4243B2FF}"/>
            </a:ext>
          </a:extLst>
        </cdr:cNvPr>
        <cdr:cNvSpPr txBox="1"/>
      </cdr:nvSpPr>
      <cdr:spPr>
        <a:xfrm xmlns:a="http://schemas.openxmlformats.org/drawingml/2006/main">
          <a:off x="4883007" y="2665171"/>
          <a:ext cx="1237031" cy="3860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Epilepsy</a:t>
          </a:r>
        </a:p>
      </cdr:txBody>
    </cdr:sp>
  </cdr:relSizeAnchor>
  <cdr:relSizeAnchor xmlns:cdr="http://schemas.openxmlformats.org/drawingml/2006/chartDrawing">
    <cdr:from>
      <cdr:x>0.86606</cdr:x>
      <cdr:y>0.66838</cdr:y>
    </cdr:from>
    <cdr:to>
      <cdr:x>1</cdr:x>
      <cdr:y>0.7652</cdr:y>
    </cdr:to>
    <cdr:sp macro="" textlink="">
      <cdr:nvSpPr>
        <cdr:cNvPr id="8" name="TextBox 1">
          <a:extLst xmlns:a="http://schemas.openxmlformats.org/drawingml/2006/main">
            <a:ext uri="{FF2B5EF4-FFF2-40B4-BE49-F238E27FC236}">
              <a16:creationId xmlns:a16="http://schemas.microsoft.com/office/drawing/2014/main" id="{06475034-A898-1832-DEB5-5F62F1A6DF2A}"/>
            </a:ext>
          </a:extLst>
        </cdr:cNvPr>
        <cdr:cNvSpPr txBox="1"/>
      </cdr:nvSpPr>
      <cdr:spPr>
        <a:xfrm xmlns:a="http://schemas.openxmlformats.org/drawingml/2006/main">
          <a:off x="6017399" y="2665183"/>
          <a:ext cx="930652" cy="386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rgbClr val="656665"/>
              </a:solidFill>
            </a:rPr>
            <a:t>HTN</a:t>
          </a:r>
        </a:p>
      </cdr:txBody>
    </cdr:sp>
  </cdr:relSizeAnchor>
  <cdr:relSizeAnchor xmlns:cdr="http://schemas.openxmlformats.org/drawingml/2006/chartDrawing">
    <cdr:from>
      <cdr:x>0.08234</cdr:x>
      <cdr:y>0.66965</cdr:y>
    </cdr:from>
    <cdr:to>
      <cdr:x>0.97099</cdr:x>
      <cdr:y>0.66965</cdr:y>
    </cdr:to>
    <cdr:cxnSp macro="">
      <cdr:nvCxnSpPr>
        <cdr:cNvPr id="10" name="Straight Connector 9">
          <a:extLst xmlns:a="http://schemas.openxmlformats.org/drawingml/2006/main">
            <a:ext uri="{FF2B5EF4-FFF2-40B4-BE49-F238E27FC236}">
              <a16:creationId xmlns:a16="http://schemas.microsoft.com/office/drawing/2014/main" id="{2DFA657E-8C1A-5DEF-25AB-B1A2D293E2C1}"/>
            </a:ext>
          </a:extLst>
        </cdr:cNvPr>
        <cdr:cNvCxnSpPr/>
      </cdr:nvCxnSpPr>
      <cdr:spPr>
        <a:xfrm xmlns:a="http://schemas.openxmlformats.org/drawingml/2006/main">
          <a:off x="572084" y="2670250"/>
          <a:ext cx="6174377" cy="0"/>
        </a:xfrm>
        <a:prstGeom xmlns:a="http://schemas.openxmlformats.org/drawingml/2006/main" prst="line">
          <a:avLst/>
        </a:prstGeom>
        <a:ln xmlns:a="http://schemas.openxmlformats.org/drawingml/2006/main" w="9525">
          <a:solidFill>
            <a:srgbClr val="65666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30005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302153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3119689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slide" Target="slide20.xml"/><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15.svg"/><Relationship Id="rId5" Type="http://schemas.openxmlformats.org/officeDocument/2006/relationships/image" Target="../media/image34.svg"/><Relationship Id="rId10"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slide" Target="slide12.xml"/><Relationship Id="rId1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3186000"/>
            <a:ext cx="6480000" cy="1800000"/>
          </a:xfrm>
        </p:spPr>
        <p:txBody>
          <a:bodyPr rIns="0"/>
          <a:lstStyle/>
          <a:p>
            <a:r>
              <a:rPr lang="en-GB"/>
              <a:t>Severe asthma in the emergency department: unmet need and </a:t>
            </a:r>
            <a:br>
              <a:rPr lang="en-GB"/>
            </a:br>
            <a:r>
              <a:rPr lang="en-GB"/>
              <a:t>practical solutions</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a:t>CORE SCIENCE STORY</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3B36586-2261-92F1-92ED-6AA553ADD306}"/>
              </a:ext>
            </a:extLst>
          </p:cNvPr>
          <p:cNvSpPr txBox="1"/>
          <p:nvPr/>
        </p:nvSpPr>
        <p:spPr>
          <a:xfrm>
            <a:off x="409902" y="6627168"/>
            <a:ext cx="10678511" cy="230832"/>
          </a:xfrm>
          <a:prstGeom prst="rect">
            <a:avLst/>
          </a:prstGeom>
          <a:noFill/>
        </p:spPr>
        <p:txBody>
          <a:bodyPr wrap="square">
            <a:spAutoFit/>
          </a:bodyPr>
          <a:lstStyle/>
          <a:p>
            <a:pPr algn="ctr"/>
            <a:r>
              <a:rPr lang="en-GB" sz="900">
                <a:solidFill>
                  <a:schemeClr val="bg1"/>
                </a:solidFill>
              </a:rPr>
              <a:t>CN-</a:t>
            </a:r>
            <a:r>
              <a:rPr lang="en-US" altLang="zh-CN" sz="900">
                <a:solidFill>
                  <a:schemeClr val="bg1"/>
                </a:solidFill>
              </a:rPr>
              <a:t>139170; </a:t>
            </a:r>
            <a:r>
              <a:rPr lang="en-GB" sz="900" dirty="0">
                <a:solidFill>
                  <a:schemeClr val="bg1"/>
                </a:solidFill>
              </a:rPr>
              <a:t>date of preparation: Dec 2024.         © 2025 AstraZeneca. All Rights Reserved. This information is intended for healthcare professionals only. EpiCentral is sponsored and developed by Amgen and AstraZeneca.</a:t>
            </a:r>
          </a:p>
        </p:txBody>
      </p:sp>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7119-6886-144A-1B52-711BDECB88ED}"/>
              </a:ext>
            </a:extLst>
          </p:cNvPr>
          <p:cNvSpPr>
            <a:spLocks noGrp="1"/>
          </p:cNvSpPr>
          <p:nvPr>
            <p:ph type="title"/>
          </p:nvPr>
        </p:nvSpPr>
        <p:spPr/>
        <p:txBody>
          <a:bodyPr/>
          <a:lstStyle/>
          <a:p>
            <a:r>
              <a:rPr lang="en-GB" dirty="0"/>
              <a:t>Frequent readmittance to the ED results in increased SCS/OCS exposure</a:t>
            </a:r>
            <a:r>
              <a:rPr lang="en-GB" baseline="30000" dirty="0"/>
              <a:t>1–3</a:t>
            </a:r>
          </a:p>
        </p:txBody>
      </p:sp>
      <p:sp>
        <p:nvSpPr>
          <p:cNvPr id="51" name="Content Placeholder 1">
            <a:extLst>
              <a:ext uri="{FF2B5EF4-FFF2-40B4-BE49-F238E27FC236}">
                <a16:creationId xmlns:a16="http://schemas.microsoft.com/office/drawing/2014/main" id="{AB41D1A8-DB94-7F03-6CDF-9609B5574842}"/>
              </a:ext>
            </a:extLst>
          </p:cNvPr>
          <p:cNvSpPr txBox="1">
            <a:spLocks/>
          </p:cNvSpPr>
          <p:nvPr/>
        </p:nvSpPr>
        <p:spPr>
          <a:xfrm>
            <a:off x="6136535" y="1923590"/>
            <a:ext cx="5653088" cy="4192075"/>
          </a:xfrm>
          <a:prstGeom prst="roundRect">
            <a:avLst>
              <a:gd name="adj" fmla="val 7115"/>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indent="0" algn="ctr">
              <a:spcBef>
                <a:spcPts val="0"/>
              </a:spcBef>
              <a:buNone/>
            </a:pPr>
            <a:endParaRPr lang="en-GB" sz="180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656665"/>
                </a:solidFill>
                <a:effectLst/>
                <a:uLnTx/>
                <a:uFillTx/>
                <a:ea typeface="+mn-ea"/>
                <a:cs typeface="+mn-cs"/>
              </a:rPr>
              <a:t>Treatment failed for                            of patients</a:t>
            </a:r>
            <a:r>
              <a:rPr kumimoji="0" lang="en-GB" sz="1800" b="0" i="0" u="none" strike="noStrike" kern="1200" cap="none" spc="0" normalizeH="0" baseline="30000" noProof="0">
                <a:ln>
                  <a:noFill/>
                </a:ln>
                <a:solidFill>
                  <a:srgbClr val="656665"/>
                </a:solidFill>
                <a:effectLst/>
                <a:uLnTx/>
                <a:uFillTx/>
                <a:ea typeface="+mn-ea"/>
                <a:cs typeface="+mn-cs"/>
              </a:rPr>
              <a:t>3†</a:t>
            </a:r>
          </a:p>
          <a:p>
            <a:pPr marL="0" indent="0" algn="ctr">
              <a:spcBef>
                <a:spcPts val="0"/>
              </a:spcBef>
              <a:buNone/>
            </a:pPr>
            <a:endParaRPr lang="en-GB" sz="1800" b="1">
              <a:solidFill>
                <a:schemeClr val="tx2"/>
              </a:solidFill>
            </a:endParaRPr>
          </a:p>
          <a:p>
            <a:pPr marL="0" indent="0" algn="ctr">
              <a:spcBef>
                <a:spcPts val="0"/>
              </a:spcBef>
              <a:buNone/>
            </a:pPr>
            <a:endParaRPr lang="en-GB" sz="1800" b="1">
              <a:solidFill>
                <a:schemeClr val="tx2"/>
              </a:solidFill>
            </a:endParaRPr>
          </a:p>
          <a:p>
            <a:pPr marL="0" indent="0" algn="ctr">
              <a:spcBef>
                <a:spcPts val="0"/>
              </a:spcBef>
              <a:buNone/>
            </a:pPr>
            <a:r>
              <a:rPr lang="en-GB" sz="1800" b="1">
                <a:solidFill>
                  <a:schemeClr val="tx2"/>
                </a:solidFill>
              </a:rPr>
              <a:t>      </a:t>
            </a:r>
          </a:p>
        </p:txBody>
      </p:sp>
      <p:sp>
        <p:nvSpPr>
          <p:cNvPr id="52" name="TextBox 51">
            <a:extLst>
              <a:ext uri="{FF2B5EF4-FFF2-40B4-BE49-F238E27FC236}">
                <a16:creationId xmlns:a16="http://schemas.microsoft.com/office/drawing/2014/main" id="{3FA96553-5863-A6B5-5345-9F370624315A}"/>
              </a:ext>
            </a:extLst>
          </p:cNvPr>
          <p:cNvSpPr txBox="1"/>
          <p:nvPr/>
        </p:nvSpPr>
        <p:spPr>
          <a:xfrm>
            <a:off x="7938206" y="2621745"/>
            <a:ext cx="3230076" cy="1200329"/>
          </a:xfrm>
          <a:prstGeom prst="rect">
            <a:avLst/>
          </a:prstGeom>
          <a:noFill/>
        </p:spPr>
        <p:txBody>
          <a:bodyPr wrap="square">
            <a:spAutoFit/>
          </a:bodyPr>
          <a:lstStyle/>
          <a:p>
            <a:pPr>
              <a:spcBef>
                <a:spcPts val="300"/>
              </a:spcBef>
            </a:pPr>
            <a:r>
              <a:rPr lang="en-GB" dirty="0">
                <a:solidFill>
                  <a:srgbClr val="656665"/>
                </a:solidFill>
              </a:rPr>
              <a:t>of patients attending an </a:t>
            </a:r>
            <a:r>
              <a:rPr lang="en-GB" sz="1800" dirty="0">
                <a:solidFill>
                  <a:srgbClr val="656665"/>
                </a:solidFill>
              </a:rPr>
              <a:t>ED with asthma or COPD in the UK (N=81) were </a:t>
            </a:r>
            <a:r>
              <a:rPr lang="en-GB" sz="1800" b="1" dirty="0">
                <a:solidFill>
                  <a:srgbClr val="656665"/>
                </a:solidFill>
              </a:rPr>
              <a:t>administered SCS </a:t>
            </a:r>
            <a:r>
              <a:rPr lang="en-GB" sz="1800" dirty="0">
                <a:solidFill>
                  <a:srgbClr val="656665"/>
                </a:solidFill>
              </a:rPr>
              <a:t>at the time of exacerbation</a:t>
            </a:r>
            <a:r>
              <a:rPr lang="en-GB" sz="1800" baseline="30000" dirty="0">
                <a:solidFill>
                  <a:srgbClr val="656665"/>
                </a:solidFill>
              </a:rPr>
              <a:t>3</a:t>
            </a:r>
          </a:p>
        </p:txBody>
      </p:sp>
      <p:sp>
        <p:nvSpPr>
          <p:cNvPr id="53" name="Content Placeholder 1">
            <a:extLst>
              <a:ext uri="{FF2B5EF4-FFF2-40B4-BE49-F238E27FC236}">
                <a16:creationId xmlns:a16="http://schemas.microsoft.com/office/drawing/2014/main" id="{E7467C33-B6FF-7EA5-13AD-E22A35C99A5F}"/>
              </a:ext>
            </a:extLst>
          </p:cNvPr>
          <p:cNvSpPr txBox="1">
            <a:spLocks/>
          </p:cNvSpPr>
          <p:nvPr/>
        </p:nvSpPr>
        <p:spPr>
          <a:xfrm>
            <a:off x="402375" y="1906522"/>
            <a:ext cx="5586751" cy="4209143"/>
          </a:xfrm>
          <a:prstGeom prst="roundRect">
            <a:avLst>
              <a:gd name="adj" fmla="val 7115"/>
            </a:avLst>
          </a:prstGeom>
          <a:noFill/>
          <a:ln>
            <a:solidFill>
              <a:schemeClr val="accent3"/>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300"/>
              </a:spcBef>
              <a:spcAft>
                <a:spcPts val="600"/>
              </a:spcAft>
              <a:buNone/>
            </a:pPr>
            <a:endParaRPr lang="en-GB" sz="1600" baseline="30000">
              <a:solidFill>
                <a:schemeClr val="tx2"/>
              </a:solidFill>
            </a:endParaRPr>
          </a:p>
        </p:txBody>
      </p:sp>
      <p:sp>
        <p:nvSpPr>
          <p:cNvPr id="54" name="Rectangle: Rounded Corners 53">
            <a:extLst>
              <a:ext uri="{FF2B5EF4-FFF2-40B4-BE49-F238E27FC236}">
                <a16:creationId xmlns:a16="http://schemas.microsoft.com/office/drawing/2014/main" id="{4DA6F427-E568-E662-6750-A5407F8117C4}"/>
              </a:ext>
            </a:extLst>
          </p:cNvPr>
          <p:cNvSpPr/>
          <p:nvPr/>
        </p:nvSpPr>
        <p:spPr>
          <a:xfrm>
            <a:off x="867812" y="2599689"/>
            <a:ext cx="4704203" cy="1662525"/>
          </a:xfrm>
          <a:prstGeom prst="roundRect">
            <a:avLst>
              <a:gd name="adj" fmla="val 11082"/>
            </a:avLst>
          </a:prstGeom>
          <a:solidFill>
            <a:schemeClr val="bg2">
              <a:lumMod val="40000"/>
              <a:lumOff val="60000"/>
              <a:alpha val="2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rPr>
              <a:t>SCS in the ED:</a:t>
            </a:r>
          </a:p>
        </p:txBody>
      </p:sp>
      <p:grpSp>
        <p:nvGrpSpPr>
          <p:cNvPr id="55" name="Group 54">
            <a:extLst>
              <a:ext uri="{FF2B5EF4-FFF2-40B4-BE49-F238E27FC236}">
                <a16:creationId xmlns:a16="http://schemas.microsoft.com/office/drawing/2014/main" id="{06E6D4B0-3662-9EE6-9BA6-D04FC1C4EBFD}"/>
              </a:ext>
            </a:extLst>
          </p:cNvPr>
          <p:cNvGrpSpPr/>
          <p:nvPr/>
        </p:nvGrpSpPr>
        <p:grpSpPr>
          <a:xfrm>
            <a:off x="2318769" y="2850335"/>
            <a:ext cx="1859438" cy="1043249"/>
            <a:chOff x="8351584" y="2767944"/>
            <a:chExt cx="2849288" cy="1790740"/>
          </a:xfrm>
        </p:grpSpPr>
        <p:grpSp>
          <p:nvGrpSpPr>
            <p:cNvPr id="56" name="Group 55">
              <a:extLst>
                <a:ext uri="{FF2B5EF4-FFF2-40B4-BE49-F238E27FC236}">
                  <a16:creationId xmlns:a16="http://schemas.microsoft.com/office/drawing/2014/main" id="{169B5C2B-77BB-1102-EE4A-642D0B1B66E9}"/>
                </a:ext>
              </a:extLst>
            </p:cNvPr>
            <p:cNvGrpSpPr/>
            <p:nvPr/>
          </p:nvGrpSpPr>
          <p:grpSpPr>
            <a:xfrm>
              <a:off x="8441970" y="2894605"/>
              <a:ext cx="2621813" cy="1664079"/>
              <a:chOff x="8441970" y="2894605"/>
              <a:chExt cx="2621813" cy="1664079"/>
            </a:xfrm>
          </p:grpSpPr>
          <p:sp>
            <p:nvSpPr>
              <p:cNvPr id="58" name="Freeform: Shape 57">
                <a:extLst>
                  <a:ext uri="{FF2B5EF4-FFF2-40B4-BE49-F238E27FC236}">
                    <a16:creationId xmlns:a16="http://schemas.microsoft.com/office/drawing/2014/main" id="{896A1E55-5D80-6AAA-5849-E7DC566889C2}"/>
                  </a:ext>
                </a:extLst>
              </p:cNvPr>
              <p:cNvSpPr/>
              <p:nvPr/>
            </p:nvSpPr>
            <p:spPr>
              <a:xfrm>
                <a:off x="8441970" y="3878379"/>
                <a:ext cx="252027" cy="678876"/>
              </a:xfrm>
              <a:custGeom>
                <a:avLst/>
                <a:gdLst>
                  <a:gd name="connsiteX0" fmla="*/ 207098 w 198224"/>
                  <a:gd name="connsiteY0" fmla="*/ 0 h 538039"/>
                  <a:gd name="connsiteX1" fmla="*/ 0 w 198224"/>
                  <a:gd name="connsiteY1" fmla="*/ 196715 h 538039"/>
                  <a:gd name="connsiteX2" fmla="*/ 0 w 198224"/>
                  <a:gd name="connsiteY2" fmla="*/ 539927 h 538039"/>
                  <a:gd name="connsiteX3" fmla="*/ 207098 w 198224"/>
                  <a:gd name="connsiteY3" fmla="*/ 539927 h 538039"/>
                </a:gdLst>
                <a:ahLst/>
                <a:cxnLst>
                  <a:cxn ang="0">
                    <a:pos x="connsiteX0" y="connsiteY0"/>
                  </a:cxn>
                  <a:cxn ang="0">
                    <a:pos x="connsiteX1" y="connsiteY1"/>
                  </a:cxn>
                  <a:cxn ang="0">
                    <a:pos x="connsiteX2" y="connsiteY2"/>
                  </a:cxn>
                  <a:cxn ang="0">
                    <a:pos x="connsiteX3" y="connsiteY3"/>
                  </a:cxn>
                </a:cxnLst>
                <a:rect l="l" t="t" r="r" b="b"/>
                <a:pathLst>
                  <a:path w="198224" h="538039">
                    <a:moveTo>
                      <a:pt x="207098" y="0"/>
                    </a:moveTo>
                    <a:lnTo>
                      <a:pt x="0" y="196715"/>
                    </a:lnTo>
                    <a:lnTo>
                      <a:pt x="0" y="539927"/>
                    </a:lnTo>
                    <a:lnTo>
                      <a:pt x="207098" y="539927"/>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E0EC489C-A0A6-EBBC-367B-8E769EC1D266}"/>
                  </a:ext>
                </a:extLst>
              </p:cNvPr>
              <p:cNvSpPr/>
              <p:nvPr/>
            </p:nvSpPr>
            <p:spPr>
              <a:xfrm>
                <a:off x="8705275" y="3715805"/>
                <a:ext cx="252027" cy="833708"/>
              </a:xfrm>
              <a:custGeom>
                <a:avLst/>
                <a:gdLst>
                  <a:gd name="connsiteX0" fmla="*/ 207098 w 198224"/>
                  <a:gd name="connsiteY0" fmla="*/ 0 h 660749"/>
                  <a:gd name="connsiteX1" fmla="*/ 138474 w 198224"/>
                  <a:gd name="connsiteY1" fmla="*/ 94 h 660749"/>
                  <a:gd name="connsiteX2" fmla="*/ 0 w 198224"/>
                  <a:gd name="connsiteY2" fmla="*/ 128846 h 660749"/>
                  <a:gd name="connsiteX3" fmla="*/ 0 w 198224"/>
                  <a:gd name="connsiteY3" fmla="*/ 668773 h 660749"/>
                  <a:gd name="connsiteX4" fmla="*/ 207098 w 198224"/>
                  <a:gd name="connsiteY4" fmla="*/ 668773 h 66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660749">
                    <a:moveTo>
                      <a:pt x="207098" y="0"/>
                    </a:moveTo>
                    <a:lnTo>
                      <a:pt x="138474" y="94"/>
                    </a:lnTo>
                    <a:lnTo>
                      <a:pt x="0" y="128846"/>
                    </a:lnTo>
                    <a:lnTo>
                      <a:pt x="0" y="668773"/>
                    </a:lnTo>
                    <a:lnTo>
                      <a:pt x="207098"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0" name="Freeform: Shape 59">
                <a:extLst>
                  <a:ext uri="{FF2B5EF4-FFF2-40B4-BE49-F238E27FC236}">
                    <a16:creationId xmlns:a16="http://schemas.microsoft.com/office/drawing/2014/main" id="{F2E4FD9E-A6E5-442B-52A3-E1553AD823AB}"/>
                  </a:ext>
                </a:extLst>
              </p:cNvPr>
              <p:cNvSpPr/>
              <p:nvPr/>
            </p:nvSpPr>
            <p:spPr>
              <a:xfrm>
                <a:off x="8968579" y="3715805"/>
                <a:ext cx="252027" cy="833708"/>
              </a:xfrm>
              <a:custGeom>
                <a:avLst/>
                <a:gdLst>
                  <a:gd name="connsiteX0" fmla="*/ 0 w 198224"/>
                  <a:gd name="connsiteY0" fmla="*/ 0 h 660749"/>
                  <a:gd name="connsiteX1" fmla="*/ 207192 w 198224"/>
                  <a:gd name="connsiteY1" fmla="*/ 0 h 660749"/>
                  <a:gd name="connsiteX2" fmla="*/ 207192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192" y="0"/>
                    </a:lnTo>
                    <a:lnTo>
                      <a:pt x="207192" y="668773"/>
                    </a:lnTo>
                    <a:lnTo>
                      <a:pt x="0" y="668773"/>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1" name="Freeform: Shape 60">
                <a:extLst>
                  <a:ext uri="{FF2B5EF4-FFF2-40B4-BE49-F238E27FC236}">
                    <a16:creationId xmlns:a16="http://schemas.microsoft.com/office/drawing/2014/main" id="{6161AB73-4C79-C6F2-3F8D-3C48F9605C49}"/>
                  </a:ext>
                </a:extLst>
              </p:cNvPr>
              <p:cNvSpPr/>
              <p:nvPr/>
            </p:nvSpPr>
            <p:spPr>
              <a:xfrm>
                <a:off x="9232014" y="3715805"/>
                <a:ext cx="252027" cy="833708"/>
              </a:xfrm>
              <a:custGeom>
                <a:avLst/>
                <a:gdLst>
                  <a:gd name="connsiteX0" fmla="*/ 0 w 198224"/>
                  <a:gd name="connsiteY0" fmla="*/ 0 h 660749"/>
                  <a:gd name="connsiteX1" fmla="*/ 207098 w 198224"/>
                  <a:gd name="connsiteY1" fmla="*/ 0 h 660749"/>
                  <a:gd name="connsiteX2" fmla="*/ 207098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098" y="0"/>
                    </a:lnTo>
                    <a:lnTo>
                      <a:pt x="207098" y="668773"/>
                    </a:lnTo>
                    <a:lnTo>
                      <a:pt x="0"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2" name="Freeform: Shape 61">
                <a:extLst>
                  <a:ext uri="{FF2B5EF4-FFF2-40B4-BE49-F238E27FC236}">
                    <a16:creationId xmlns:a16="http://schemas.microsoft.com/office/drawing/2014/main" id="{6F2DBF83-B9CE-A416-F955-9F8F932325E4}"/>
                  </a:ext>
                </a:extLst>
              </p:cNvPr>
              <p:cNvSpPr/>
              <p:nvPr/>
            </p:nvSpPr>
            <p:spPr>
              <a:xfrm>
                <a:off x="9495199" y="3510595"/>
                <a:ext cx="252027" cy="1048089"/>
              </a:xfrm>
              <a:custGeom>
                <a:avLst/>
                <a:gdLst>
                  <a:gd name="connsiteX0" fmla="*/ 207098 w 198224"/>
                  <a:gd name="connsiteY0" fmla="*/ 0 h 830656"/>
                  <a:gd name="connsiteX1" fmla="*/ 34265 w 198224"/>
                  <a:gd name="connsiteY1" fmla="*/ 162733 h 830656"/>
                  <a:gd name="connsiteX2" fmla="*/ 0 w 198224"/>
                  <a:gd name="connsiteY2" fmla="*/ 162639 h 830656"/>
                  <a:gd name="connsiteX3" fmla="*/ 0 w 198224"/>
                  <a:gd name="connsiteY3" fmla="*/ 831412 h 830656"/>
                  <a:gd name="connsiteX4" fmla="*/ 207098 w 198224"/>
                  <a:gd name="connsiteY4" fmla="*/ 831412 h 83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830656">
                    <a:moveTo>
                      <a:pt x="207098" y="0"/>
                    </a:moveTo>
                    <a:lnTo>
                      <a:pt x="34265" y="162733"/>
                    </a:lnTo>
                    <a:lnTo>
                      <a:pt x="0" y="162639"/>
                    </a:lnTo>
                    <a:lnTo>
                      <a:pt x="0" y="831412"/>
                    </a:lnTo>
                    <a:lnTo>
                      <a:pt x="207098" y="831412"/>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3" name="Freeform: Shape 62">
                <a:extLst>
                  <a:ext uri="{FF2B5EF4-FFF2-40B4-BE49-F238E27FC236}">
                    <a16:creationId xmlns:a16="http://schemas.microsoft.com/office/drawing/2014/main" id="{C74CC4D7-BA7C-41B8-8957-7089AB66AA08}"/>
                  </a:ext>
                </a:extLst>
              </p:cNvPr>
              <p:cNvSpPr/>
              <p:nvPr/>
            </p:nvSpPr>
            <p:spPr>
              <a:xfrm>
                <a:off x="9758502" y="3305145"/>
                <a:ext cx="252027" cy="1250561"/>
              </a:xfrm>
              <a:custGeom>
                <a:avLst/>
                <a:gdLst>
                  <a:gd name="connsiteX0" fmla="*/ 207098 w 198224"/>
                  <a:gd name="connsiteY0" fmla="*/ 0 h 991124"/>
                  <a:gd name="connsiteX1" fmla="*/ 172833 w 198224"/>
                  <a:gd name="connsiteY1" fmla="*/ 0 h 991124"/>
                  <a:gd name="connsiteX2" fmla="*/ 0 w 198224"/>
                  <a:gd name="connsiteY2" fmla="*/ 162828 h 991124"/>
                  <a:gd name="connsiteX3" fmla="*/ 0 w 198224"/>
                  <a:gd name="connsiteY3" fmla="*/ 994240 h 991124"/>
                  <a:gd name="connsiteX4" fmla="*/ 207098 w 198224"/>
                  <a:gd name="connsiteY4" fmla="*/ 994240 h 99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991124">
                    <a:moveTo>
                      <a:pt x="207098" y="0"/>
                    </a:moveTo>
                    <a:lnTo>
                      <a:pt x="172833" y="0"/>
                    </a:lnTo>
                    <a:lnTo>
                      <a:pt x="0" y="162828"/>
                    </a:lnTo>
                    <a:lnTo>
                      <a:pt x="0" y="994240"/>
                    </a:lnTo>
                    <a:lnTo>
                      <a:pt x="207098" y="994240"/>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4" name="Freeform: Shape 63">
                <a:extLst>
                  <a:ext uri="{FF2B5EF4-FFF2-40B4-BE49-F238E27FC236}">
                    <a16:creationId xmlns:a16="http://schemas.microsoft.com/office/drawing/2014/main" id="{3A03D611-5480-AAC9-706F-982625AA5F97}"/>
                  </a:ext>
                </a:extLst>
              </p:cNvPr>
              <p:cNvSpPr/>
              <p:nvPr/>
            </p:nvSpPr>
            <p:spPr>
              <a:xfrm>
                <a:off x="10021816" y="3304192"/>
                <a:ext cx="252027" cy="1250561"/>
              </a:xfrm>
              <a:custGeom>
                <a:avLst/>
                <a:gdLst>
                  <a:gd name="connsiteX0" fmla="*/ 0 w 198224"/>
                  <a:gd name="connsiteY0" fmla="*/ 0 h 991124"/>
                  <a:gd name="connsiteX1" fmla="*/ 207003 w 198224"/>
                  <a:gd name="connsiteY1" fmla="*/ 0 h 991124"/>
                  <a:gd name="connsiteX2" fmla="*/ 207003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03" y="0"/>
                    </a:lnTo>
                    <a:lnTo>
                      <a:pt x="207003" y="994995"/>
                    </a:lnTo>
                    <a:lnTo>
                      <a:pt x="0" y="994995"/>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5" name="Freeform: Shape 64">
                <a:extLst>
                  <a:ext uri="{FF2B5EF4-FFF2-40B4-BE49-F238E27FC236}">
                    <a16:creationId xmlns:a16="http://schemas.microsoft.com/office/drawing/2014/main" id="{4851FEDB-34E4-75A9-192C-F4F43FB709D3}"/>
                  </a:ext>
                </a:extLst>
              </p:cNvPr>
              <p:cNvSpPr/>
              <p:nvPr/>
            </p:nvSpPr>
            <p:spPr>
              <a:xfrm>
                <a:off x="10285007" y="3304192"/>
                <a:ext cx="252027" cy="1250561"/>
              </a:xfrm>
              <a:custGeom>
                <a:avLst/>
                <a:gdLst>
                  <a:gd name="connsiteX0" fmla="*/ 0 w 198224"/>
                  <a:gd name="connsiteY0" fmla="*/ 0 h 991124"/>
                  <a:gd name="connsiteX1" fmla="*/ 207098 w 198224"/>
                  <a:gd name="connsiteY1" fmla="*/ 0 h 991124"/>
                  <a:gd name="connsiteX2" fmla="*/ 207098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98" y="0"/>
                    </a:lnTo>
                    <a:lnTo>
                      <a:pt x="207098" y="994995"/>
                    </a:lnTo>
                    <a:lnTo>
                      <a:pt x="0" y="994995"/>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6" name="Freeform: Shape 65">
                <a:extLst>
                  <a:ext uri="{FF2B5EF4-FFF2-40B4-BE49-F238E27FC236}">
                    <a16:creationId xmlns:a16="http://schemas.microsoft.com/office/drawing/2014/main" id="{57962F13-EC91-26F9-98DF-035C9D18ACDF}"/>
                  </a:ext>
                </a:extLst>
              </p:cNvPr>
              <p:cNvSpPr/>
              <p:nvPr/>
            </p:nvSpPr>
            <p:spPr>
              <a:xfrm>
                <a:off x="10548307" y="3140668"/>
                <a:ext cx="252027" cy="1417303"/>
              </a:xfrm>
              <a:custGeom>
                <a:avLst/>
                <a:gdLst>
                  <a:gd name="connsiteX0" fmla="*/ 207192 w 198224"/>
                  <a:gd name="connsiteY0" fmla="*/ 0 h 1123274"/>
                  <a:gd name="connsiteX1" fmla="*/ 68435 w 198224"/>
                  <a:gd name="connsiteY1" fmla="*/ 130356 h 1123274"/>
                  <a:gd name="connsiteX2" fmla="*/ 0 w 198224"/>
                  <a:gd name="connsiteY2" fmla="*/ 130356 h 1123274"/>
                  <a:gd name="connsiteX3" fmla="*/ 0 w 198224"/>
                  <a:gd name="connsiteY3" fmla="*/ 1124596 h 1123274"/>
                  <a:gd name="connsiteX4" fmla="*/ 207192 w 198224"/>
                  <a:gd name="connsiteY4" fmla="*/ 1124596 h 1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1123274">
                    <a:moveTo>
                      <a:pt x="207192" y="0"/>
                    </a:moveTo>
                    <a:lnTo>
                      <a:pt x="68435" y="130356"/>
                    </a:lnTo>
                    <a:lnTo>
                      <a:pt x="0" y="130356"/>
                    </a:lnTo>
                    <a:lnTo>
                      <a:pt x="0" y="1124596"/>
                    </a:lnTo>
                    <a:lnTo>
                      <a:pt x="207192" y="1124596"/>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67" name="Freeform: Shape 66">
                <a:extLst>
                  <a:ext uri="{FF2B5EF4-FFF2-40B4-BE49-F238E27FC236}">
                    <a16:creationId xmlns:a16="http://schemas.microsoft.com/office/drawing/2014/main" id="{2AC5A81E-2F64-B0FE-9CB6-8153902F43B9}"/>
                  </a:ext>
                </a:extLst>
              </p:cNvPr>
              <p:cNvSpPr/>
              <p:nvPr/>
            </p:nvSpPr>
            <p:spPr>
              <a:xfrm>
                <a:off x="10811756" y="2894605"/>
                <a:ext cx="252027" cy="1655504"/>
              </a:xfrm>
              <a:custGeom>
                <a:avLst/>
                <a:gdLst>
                  <a:gd name="connsiteX0" fmla="*/ 207098 w 198224"/>
                  <a:gd name="connsiteY0" fmla="*/ 0 h 1312060"/>
                  <a:gd name="connsiteX1" fmla="*/ 0 w 198224"/>
                  <a:gd name="connsiteY1" fmla="*/ 195016 h 1312060"/>
                  <a:gd name="connsiteX2" fmla="*/ 0 w 198224"/>
                  <a:gd name="connsiteY2" fmla="*/ 1319612 h 1312060"/>
                  <a:gd name="connsiteX3" fmla="*/ 207098 w 198224"/>
                  <a:gd name="connsiteY3" fmla="*/ 1319612 h 1312060"/>
                </a:gdLst>
                <a:ahLst/>
                <a:cxnLst>
                  <a:cxn ang="0">
                    <a:pos x="connsiteX0" y="connsiteY0"/>
                  </a:cxn>
                  <a:cxn ang="0">
                    <a:pos x="connsiteX1" y="connsiteY1"/>
                  </a:cxn>
                  <a:cxn ang="0">
                    <a:pos x="connsiteX2" y="connsiteY2"/>
                  </a:cxn>
                  <a:cxn ang="0">
                    <a:pos x="connsiteX3" y="connsiteY3"/>
                  </a:cxn>
                </a:cxnLst>
                <a:rect l="l" t="t" r="r" b="b"/>
                <a:pathLst>
                  <a:path w="198224" h="1312060">
                    <a:moveTo>
                      <a:pt x="207098" y="0"/>
                    </a:moveTo>
                    <a:lnTo>
                      <a:pt x="0" y="195016"/>
                    </a:lnTo>
                    <a:lnTo>
                      <a:pt x="0" y="1319612"/>
                    </a:lnTo>
                    <a:lnTo>
                      <a:pt x="207098" y="1319612"/>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sp>
          <p:nvSpPr>
            <p:cNvPr id="57" name="Freeform: Shape 56">
              <a:extLst>
                <a:ext uri="{FF2B5EF4-FFF2-40B4-BE49-F238E27FC236}">
                  <a16:creationId xmlns:a16="http://schemas.microsoft.com/office/drawing/2014/main" id="{EA353769-CA7E-EA9F-01C8-B886899C9559}"/>
                </a:ext>
              </a:extLst>
            </p:cNvPr>
            <p:cNvSpPr/>
            <p:nvPr/>
          </p:nvSpPr>
          <p:spPr>
            <a:xfrm>
              <a:off x="8351584" y="2767944"/>
              <a:ext cx="2849288" cy="1448587"/>
            </a:xfrm>
            <a:custGeom>
              <a:avLst/>
              <a:gdLst>
                <a:gd name="connsiteX0" fmla="*/ 2249098 w 2246549"/>
                <a:gd name="connsiteY0" fmla="*/ 0 h 1142153"/>
                <a:gd name="connsiteX1" fmla="*/ 1796579 w 2246549"/>
                <a:gd name="connsiteY1" fmla="*/ 425334 h 1142153"/>
                <a:gd name="connsiteX2" fmla="*/ 1279590 w 2246549"/>
                <a:gd name="connsiteY2" fmla="*/ 425334 h 1142153"/>
                <a:gd name="connsiteX3" fmla="*/ 933923 w 2246549"/>
                <a:gd name="connsiteY3" fmla="*/ 750801 h 1142153"/>
                <a:gd name="connsiteX4" fmla="*/ 416839 w 2246549"/>
                <a:gd name="connsiteY4" fmla="*/ 750801 h 1142153"/>
                <a:gd name="connsiteX5" fmla="*/ 0 w 2246549"/>
                <a:gd name="connsiteY5" fmla="*/ 1144230 h 11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6549" h="1142153">
                  <a:moveTo>
                    <a:pt x="2249098" y="0"/>
                  </a:moveTo>
                  <a:lnTo>
                    <a:pt x="1796579" y="425334"/>
                  </a:lnTo>
                  <a:lnTo>
                    <a:pt x="1279590" y="425334"/>
                  </a:lnTo>
                  <a:lnTo>
                    <a:pt x="933923" y="750801"/>
                  </a:lnTo>
                  <a:lnTo>
                    <a:pt x="416839" y="750801"/>
                  </a:lnTo>
                  <a:lnTo>
                    <a:pt x="0" y="1144230"/>
                  </a:lnTo>
                </a:path>
              </a:pathLst>
            </a:custGeom>
            <a:noFill/>
            <a:ln w="36946" cap="flat">
              <a:solidFill>
                <a:schemeClr val="tx2"/>
              </a:solidFill>
              <a:prstDash val="solid"/>
              <a:miter/>
              <a:headEnd type="triangle" w="lg" len="lg"/>
              <a:tailEnd type="oval"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sp>
        <p:nvSpPr>
          <p:cNvPr id="68" name="TextBox 67">
            <a:extLst>
              <a:ext uri="{FF2B5EF4-FFF2-40B4-BE49-F238E27FC236}">
                <a16:creationId xmlns:a16="http://schemas.microsoft.com/office/drawing/2014/main" id="{A69F472D-D54B-3A73-915E-F391093118E1}"/>
              </a:ext>
            </a:extLst>
          </p:cNvPr>
          <p:cNvSpPr txBox="1"/>
          <p:nvPr/>
        </p:nvSpPr>
        <p:spPr>
          <a:xfrm>
            <a:off x="1449613" y="3559700"/>
            <a:ext cx="938705" cy="461665"/>
          </a:xfrm>
          <a:prstGeom prst="rect">
            <a:avLst/>
          </a:prstGeom>
          <a:noFill/>
        </p:spPr>
        <p:txBody>
          <a:bodyPr wrap="square">
            <a:spAutoFit/>
          </a:bodyPr>
          <a:lstStyle/>
          <a:p>
            <a:pPr algn="ctr"/>
            <a:r>
              <a:rPr lang="en-GB" sz="2400" b="1">
                <a:solidFill>
                  <a:schemeClr val="tx2"/>
                </a:solidFill>
              </a:rPr>
              <a:t>73%</a:t>
            </a:r>
          </a:p>
        </p:txBody>
      </p:sp>
      <p:sp>
        <p:nvSpPr>
          <p:cNvPr id="69" name="TextBox 68">
            <a:extLst>
              <a:ext uri="{FF2B5EF4-FFF2-40B4-BE49-F238E27FC236}">
                <a16:creationId xmlns:a16="http://schemas.microsoft.com/office/drawing/2014/main" id="{E3A2EF9A-8E77-0150-3C10-5A632E32E058}"/>
              </a:ext>
            </a:extLst>
          </p:cNvPr>
          <p:cNvSpPr txBox="1"/>
          <p:nvPr/>
        </p:nvSpPr>
        <p:spPr>
          <a:xfrm>
            <a:off x="4094296" y="2563839"/>
            <a:ext cx="1050966" cy="461665"/>
          </a:xfrm>
          <a:prstGeom prst="rect">
            <a:avLst/>
          </a:prstGeom>
          <a:noFill/>
        </p:spPr>
        <p:txBody>
          <a:bodyPr wrap="square">
            <a:spAutoFit/>
          </a:bodyPr>
          <a:lstStyle/>
          <a:p>
            <a:pPr algn="ctr"/>
            <a:r>
              <a:rPr lang="en-GB" sz="2400" b="1">
                <a:solidFill>
                  <a:schemeClr val="tx2"/>
                </a:solidFill>
              </a:rPr>
              <a:t>82%</a:t>
            </a:r>
          </a:p>
        </p:txBody>
      </p:sp>
      <p:sp>
        <p:nvSpPr>
          <p:cNvPr id="70" name="Rectangle: Rounded Corners 69">
            <a:extLst>
              <a:ext uri="{FF2B5EF4-FFF2-40B4-BE49-F238E27FC236}">
                <a16:creationId xmlns:a16="http://schemas.microsoft.com/office/drawing/2014/main" id="{2A0C1DB9-8EFB-F3AD-8F43-D85B12366F8A}"/>
              </a:ext>
            </a:extLst>
          </p:cNvPr>
          <p:cNvSpPr/>
          <p:nvPr/>
        </p:nvSpPr>
        <p:spPr>
          <a:xfrm>
            <a:off x="879523" y="4328124"/>
            <a:ext cx="4704203" cy="1663200"/>
          </a:xfrm>
          <a:prstGeom prst="roundRect">
            <a:avLst>
              <a:gd name="adj" fmla="val 11082"/>
            </a:avLst>
          </a:prstGeom>
          <a:solidFill>
            <a:schemeClr val="bg2">
              <a:lumMod val="40000"/>
              <a:lumOff val="60000"/>
              <a:alpha val="2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rPr>
              <a:t>OCS prescribed </a:t>
            </a:r>
            <a:br>
              <a:rPr lang="en-GB" b="1">
                <a:solidFill>
                  <a:schemeClr val="tx2"/>
                </a:solidFill>
              </a:rPr>
            </a:br>
            <a:r>
              <a:rPr lang="en-GB" b="1">
                <a:solidFill>
                  <a:schemeClr val="tx2"/>
                </a:solidFill>
              </a:rPr>
              <a:t>upon discharge:</a:t>
            </a:r>
          </a:p>
        </p:txBody>
      </p:sp>
      <p:sp>
        <p:nvSpPr>
          <p:cNvPr id="71" name="TextBox 70">
            <a:extLst>
              <a:ext uri="{FF2B5EF4-FFF2-40B4-BE49-F238E27FC236}">
                <a16:creationId xmlns:a16="http://schemas.microsoft.com/office/drawing/2014/main" id="{136FDB0B-F151-D678-E825-3DAB6DE20A43}"/>
              </a:ext>
            </a:extLst>
          </p:cNvPr>
          <p:cNvSpPr txBox="1"/>
          <p:nvPr/>
        </p:nvSpPr>
        <p:spPr>
          <a:xfrm>
            <a:off x="1524880" y="5363752"/>
            <a:ext cx="918151" cy="461665"/>
          </a:xfrm>
          <a:prstGeom prst="rect">
            <a:avLst/>
          </a:prstGeom>
          <a:noFill/>
        </p:spPr>
        <p:txBody>
          <a:bodyPr wrap="square">
            <a:spAutoFit/>
          </a:bodyPr>
          <a:lstStyle/>
          <a:p>
            <a:pPr algn="ctr"/>
            <a:r>
              <a:rPr lang="en-GB" sz="2400" b="1">
                <a:solidFill>
                  <a:schemeClr val="tx2"/>
                </a:solidFill>
              </a:rPr>
              <a:t>67%</a:t>
            </a:r>
          </a:p>
        </p:txBody>
      </p:sp>
      <p:sp>
        <p:nvSpPr>
          <p:cNvPr id="72" name="TextBox 71">
            <a:extLst>
              <a:ext uri="{FF2B5EF4-FFF2-40B4-BE49-F238E27FC236}">
                <a16:creationId xmlns:a16="http://schemas.microsoft.com/office/drawing/2014/main" id="{D41B1826-A8F3-F546-CBCB-2B05980563B1}"/>
              </a:ext>
            </a:extLst>
          </p:cNvPr>
          <p:cNvSpPr txBox="1"/>
          <p:nvPr/>
        </p:nvSpPr>
        <p:spPr>
          <a:xfrm>
            <a:off x="4128168" y="4351631"/>
            <a:ext cx="918151" cy="461665"/>
          </a:xfrm>
          <a:prstGeom prst="rect">
            <a:avLst/>
          </a:prstGeom>
          <a:noFill/>
        </p:spPr>
        <p:txBody>
          <a:bodyPr wrap="square">
            <a:spAutoFit/>
          </a:bodyPr>
          <a:lstStyle/>
          <a:p>
            <a:pPr algn="ctr"/>
            <a:r>
              <a:rPr lang="en-GB" sz="2400" b="1">
                <a:solidFill>
                  <a:schemeClr val="tx2"/>
                </a:solidFill>
              </a:rPr>
              <a:t>77%</a:t>
            </a:r>
          </a:p>
        </p:txBody>
      </p:sp>
      <p:grpSp>
        <p:nvGrpSpPr>
          <p:cNvPr id="73" name="Group 72">
            <a:extLst>
              <a:ext uri="{FF2B5EF4-FFF2-40B4-BE49-F238E27FC236}">
                <a16:creationId xmlns:a16="http://schemas.microsoft.com/office/drawing/2014/main" id="{2E0ADF24-A878-1501-E48D-AFD1A330C702}"/>
              </a:ext>
            </a:extLst>
          </p:cNvPr>
          <p:cNvGrpSpPr/>
          <p:nvPr/>
        </p:nvGrpSpPr>
        <p:grpSpPr>
          <a:xfrm>
            <a:off x="6363298" y="2411909"/>
            <a:ext cx="1620000" cy="1620001"/>
            <a:chOff x="599187" y="3819740"/>
            <a:chExt cx="1382706" cy="1270881"/>
          </a:xfrm>
        </p:grpSpPr>
        <p:graphicFrame>
          <p:nvGraphicFramePr>
            <p:cNvPr id="74" name="Chart 73">
              <a:extLst>
                <a:ext uri="{FF2B5EF4-FFF2-40B4-BE49-F238E27FC236}">
                  <a16:creationId xmlns:a16="http://schemas.microsoft.com/office/drawing/2014/main" id="{EB96FE58-92DD-A9D6-C9DC-6E9092DF73BA}"/>
                </a:ext>
              </a:extLst>
            </p:cNvPr>
            <p:cNvGraphicFramePr>
              <a:graphicFrameLocks noChangeAspect="1"/>
            </p:cNvGraphicFramePr>
            <p:nvPr>
              <p:extLst>
                <p:ext uri="{D42A27DB-BD31-4B8C-83A1-F6EECF244321}">
                  <p14:modId xmlns:p14="http://schemas.microsoft.com/office/powerpoint/2010/main" val="775453429"/>
                </p:ext>
              </p:extLst>
            </p:nvPr>
          </p:nvGraphicFramePr>
          <p:xfrm>
            <a:off x="599187" y="3819740"/>
            <a:ext cx="1382706" cy="1270881"/>
          </p:xfrm>
          <a:graphic>
            <a:graphicData uri="http://schemas.openxmlformats.org/drawingml/2006/chart">
              <c:chart xmlns:c="http://schemas.openxmlformats.org/drawingml/2006/chart" xmlns:r="http://schemas.openxmlformats.org/officeDocument/2006/relationships" r:id="rId2"/>
            </a:graphicData>
          </a:graphic>
        </p:graphicFrame>
        <p:sp>
          <p:nvSpPr>
            <p:cNvPr id="75" name="TextBox 74">
              <a:extLst>
                <a:ext uri="{FF2B5EF4-FFF2-40B4-BE49-F238E27FC236}">
                  <a16:creationId xmlns:a16="http://schemas.microsoft.com/office/drawing/2014/main" id="{F4EFC00A-605F-EAF5-4B64-5A5243C03332}"/>
                </a:ext>
              </a:extLst>
            </p:cNvPr>
            <p:cNvSpPr txBox="1"/>
            <p:nvPr/>
          </p:nvSpPr>
          <p:spPr>
            <a:xfrm>
              <a:off x="854139" y="4154215"/>
              <a:ext cx="879987" cy="579477"/>
            </a:xfrm>
            <a:prstGeom prst="rect">
              <a:avLst/>
            </a:prstGeom>
            <a:noFill/>
          </p:spPr>
          <p:txBody>
            <a:bodyPr wrap="square">
              <a:spAutoFit/>
            </a:bodyPr>
            <a:lstStyle/>
            <a:p>
              <a:pPr algn="ctr"/>
              <a:r>
                <a:rPr lang="en-GB" sz="2800" b="1">
                  <a:solidFill>
                    <a:schemeClr val="bg2"/>
                  </a:solidFill>
                </a:rPr>
                <a:t>79%</a:t>
              </a:r>
              <a:endParaRPr lang="en-GB" sz="2800" b="1" baseline="30000">
                <a:solidFill>
                  <a:schemeClr val="bg2"/>
                </a:solidFill>
              </a:endParaRPr>
            </a:p>
            <a:p>
              <a:pPr algn="ctr"/>
              <a:r>
                <a:rPr lang="en-GB" sz="1400" b="1">
                  <a:solidFill>
                    <a:schemeClr val="bg2"/>
                  </a:solidFill>
                </a:rPr>
                <a:t>(n=64)</a:t>
              </a:r>
              <a:endParaRPr lang="en-GB" sz="1400">
                <a:solidFill>
                  <a:schemeClr val="bg2"/>
                </a:solidFill>
              </a:endParaRPr>
            </a:p>
          </p:txBody>
        </p:sp>
      </p:grpSp>
      <p:grpSp>
        <p:nvGrpSpPr>
          <p:cNvPr id="76" name="Group 75">
            <a:extLst>
              <a:ext uri="{FF2B5EF4-FFF2-40B4-BE49-F238E27FC236}">
                <a16:creationId xmlns:a16="http://schemas.microsoft.com/office/drawing/2014/main" id="{D1C66040-4AA5-6A51-6DFE-4306F3A6088B}"/>
              </a:ext>
            </a:extLst>
          </p:cNvPr>
          <p:cNvGrpSpPr/>
          <p:nvPr/>
        </p:nvGrpSpPr>
        <p:grpSpPr>
          <a:xfrm>
            <a:off x="2318769" y="4619499"/>
            <a:ext cx="1859438" cy="1043249"/>
            <a:chOff x="8351584" y="2767944"/>
            <a:chExt cx="2849288" cy="1790740"/>
          </a:xfrm>
        </p:grpSpPr>
        <p:grpSp>
          <p:nvGrpSpPr>
            <p:cNvPr id="77" name="Group 76">
              <a:extLst>
                <a:ext uri="{FF2B5EF4-FFF2-40B4-BE49-F238E27FC236}">
                  <a16:creationId xmlns:a16="http://schemas.microsoft.com/office/drawing/2014/main" id="{1218F4FF-1AE7-77FA-C810-C254194E9183}"/>
                </a:ext>
              </a:extLst>
            </p:cNvPr>
            <p:cNvGrpSpPr/>
            <p:nvPr/>
          </p:nvGrpSpPr>
          <p:grpSpPr>
            <a:xfrm>
              <a:off x="8441970" y="2894605"/>
              <a:ext cx="2621813" cy="1664079"/>
              <a:chOff x="8441970" y="2894605"/>
              <a:chExt cx="2621813" cy="1664079"/>
            </a:xfrm>
          </p:grpSpPr>
          <p:sp>
            <p:nvSpPr>
              <p:cNvPr id="79" name="Freeform: Shape 78">
                <a:extLst>
                  <a:ext uri="{FF2B5EF4-FFF2-40B4-BE49-F238E27FC236}">
                    <a16:creationId xmlns:a16="http://schemas.microsoft.com/office/drawing/2014/main" id="{C14B6D5F-6971-5321-6AB9-0C95C9CBE5CC}"/>
                  </a:ext>
                </a:extLst>
              </p:cNvPr>
              <p:cNvSpPr/>
              <p:nvPr/>
            </p:nvSpPr>
            <p:spPr>
              <a:xfrm>
                <a:off x="8441970" y="3878379"/>
                <a:ext cx="252027" cy="678876"/>
              </a:xfrm>
              <a:custGeom>
                <a:avLst/>
                <a:gdLst>
                  <a:gd name="connsiteX0" fmla="*/ 207098 w 198224"/>
                  <a:gd name="connsiteY0" fmla="*/ 0 h 538039"/>
                  <a:gd name="connsiteX1" fmla="*/ 0 w 198224"/>
                  <a:gd name="connsiteY1" fmla="*/ 196715 h 538039"/>
                  <a:gd name="connsiteX2" fmla="*/ 0 w 198224"/>
                  <a:gd name="connsiteY2" fmla="*/ 539927 h 538039"/>
                  <a:gd name="connsiteX3" fmla="*/ 207098 w 198224"/>
                  <a:gd name="connsiteY3" fmla="*/ 539927 h 538039"/>
                </a:gdLst>
                <a:ahLst/>
                <a:cxnLst>
                  <a:cxn ang="0">
                    <a:pos x="connsiteX0" y="connsiteY0"/>
                  </a:cxn>
                  <a:cxn ang="0">
                    <a:pos x="connsiteX1" y="connsiteY1"/>
                  </a:cxn>
                  <a:cxn ang="0">
                    <a:pos x="connsiteX2" y="connsiteY2"/>
                  </a:cxn>
                  <a:cxn ang="0">
                    <a:pos x="connsiteX3" y="connsiteY3"/>
                  </a:cxn>
                </a:cxnLst>
                <a:rect l="l" t="t" r="r" b="b"/>
                <a:pathLst>
                  <a:path w="198224" h="538039">
                    <a:moveTo>
                      <a:pt x="207098" y="0"/>
                    </a:moveTo>
                    <a:lnTo>
                      <a:pt x="0" y="196715"/>
                    </a:lnTo>
                    <a:lnTo>
                      <a:pt x="0" y="539927"/>
                    </a:lnTo>
                    <a:lnTo>
                      <a:pt x="207098" y="539927"/>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0" name="Freeform: Shape 79">
                <a:extLst>
                  <a:ext uri="{FF2B5EF4-FFF2-40B4-BE49-F238E27FC236}">
                    <a16:creationId xmlns:a16="http://schemas.microsoft.com/office/drawing/2014/main" id="{13FF3F05-3EB8-FF71-D908-1FBCDBF63080}"/>
                  </a:ext>
                </a:extLst>
              </p:cNvPr>
              <p:cNvSpPr/>
              <p:nvPr/>
            </p:nvSpPr>
            <p:spPr>
              <a:xfrm>
                <a:off x="8705275" y="3715805"/>
                <a:ext cx="252027" cy="833708"/>
              </a:xfrm>
              <a:custGeom>
                <a:avLst/>
                <a:gdLst>
                  <a:gd name="connsiteX0" fmla="*/ 207098 w 198224"/>
                  <a:gd name="connsiteY0" fmla="*/ 0 h 660749"/>
                  <a:gd name="connsiteX1" fmla="*/ 138474 w 198224"/>
                  <a:gd name="connsiteY1" fmla="*/ 94 h 660749"/>
                  <a:gd name="connsiteX2" fmla="*/ 0 w 198224"/>
                  <a:gd name="connsiteY2" fmla="*/ 128846 h 660749"/>
                  <a:gd name="connsiteX3" fmla="*/ 0 w 198224"/>
                  <a:gd name="connsiteY3" fmla="*/ 668773 h 660749"/>
                  <a:gd name="connsiteX4" fmla="*/ 207098 w 198224"/>
                  <a:gd name="connsiteY4" fmla="*/ 668773 h 660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660749">
                    <a:moveTo>
                      <a:pt x="207098" y="0"/>
                    </a:moveTo>
                    <a:lnTo>
                      <a:pt x="138474" y="94"/>
                    </a:lnTo>
                    <a:lnTo>
                      <a:pt x="0" y="128846"/>
                    </a:lnTo>
                    <a:lnTo>
                      <a:pt x="0" y="668773"/>
                    </a:lnTo>
                    <a:lnTo>
                      <a:pt x="207098"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1" name="Freeform: Shape 80">
                <a:extLst>
                  <a:ext uri="{FF2B5EF4-FFF2-40B4-BE49-F238E27FC236}">
                    <a16:creationId xmlns:a16="http://schemas.microsoft.com/office/drawing/2014/main" id="{97378F3B-B91A-27CE-24F2-1F5A6C141034}"/>
                  </a:ext>
                </a:extLst>
              </p:cNvPr>
              <p:cNvSpPr/>
              <p:nvPr/>
            </p:nvSpPr>
            <p:spPr>
              <a:xfrm>
                <a:off x="8968579" y="3715805"/>
                <a:ext cx="252027" cy="833708"/>
              </a:xfrm>
              <a:custGeom>
                <a:avLst/>
                <a:gdLst>
                  <a:gd name="connsiteX0" fmla="*/ 0 w 198224"/>
                  <a:gd name="connsiteY0" fmla="*/ 0 h 660749"/>
                  <a:gd name="connsiteX1" fmla="*/ 207192 w 198224"/>
                  <a:gd name="connsiteY1" fmla="*/ 0 h 660749"/>
                  <a:gd name="connsiteX2" fmla="*/ 207192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192" y="0"/>
                    </a:lnTo>
                    <a:lnTo>
                      <a:pt x="207192" y="668773"/>
                    </a:lnTo>
                    <a:lnTo>
                      <a:pt x="0" y="668773"/>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2" name="Freeform: Shape 81">
                <a:extLst>
                  <a:ext uri="{FF2B5EF4-FFF2-40B4-BE49-F238E27FC236}">
                    <a16:creationId xmlns:a16="http://schemas.microsoft.com/office/drawing/2014/main" id="{2CB6C155-BF3A-82E8-12C4-061B5D379237}"/>
                  </a:ext>
                </a:extLst>
              </p:cNvPr>
              <p:cNvSpPr/>
              <p:nvPr/>
            </p:nvSpPr>
            <p:spPr>
              <a:xfrm>
                <a:off x="9232014" y="3715805"/>
                <a:ext cx="252027" cy="833708"/>
              </a:xfrm>
              <a:custGeom>
                <a:avLst/>
                <a:gdLst>
                  <a:gd name="connsiteX0" fmla="*/ 0 w 198224"/>
                  <a:gd name="connsiteY0" fmla="*/ 0 h 660749"/>
                  <a:gd name="connsiteX1" fmla="*/ 207098 w 198224"/>
                  <a:gd name="connsiteY1" fmla="*/ 0 h 660749"/>
                  <a:gd name="connsiteX2" fmla="*/ 207098 w 198224"/>
                  <a:gd name="connsiteY2" fmla="*/ 668773 h 660749"/>
                  <a:gd name="connsiteX3" fmla="*/ 0 w 198224"/>
                  <a:gd name="connsiteY3" fmla="*/ 668773 h 660749"/>
                </a:gdLst>
                <a:ahLst/>
                <a:cxnLst>
                  <a:cxn ang="0">
                    <a:pos x="connsiteX0" y="connsiteY0"/>
                  </a:cxn>
                  <a:cxn ang="0">
                    <a:pos x="connsiteX1" y="connsiteY1"/>
                  </a:cxn>
                  <a:cxn ang="0">
                    <a:pos x="connsiteX2" y="connsiteY2"/>
                  </a:cxn>
                  <a:cxn ang="0">
                    <a:pos x="connsiteX3" y="connsiteY3"/>
                  </a:cxn>
                </a:cxnLst>
                <a:rect l="l" t="t" r="r" b="b"/>
                <a:pathLst>
                  <a:path w="198224" h="660749">
                    <a:moveTo>
                      <a:pt x="0" y="0"/>
                    </a:moveTo>
                    <a:lnTo>
                      <a:pt x="207098" y="0"/>
                    </a:lnTo>
                    <a:lnTo>
                      <a:pt x="207098" y="668773"/>
                    </a:lnTo>
                    <a:lnTo>
                      <a:pt x="0" y="668773"/>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3" name="Freeform: Shape 82">
                <a:extLst>
                  <a:ext uri="{FF2B5EF4-FFF2-40B4-BE49-F238E27FC236}">
                    <a16:creationId xmlns:a16="http://schemas.microsoft.com/office/drawing/2014/main" id="{B6F0C1A2-9429-9E89-7345-6BF0083934E4}"/>
                  </a:ext>
                </a:extLst>
              </p:cNvPr>
              <p:cNvSpPr/>
              <p:nvPr/>
            </p:nvSpPr>
            <p:spPr>
              <a:xfrm>
                <a:off x="9495199" y="3510595"/>
                <a:ext cx="252027" cy="1048089"/>
              </a:xfrm>
              <a:custGeom>
                <a:avLst/>
                <a:gdLst>
                  <a:gd name="connsiteX0" fmla="*/ 207098 w 198224"/>
                  <a:gd name="connsiteY0" fmla="*/ 0 h 830656"/>
                  <a:gd name="connsiteX1" fmla="*/ 34265 w 198224"/>
                  <a:gd name="connsiteY1" fmla="*/ 162733 h 830656"/>
                  <a:gd name="connsiteX2" fmla="*/ 0 w 198224"/>
                  <a:gd name="connsiteY2" fmla="*/ 162639 h 830656"/>
                  <a:gd name="connsiteX3" fmla="*/ 0 w 198224"/>
                  <a:gd name="connsiteY3" fmla="*/ 831412 h 830656"/>
                  <a:gd name="connsiteX4" fmla="*/ 207098 w 198224"/>
                  <a:gd name="connsiteY4" fmla="*/ 831412 h 830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830656">
                    <a:moveTo>
                      <a:pt x="207098" y="0"/>
                    </a:moveTo>
                    <a:lnTo>
                      <a:pt x="34265" y="162733"/>
                    </a:lnTo>
                    <a:lnTo>
                      <a:pt x="0" y="162639"/>
                    </a:lnTo>
                    <a:lnTo>
                      <a:pt x="0" y="831412"/>
                    </a:lnTo>
                    <a:lnTo>
                      <a:pt x="207098" y="831412"/>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4" name="Freeform: Shape 83">
                <a:extLst>
                  <a:ext uri="{FF2B5EF4-FFF2-40B4-BE49-F238E27FC236}">
                    <a16:creationId xmlns:a16="http://schemas.microsoft.com/office/drawing/2014/main" id="{4A0E82CA-BF67-F0DB-81A2-996198398C39}"/>
                  </a:ext>
                </a:extLst>
              </p:cNvPr>
              <p:cNvSpPr/>
              <p:nvPr/>
            </p:nvSpPr>
            <p:spPr>
              <a:xfrm>
                <a:off x="9758502" y="3305145"/>
                <a:ext cx="252027" cy="1250561"/>
              </a:xfrm>
              <a:custGeom>
                <a:avLst/>
                <a:gdLst>
                  <a:gd name="connsiteX0" fmla="*/ 207098 w 198224"/>
                  <a:gd name="connsiteY0" fmla="*/ 0 h 991124"/>
                  <a:gd name="connsiteX1" fmla="*/ 172833 w 198224"/>
                  <a:gd name="connsiteY1" fmla="*/ 0 h 991124"/>
                  <a:gd name="connsiteX2" fmla="*/ 0 w 198224"/>
                  <a:gd name="connsiteY2" fmla="*/ 162828 h 991124"/>
                  <a:gd name="connsiteX3" fmla="*/ 0 w 198224"/>
                  <a:gd name="connsiteY3" fmla="*/ 994240 h 991124"/>
                  <a:gd name="connsiteX4" fmla="*/ 207098 w 198224"/>
                  <a:gd name="connsiteY4" fmla="*/ 994240 h 991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991124">
                    <a:moveTo>
                      <a:pt x="207098" y="0"/>
                    </a:moveTo>
                    <a:lnTo>
                      <a:pt x="172833" y="0"/>
                    </a:lnTo>
                    <a:lnTo>
                      <a:pt x="0" y="162828"/>
                    </a:lnTo>
                    <a:lnTo>
                      <a:pt x="0" y="994240"/>
                    </a:lnTo>
                    <a:lnTo>
                      <a:pt x="207098" y="994240"/>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5" name="Freeform: Shape 84">
                <a:extLst>
                  <a:ext uri="{FF2B5EF4-FFF2-40B4-BE49-F238E27FC236}">
                    <a16:creationId xmlns:a16="http://schemas.microsoft.com/office/drawing/2014/main" id="{F37FE8A4-20D6-FDFB-4833-8FE63E77BEC7}"/>
                  </a:ext>
                </a:extLst>
              </p:cNvPr>
              <p:cNvSpPr/>
              <p:nvPr/>
            </p:nvSpPr>
            <p:spPr>
              <a:xfrm>
                <a:off x="10021816" y="3304192"/>
                <a:ext cx="252027" cy="1250561"/>
              </a:xfrm>
              <a:custGeom>
                <a:avLst/>
                <a:gdLst>
                  <a:gd name="connsiteX0" fmla="*/ 0 w 198224"/>
                  <a:gd name="connsiteY0" fmla="*/ 0 h 991124"/>
                  <a:gd name="connsiteX1" fmla="*/ 207003 w 198224"/>
                  <a:gd name="connsiteY1" fmla="*/ 0 h 991124"/>
                  <a:gd name="connsiteX2" fmla="*/ 207003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03" y="0"/>
                    </a:lnTo>
                    <a:lnTo>
                      <a:pt x="207003" y="994995"/>
                    </a:lnTo>
                    <a:lnTo>
                      <a:pt x="0" y="994995"/>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6" name="Freeform: Shape 85">
                <a:extLst>
                  <a:ext uri="{FF2B5EF4-FFF2-40B4-BE49-F238E27FC236}">
                    <a16:creationId xmlns:a16="http://schemas.microsoft.com/office/drawing/2014/main" id="{C0B71FDA-D94B-09C6-0F3F-68017C05FCE2}"/>
                  </a:ext>
                </a:extLst>
              </p:cNvPr>
              <p:cNvSpPr/>
              <p:nvPr/>
            </p:nvSpPr>
            <p:spPr>
              <a:xfrm>
                <a:off x="10285007" y="3304192"/>
                <a:ext cx="252027" cy="1250561"/>
              </a:xfrm>
              <a:custGeom>
                <a:avLst/>
                <a:gdLst>
                  <a:gd name="connsiteX0" fmla="*/ 0 w 198224"/>
                  <a:gd name="connsiteY0" fmla="*/ 0 h 991124"/>
                  <a:gd name="connsiteX1" fmla="*/ 207098 w 198224"/>
                  <a:gd name="connsiteY1" fmla="*/ 0 h 991124"/>
                  <a:gd name="connsiteX2" fmla="*/ 207098 w 198224"/>
                  <a:gd name="connsiteY2" fmla="*/ 994995 h 991124"/>
                  <a:gd name="connsiteX3" fmla="*/ 0 w 198224"/>
                  <a:gd name="connsiteY3" fmla="*/ 994995 h 991124"/>
                </a:gdLst>
                <a:ahLst/>
                <a:cxnLst>
                  <a:cxn ang="0">
                    <a:pos x="connsiteX0" y="connsiteY0"/>
                  </a:cxn>
                  <a:cxn ang="0">
                    <a:pos x="connsiteX1" y="connsiteY1"/>
                  </a:cxn>
                  <a:cxn ang="0">
                    <a:pos x="connsiteX2" y="connsiteY2"/>
                  </a:cxn>
                  <a:cxn ang="0">
                    <a:pos x="connsiteX3" y="connsiteY3"/>
                  </a:cxn>
                </a:cxnLst>
                <a:rect l="l" t="t" r="r" b="b"/>
                <a:pathLst>
                  <a:path w="198224" h="991124">
                    <a:moveTo>
                      <a:pt x="0" y="0"/>
                    </a:moveTo>
                    <a:lnTo>
                      <a:pt x="207098" y="0"/>
                    </a:lnTo>
                    <a:lnTo>
                      <a:pt x="207098" y="994995"/>
                    </a:lnTo>
                    <a:lnTo>
                      <a:pt x="0" y="994995"/>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7" name="Freeform: Shape 86">
                <a:extLst>
                  <a:ext uri="{FF2B5EF4-FFF2-40B4-BE49-F238E27FC236}">
                    <a16:creationId xmlns:a16="http://schemas.microsoft.com/office/drawing/2014/main" id="{5F9E7892-173D-7FF1-1A03-097928E7F8DA}"/>
                  </a:ext>
                </a:extLst>
              </p:cNvPr>
              <p:cNvSpPr/>
              <p:nvPr/>
            </p:nvSpPr>
            <p:spPr>
              <a:xfrm>
                <a:off x="10548307" y="3140668"/>
                <a:ext cx="252027" cy="1417303"/>
              </a:xfrm>
              <a:custGeom>
                <a:avLst/>
                <a:gdLst>
                  <a:gd name="connsiteX0" fmla="*/ 207192 w 198224"/>
                  <a:gd name="connsiteY0" fmla="*/ 0 h 1123274"/>
                  <a:gd name="connsiteX1" fmla="*/ 68435 w 198224"/>
                  <a:gd name="connsiteY1" fmla="*/ 130356 h 1123274"/>
                  <a:gd name="connsiteX2" fmla="*/ 0 w 198224"/>
                  <a:gd name="connsiteY2" fmla="*/ 130356 h 1123274"/>
                  <a:gd name="connsiteX3" fmla="*/ 0 w 198224"/>
                  <a:gd name="connsiteY3" fmla="*/ 1124596 h 1123274"/>
                  <a:gd name="connsiteX4" fmla="*/ 207192 w 198224"/>
                  <a:gd name="connsiteY4" fmla="*/ 1124596 h 1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24" h="1123274">
                    <a:moveTo>
                      <a:pt x="207192" y="0"/>
                    </a:moveTo>
                    <a:lnTo>
                      <a:pt x="68435" y="130356"/>
                    </a:lnTo>
                    <a:lnTo>
                      <a:pt x="0" y="130356"/>
                    </a:lnTo>
                    <a:lnTo>
                      <a:pt x="0" y="1124596"/>
                    </a:lnTo>
                    <a:lnTo>
                      <a:pt x="207192" y="1124596"/>
                    </a:lnTo>
                    <a:close/>
                  </a:path>
                </a:pathLst>
              </a:custGeom>
              <a:solidFill>
                <a:schemeClr val="bg2"/>
              </a:solid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sp>
            <p:nvSpPr>
              <p:cNvPr id="88" name="Freeform: Shape 87">
                <a:extLst>
                  <a:ext uri="{FF2B5EF4-FFF2-40B4-BE49-F238E27FC236}">
                    <a16:creationId xmlns:a16="http://schemas.microsoft.com/office/drawing/2014/main" id="{4ED89CF1-D243-454F-1375-ED6C4A7FEA9A}"/>
                  </a:ext>
                </a:extLst>
              </p:cNvPr>
              <p:cNvSpPr/>
              <p:nvPr/>
            </p:nvSpPr>
            <p:spPr>
              <a:xfrm>
                <a:off x="10811756" y="2894605"/>
                <a:ext cx="252027" cy="1655504"/>
              </a:xfrm>
              <a:custGeom>
                <a:avLst/>
                <a:gdLst>
                  <a:gd name="connsiteX0" fmla="*/ 207098 w 198224"/>
                  <a:gd name="connsiteY0" fmla="*/ 0 h 1312060"/>
                  <a:gd name="connsiteX1" fmla="*/ 0 w 198224"/>
                  <a:gd name="connsiteY1" fmla="*/ 195016 h 1312060"/>
                  <a:gd name="connsiteX2" fmla="*/ 0 w 198224"/>
                  <a:gd name="connsiteY2" fmla="*/ 1319612 h 1312060"/>
                  <a:gd name="connsiteX3" fmla="*/ 207098 w 198224"/>
                  <a:gd name="connsiteY3" fmla="*/ 1319612 h 1312060"/>
                </a:gdLst>
                <a:ahLst/>
                <a:cxnLst>
                  <a:cxn ang="0">
                    <a:pos x="connsiteX0" y="connsiteY0"/>
                  </a:cxn>
                  <a:cxn ang="0">
                    <a:pos x="connsiteX1" y="connsiteY1"/>
                  </a:cxn>
                  <a:cxn ang="0">
                    <a:pos x="connsiteX2" y="connsiteY2"/>
                  </a:cxn>
                  <a:cxn ang="0">
                    <a:pos x="connsiteX3" y="connsiteY3"/>
                  </a:cxn>
                </a:cxnLst>
                <a:rect l="l" t="t" r="r" b="b"/>
                <a:pathLst>
                  <a:path w="198224" h="1312060">
                    <a:moveTo>
                      <a:pt x="207098" y="0"/>
                    </a:moveTo>
                    <a:lnTo>
                      <a:pt x="0" y="195016"/>
                    </a:lnTo>
                    <a:lnTo>
                      <a:pt x="0" y="1319612"/>
                    </a:lnTo>
                    <a:lnTo>
                      <a:pt x="207098" y="1319612"/>
                    </a:lnTo>
                    <a:close/>
                  </a:path>
                </a:pathLst>
              </a:custGeom>
              <a:noFill/>
              <a:ln w="940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sp>
          <p:nvSpPr>
            <p:cNvPr id="78" name="Freeform: Shape 77">
              <a:extLst>
                <a:ext uri="{FF2B5EF4-FFF2-40B4-BE49-F238E27FC236}">
                  <a16:creationId xmlns:a16="http://schemas.microsoft.com/office/drawing/2014/main" id="{DDC9DC49-53CA-A164-416F-90DAF4DD9BF9}"/>
                </a:ext>
              </a:extLst>
            </p:cNvPr>
            <p:cNvSpPr/>
            <p:nvPr/>
          </p:nvSpPr>
          <p:spPr>
            <a:xfrm>
              <a:off x="8351584" y="2767944"/>
              <a:ext cx="2849288" cy="1448587"/>
            </a:xfrm>
            <a:custGeom>
              <a:avLst/>
              <a:gdLst>
                <a:gd name="connsiteX0" fmla="*/ 2249098 w 2246549"/>
                <a:gd name="connsiteY0" fmla="*/ 0 h 1142153"/>
                <a:gd name="connsiteX1" fmla="*/ 1796579 w 2246549"/>
                <a:gd name="connsiteY1" fmla="*/ 425334 h 1142153"/>
                <a:gd name="connsiteX2" fmla="*/ 1279590 w 2246549"/>
                <a:gd name="connsiteY2" fmla="*/ 425334 h 1142153"/>
                <a:gd name="connsiteX3" fmla="*/ 933923 w 2246549"/>
                <a:gd name="connsiteY3" fmla="*/ 750801 h 1142153"/>
                <a:gd name="connsiteX4" fmla="*/ 416839 w 2246549"/>
                <a:gd name="connsiteY4" fmla="*/ 750801 h 1142153"/>
                <a:gd name="connsiteX5" fmla="*/ 0 w 2246549"/>
                <a:gd name="connsiteY5" fmla="*/ 1144230 h 1142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6549" h="1142153">
                  <a:moveTo>
                    <a:pt x="2249098" y="0"/>
                  </a:moveTo>
                  <a:lnTo>
                    <a:pt x="1796579" y="425334"/>
                  </a:lnTo>
                  <a:lnTo>
                    <a:pt x="1279590" y="425334"/>
                  </a:lnTo>
                  <a:lnTo>
                    <a:pt x="933923" y="750801"/>
                  </a:lnTo>
                  <a:lnTo>
                    <a:pt x="416839" y="750801"/>
                  </a:lnTo>
                  <a:lnTo>
                    <a:pt x="0" y="1144230"/>
                  </a:lnTo>
                </a:path>
              </a:pathLst>
            </a:custGeom>
            <a:noFill/>
            <a:ln w="36946" cap="flat">
              <a:solidFill>
                <a:schemeClr val="tx2"/>
              </a:solidFill>
              <a:prstDash val="solid"/>
              <a:miter/>
              <a:headEnd type="triangle" w="lg" len="lg"/>
              <a:tailEnd type="oval" w="med" len="me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panose="020B0604020202020204"/>
                <a:ea typeface="+mn-ea"/>
                <a:cs typeface="+mn-cs"/>
              </a:endParaRPr>
            </a:p>
          </p:txBody>
        </p:sp>
      </p:grpSp>
      <p:grpSp>
        <p:nvGrpSpPr>
          <p:cNvPr id="89" name="Group 88">
            <a:extLst>
              <a:ext uri="{FF2B5EF4-FFF2-40B4-BE49-F238E27FC236}">
                <a16:creationId xmlns:a16="http://schemas.microsoft.com/office/drawing/2014/main" id="{EDE88A23-40A1-9007-1E2C-C6FE63743C7D}"/>
              </a:ext>
            </a:extLst>
          </p:cNvPr>
          <p:cNvGrpSpPr/>
          <p:nvPr/>
        </p:nvGrpSpPr>
        <p:grpSpPr>
          <a:xfrm>
            <a:off x="8490641" y="4121906"/>
            <a:ext cx="1620000" cy="1620000"/>
            <a:chOff x="507268" y="3855282"/>
            <a:chExt cx="1382706" cy="1270881"/>
          </a:xfrm>
        </p:grpSpPr>
        <p:graphicFrame>
          <p:nvGraphicFramePr>
            <p:cNvPr id="90" name="Chart 89">
              <a:extLst>
                <a:ext uri="{FF2B5EF4-FFF2-40B4-BE49-F238E27FC236}">
                  <a16:creationId xmlns:a16="http://schemas.microsoft.com/office/drawing/2014/main" id="{7D5B5676-4400-1751-3D11-C25FA4B5EA1F}"/>
                </a:ext>
              </a:extLst>
            </p:cNvPr>
            <p:cNvGraphicFramePr>
              <a:graphicFrameLocks noChangeAspect="1"/>
            </p:cNvGraphicFramePr>
            <p:nvPr>
              <p:extLst>
                <p:ext uri="{D42A27DB-BD31-4B8C-83A1-F6EECF244321}">
                  <p14:modId xmlns:p14="http://schemas.microsoft.com/office/powerpoint/2010/main" val="2963412225"/>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3"/>
            </a:graphicData>
          </a:graphic>
        </p:graphicFrame>
        <p:sp>
          <p:nvSpPr>
            <p:cNvPr id="91" name="TextBox 90">
              <a:extLst>
                <a:ext uri="{FF2B5EF4-FFF2-40B4-BE49-F238E27FC236}">
                  <a16:creationId xmlns:a16="http://schemas.microsoft.com/office/drawing/2014/main" id="{225EC13D-85AC-0DB8-569B-E6BB869181D8}"/>
                </a:ext>
              </a:extLst>
            </p:cNvPr>
            <p:cNvSpPr txBox="1"/>
            <p:nvPr/>
          </p:nvSpPr>
          <p:spPr>
            <a:xfrm>
              <a:off x="735815" y="4214646"/>
              <a:ext cx="937884" cy="579478"/>
            </a:xfrm>
            <a:prstGeom prst="rect">
              <a:avLst/>
            </a:prstGeom>
            <a:noFill/>
          </p:spPr>
          <p:txBody>
            <a:bodyPr wrap="square">
              <a:spAutoFit/>
            </a:bodyPr>
            <a:lstStyle/>
            <a:p>
              <a:pPr algn="ctr"/>
              <a:r>
                <a:rPr lang="en-GB" sz="2800" b="1">
                  <a:solidFill>
                    <a:schemeClr val="tx2"/>
                  </a:solidFill>
                </a:rPr>
                <a:t>53%</a:t>
              </a:r>
              <a:endParaRPr lang="en-GB" sz="2800" b="1" baseline="30000">
                <a:solidFill>
                  <a:schemeClr val="tx2"/>
                </a:solidFill>
              </a:endParaRPr>
            </a:p>
            <a:p>
              <a:pPr algn="ctr"/>
              <a:r>
                <a:rPr lang="en-GB" sz="1400" b="1">
                  <a:solidFill>
                    <a:schemeClr val="tx2"/>
                  </a:solidFill>
                </a:rPr>
                <a:t>n=43</a:t>
              </a:r>
              <a:endParaRPr lang="en-GB" sz="1400">
                <a:solidFill>
                  <a:schemeClr val="tx2"/>
                </a:solidFill>
              </a:endParaRPr>
            </a:p>
          </p:txBody>
        </p:sp>
      </p:grpSp>
      <p:sp>
        <p:nvSpPr>
          <p:cNvPr id="92" name="TextBox 91">
            <a:extLst>
              <a:ext uri="{FF2B5EF4-FFF2-40B4-BE49-F238E27FC236}">
                <a16:creationId xmlns:a16="http://schemas.microsoft.com/office/drawing/2014/main" id="{D0DF519A-C24B-3078-9DCC-47663C9AE9E5}"/>
              </a:ext>
            </a:extLst>
          </p:cNvPr>
          <p:cNvSpPr txBox="1"/>
          <p:nvPr/>
        </p:nvSpPr>
        <p:spPr>
          <a:xfrm>
            <a:off x="610931" y="1919880"/>
            <a:ext cx="516963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GB" b="0" i="0" u="none" strike="noStrike" kern="1200" cap="none" spc="0" normalizeH="0" baseline="0">
                <a:ln>
                  <a:noFill/>
                </a:ln>
                <a:solidFill>
                  <a:srgbClr val="656665"/>
                </a:solidFill>
                <a:effectLst/>
                <a:uLnTx/>
                <a:uFillTx/>
                <a:ea typeface="+mn-ea"/>
                <a:cs typeface="+mn-cs"/>
              </a:rPr>
              <a:t>The proportion of patients receiving SCS in the ED and OCS upon discharge is increasing in the USA</a:t>
            </a:r>
            <a:r>
              <a:rPr lang="en-GB" baseline="30000">
                <a:solidFill>
                  <a:srgbClr val="656665"/>
                </a:solidFill>
              </a:rPr>
              <a:t>2</a:t>
            </a:r>
            <a:r>
              <a:rPr lang="en-GB">
                <a:solidFill>
                  <a:srgbClr val="656665"/>
                </a:solidFill>
              </a:rPr>
              <a:t>*</a:t>
            </a:r>
            <a:endParaRPr kumimoji="0" lang="en-GB" b="0" i="0" u="none" strike="noStrike" kern="1200" cap="none" spc="0" normalizeH="0">
              <a:ln>
                <a:noFill/>
              </a:ln>
              <a:solidFill>
                <a:srgbClr val="656665"/>
              </a:solidFill>
              <a:effectLst/>
              <a:uLnTx/>
              <a:uFillTx/>
              <a:ea typeface="+mn-ea"/>
              <a:cs typeface="+mn-cs"/>
            </a:endParaRPr>
          </a:p>
        </p:txBody>
      </p:sp>
      <p:sp>
        <p:nvSpPr>
          <p:cNvPr id="94" name="TextBox 93">
            <a:extLst>
              <a:ext uri="{FF2B5EF4-FFF2-40B4-BE49-F238E27FC236}">
                <a16:creationId xmlns:a16="http://schemas.microsoft.com/office/drawing/2014/main" id="{D41EF681-5813-C41D-9279-F3D5055335C4}"/>
              </a:ext>
            </a:extLst>
          </p:cNvPr>
          <p:cNvSpPr txBox="1"/>
          <p:nvPr/>
        </p:nvSpPr>
        <p:spPr>
          <a:xfrm>
            <a:off x="1288343" y="3926798"/>
            <a:ext cx="1261244" cy="307777"/>
          </a:xfrm>
          <a:prstGeom prst="rect">
            <a:avLst/>
          </a:prstGeom>
          <a:noFill/>
        </p:spPr>
        <p:txBody>
          <a:bodyPr wrap="square">
            <a:spAutoFit/>
          </a:bodyPr>
          <a:lstStyle/>
          <a:p>
            <a:pPr algn="ctr"/>
            <a:r>
              <a:rPr lang="en-GB" sz="1400" b="1" i="1">
                <a:solidFill>
                  <a:schemeClr val="tx2"/>
                </a:solidFill>
              </a:rPr>
              <a:t>1997–2001</a:t>
            </a:r>
          </a:p>
        </p:txBody>
      </p:sp>
      <p:sp>
        <p:nvSpPr>
          <p:cNvPr id="95" name="TextBox 94">
            <a:extLst>
              <a:ext uri="{FF2B5EF4-FFF2-40B4-BE49-F238E27FC236}">
                <a16:creationId xmlns:a16="http://schemas.microsoft.com/office/drawing/2014/main" id="{A5F8C339-D35C-A8E2-7A9B-61C05866129D}"/>
              </a:ext>
            </a:extLst>
          </p:cNvPr>
          <p:cNvSpPr txBox="1"/>
          <p:nvPr/>
        </p:nvSpPr>
        <p:spPr>
          <a:xfrm>
            <a:off x="1325807" y="5706678"/>
            <a:ext cx="1261244" cy="307777"/>
          </a:xfrm>
          <a:prstGeom prst="rect">
            <a:avLst/>
          </a:prstGeom>
          <a:noFill/>
        </p:spPr>
        <p:txBody>
          <a:bodyPr wrap="square">
            <a:spAutoFit/>
          </a:bodyPr>
          <a:lstStyle/>
          <a:p>
            <a:pPr algn="ctr"/>
            <a:r>
              <a:rPr lang="en-GB" sz="1400" b="1" i="1">
                <a:solidFill>
                  <a:schemeClr val="tx2"/>
                </a:solidFill>
              </a:rPr>
              <a:t>1997–2001</a:t>
            </a:r>
          </a:p>
        </p:txBody>
      </p:sp>
      <p:sp>
        <p:nvSpPr>
          <p:cNvPr id="96" name="TextBox 95">
            <a:extLst>
              <a:ext uri="{FF2B5EF4-FFF2-40B4-BE49-F238E27FC236}">
                <a16:creationId xmlns:a16="http://schemas.microsoft.com/office/drawing/2014/main" id="{54A866D6-55E6-592C-8A23-A2F933FDDFC8}"/>
              </a:ext>
            </a:extLst>
          </p:cNvPr>
          <p:cNvSpPr txBox="1"/>
          <p:nvPr/>
        </p:nvSpPr>
        <p:spPr>
          <a:xfrm>
            <a:off x="3989157" y="2914133"/>
            <a:ext cx="1261244" cy="307777"/>
          </a:xfrm>
          <a:prstGeom prst="rect">
            <a:avLst/>
          </a:prstGeom>
          <a:noFill/>
        </p:spPr>
        <p:txBody>
          <a:bodyPr wrap="square">
            <a:spAutoFit/>
          </a:bodyPr>
          <a:lstStyle/>
          <a:p>
            <a:pPr algn="ctr"/>
            <a:r>
              <a:rPr lang="en-GB" sz="1400" b="1" i="1">
                <a:solidFill>
                  <a:schemeClr val="tx2"/>
                </a:solidFill>
              </a:rPr>
              <a:t>2011–2012</a:t>
            </a:r>
          </a:p>
        </p:txBody>
      </p:sp>
      <p:sp>
        <p:nvSpPr>
          <p:cNvPr id="97" name="TextBox 96">
            <a:extLst>
              <a:ext uri="{FF2B5EF4-FFF2-40B4-BE49-F238E27FC236}">
                <a16:creationId xmlns:a16="http://schemas.microsoft.com/office/drawing/2014/main" id="{39A967B3-CCE2-7C6B-8942-501EF9440F36}"/>
              </a:ext>
            </a:extLst>
          </p:cNvPr>
          <p:cNvSpPr txBox="1"/>
          <p:nvPr/>
        </p:nvSpPr>
        <p:spPr>
          <a:xfrm>
            <a:off x="3956621" y="4725338"/>
            <a:ext cx="1261244" cy="307777"/>
          </a:xfrm>
          <a:prstGeom prst="rect">
            <a:avLst/>
          </a:prstGeom>
          <a:noFill/>
        </p:spPr>
        <p:txBody>
          <a:bodyPr wrap="square">
            <a:spAutoFit/>
          </a:bodyPr>
          <a:lstStyle/>
          <a:p>
            <a:pPr algn="ctr"/>
            <a:r>
              <a:rPr lang="en-GB" sz="1400" b="1" i="1">
                <a:solidFill>
                  <a:schemeClr val="tx2"/>
                </a:solidFill>
              </a:rPr>
              <a:t>2011–2012</a:t>
            </a:r>
          </a:p>
        </p:txBody>
      </p:sp>
      <p:sp>
        <p:nvSpPr>
          <p:cNvPr id="98" name="Footer Placeholder 2">
            <a:extLst>
              <a:ext uri="{FF2B5EF4-FFF2-40B4-BE49-F238E27FC236}">
                <a16:creationId xmlns:a16="http://schemas.microsoft.com/office/drawing/2014/main" id="{5E467FB7-5FA4-DD58-6622-37CBDEE51C6D}"/>
              </a:ext>
            </a:extLst>
          </p:cNvPr>
          <p:cNvSpPr>
            <a:spLocks noGrp="1"/>
          </p:cNvSpPr>
          <p:nvPr>
            <p:ph type="ftr" sz="quarter" idx="11"/>
          </p:nvPr>
        </p:nvSpPr>
        <p:spPr>
          <a:xfrm>
            <a:off x="548282" y="6303600"/>
            <a:ext cx="10620000" cy="288000"/>
          </a:xfrm>
        </p:spPr>
        <p:txBody>
          <a:bodyPr/>
          <a:lstStyle/>
          <a:p>
            <a:r>
              <a:rPr lang="en-GB" dirty="0"/>
              <a:t>*In 1997–2001 compared with 2011–2012 (N=4039)</a:t>
            </a:r>
            <a:r>
              <a:rPr lang="en-GB" baseline="30000" dirty="0"/>
              <a:t>2</a:t>
            </a:r>
            <a:r>
              <a:rPr lang="en-GB" dirty="0"/>
              <a:t>; †Treatment failure was defined as the need for additional SCS and/or antibiotics, hospital readmission or death within 30 days of initial ED visit.</a:t>
            </a:r>
            <a:r>
              <a:rPr lang="en-GB" baseline="30000" dirty="0"/>
              <a:t>3</a:t>
            </a:r>
            <a:endParaRPr lang="en-GB" dirty="0"/>
          </a:p>
          <a:p>
            <a:r>
              <a:rPr lang="en-GB" dirty="0"/>
              <a:t>COPD, chronic obstructive pulmonary disease; ED, emergency department; OCS, oral corticosteroid(s); SCS, systemic corticosteroid(s).</a:t>
            </a:r>
          </a:p>
          <a:p>
            <a:r>
              <a:rPr lang="en-GB" dirty="0"/>
              <a:t>1. </a:t>
            </a:r>
            <a:r>
              <a:rPr lang="en-GB" dirty="0" err="1"/>
              <a:t>Voorham</a:t>
            </a:r>
            <a:r>
              <a:rPr lang="en-GB" dirty="0"/>
              <a:t> J, et al. Thorax. 2021;76(Suppl. 1):A21 (Abstract S29); 2. Hasegawa K, et al. J Allergy Clin Immunol. 2015;135:73–80; 3. </a:t>
            </a:r>
            <a:r>
              <a:rPr lang="en-GB" dirty="0" err="1"/>
              <a:t>Halner</a:t>
            </a:r>
            <a:r>
              <a:rPr lang="en-GB" dirty="0"/>
              <a:t> A, et al. </a:t>
            </a:r>
            <a:r>
              <a:rPr lang="en-GB" dirty="0" err="1"/>
              <a:t>PLoS</a:t>
            </a:r>
            <a:r>
              <a:rPr lang="en-GB" dirty="0"/>
              <a:t> One. 2021;16:e0254425.</a:t>
            </a:r>
          </a:p>
        </p:txBody>
      </p:sp>
      <p:sp>
        <p:nvSpPr>
          <p:cNvPr id="99" name="Slide Number Placeholder 9">
            <a:extLst>
              <a:ext uri="{FF2B5EF4-FFF2-40B4-BE49-F238E27FC236}">
                <a16:creationId xmlns:a16="http://schemas.microsoft.com/office/drawing/2014/main" id="{5233BE5C-84A2-2C2E-5D6C-CAF96BF7AD2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10</a:t>
            </a:fld>
            <a:endParaRPr lang="en-GB"/>
          </a:p>
        </p:txBody>
      </p:sp>
      <p:sp>
        <p:nvSpPr>
          <p:cNvPr id="3" name="Rectangle: Rounded Corners 2">
            <a:extLst>
              <a:ext uri="{FF2B5EF4-FFF2-40B4-BE49-F238E27FC236}">
                <a16:creationId xmlns:a16="http://schemas.microsoft.com/office/drawing/2014/main" id="{15CE0971-0F28-5130-C76E-F9417E6305F1}"/>
              </a:ext>
            </a:extLst>
          </p:cNvPr>
          <p:cNvSpPr>
            <a:spLocks/>
          </p:cNvSpPr>
          <p:nvPr/>
        </p:nvSpPr>
        <p:spPr>
          <a:xfrm>
            <a:off x="402375" y="1202030"/>
            <a:ext cx="11387248" cy="612000"/>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dirty="0">
                <a:ln>
                  <a:noFill/>
                </a:ln>
                <a:solidFill>
                  <a:prstClr val="white"/>
                </a:solidFill>
                <a:effectLst/>
                <a:uLnTx/>
                <a:uFillTx/>
                <a:ea typeface="+mn-ea"/>
                <a:cs typeface="+mn-cs"/>
              </a:rPr>
              <a:t>In a longitudinal SCS study in the UK from 1990 to 2018, asthma and COPD accounted for more than 45% of the total SCS dose prescribed across 28 conditions</a:t>
            </a:r>
            <a:r>
              <a:rPr kumimoji="0" lang="en-GB" i="0" u="none" strike="noStrike" kern="1200" cap="none" spc="0" normalizeH="0" baseline="30000" dirty="0">
                <a:ln>
                  <a:noFill/>
                </a:ln>
                <a:solidFill>
                  <a:prstClr val="white"/>
                </a:solidFill>
                <a:effectLst/>
                <a:uLnTx/>
                <a:uFillTx/>
                <a:ea typeface="+mn-ea"/>
                <a:cs typeface="+mn-cs"/>
              </a:rPr>
              <a:t>1</a:t>
            </a:r>
          </a:p>
        </p:txBody>
      </p:sp>
      <p:sp>
        <p:nvSpPr>
          <p:cNvPr id="4" name="TextBox 3">
            <a:extLst>
              <a:ext uri="{FF2B5EF4-FFF2-40B4-BE49-F238E27FC236}">
                <a16:creationId xmlns:a16="http://schemas.microsoft.com/office/drawing/2014/main" id="{7F247C42-70D7-D941-0466-DE5CED95989D}"/>
              </a:ext>
            </a:extLst>
          </p:cNvPr>
          <p:cNvSpPr txBox="1"/>
          <p:nvPr/>
        </p:nvSpPr>
        <p:spPr>
          <a:xfrm>
            <a:off x="6383801" y="1926353"/>
            <a:ext cx="5197267" cy="646331"/>
          </a:xfrm>
          <a:prstGeom prst="rect">
            <a:avLst/>
          </a:prstGeom>
          <a:noFill/>
        </p:spPr>
        <p:txBody>
          <a:bodyPr wrap="square">
            <a:spAutoFit/>
          </a:bodyPr>
          <a:lstStyle/>
          <a:p>
            <a:pPr algn="ctr">
              <a:spcBef>
                <a:spcPts val="300"/>
              </a:spcBef>
            </a:pPr>
            <a:r>
              <a:rPr lang="en-GB" dirty="0">
                <a:solidFill>
                  <a:srgbClr val="656665"/>
                </a:solidFill>
              </a:rPr>
              <a:t>In a UK study of patients that presented at an ED with an asthma or COPD exacerbation:</a:t>
            </a:r>
            <a:r>
              <a:rPr lang="en-GB" baseline="30000" dirty="0">
                <a:solidFill>
                  <a:srgbClr val="656665"/>
                </a:solidFill>
              </a:rPr>
              <a:t>3</a:t>
            </a:r>
            <a:endParaRPr lang="en-GB" sz="1800" baseline="30000" dirty="0">
              <a:solidFill>
                <a:srgbClr val="656665"/>
              </a:solidFill>
            </a:endParaRPr>
          </a:p>
        </p:txBody>
      </p:sp>
    </p:spTree>
    <p:extLst>
      <p:ext uri="{BB962C8B-B14F-4D97-AF65-F5344CB8AC3E}">
        <p14:creationId xmlns:p14="http://schemas.microsoft.com/office/powerpoint/2010/main" val="8902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6447-8A4E-CCC8-DE23-09B8C6F3EFDA}"/>
              </a:ext>
            </a:extLst>
          </p:cNvPr>
          <p:cNvSpPr>
            <a:spLocks noGrp="1"/>
          </p:cNvSpPr>
          <p:nvPr>
            <p:ph type="title"/>
          </p:nvPr>
        </p:nvSpPr>
        <p:spPr/>
        <p:txBody>
          <a:bodyPr/>
          <a:lstStyle/>
          <a:p>
            <a:r>
              <a:rPr lang="en-GB"/>
              <a:t>To reduce risk of readmission, guidance is also available for treatment following an ED visit</a:t>
            </a:r>
          </a:p>
        </p:txBody>
      </p:sp>
      <p:sp>
        <p:nvSpPr>
          <p:cNvPr id="40" name="Rectangle 39">
            <a:extLst>
              <a:ext uri="{FF2B5EF4-FFF2-40B4-BE49-F238E27FC236}">
                <a16:creationId xmlns:a16="http://schemas.microsoft.com/office/drawing/2014/main" id="{45F09D1E-EB8D-8B5C-5ACE-30A57A365DE4}"/>
              </a:ext>
            </a:extLst>
          </p:cNvPr>
          <p:cNvSpPr/>
          <p:nvPr/>
        </p:nvSpPr>
        <p:spPr>
          <a:xfrm>
            <a:off x="6869903" y="4254164"/>
            <a:ext cx="4587565" cy="1860741"/>
          </a:xfrm>
          <a:prstGeom prst="rect">
            <a:avLst/>
          </a:prstGeom>
          <a:noFill/>
          <a:ln w="12700" cap="flat" cmpd="sng" algn="ctr">
            <a:noFill/>
            <a:prstDash val="solid"/>
            <a:miter lim="800000"/>
          </a:ln>
          <a:effectLst/>
        </p:spPr>
        <p:txBody>
          <a:bodyPr wrap="square" lIns="0" rtlCol="0" anchor="ctr">
            <a:noAutofit/>
          </a:bodyPr>
          <a:lstStyle/>
          <a:p>
            <a:pPr marL="216000" marR="0" lvl="0" indent="-216000" defTabSz="914400" eaLnBrk="1" fontAlgn="auto" latinLnBrk="0" hangingPunct="1">
              <a:spcBef>
                <a:spcPts val="500"/>
              </a:spcBef>
              <a:spcAft>
                <a:spcPts val="0"/>
              </a:spcAft>
              <a:buClrTx/>
              <a:buSzTx/>
              <a:buFont typeface="Arial" panose="020B0604020202020204" pitchFamily="34" charset="0"/>
              <a:buChar char="•"/>
              <a:tabLst/>
              <a:defRPr/>
            </a:pPr>
            <a:endParaRPr kumimoji="0" lang="en-GB" sz="1400" b="0" i="0" u="none" strike="noStrike" kern="0" cap="none" spc="0" normalizeH="0" baseline="0" noProof="0">
              <a:ln>
                <a:noFill/>
              </a:ln>
              <a:solidFill>
                <a:srgbClr val="19195A"/>
              </a:solidFill>
              <a:effectLst/>
              <a:uLnTx/>
              <a:uFillTx/>
            </a:endParaRPr>
          </a:p>
        </p:txBody>
      </p:sp>
      <p:sp>
        <p:nvSpPr>
          <p:cNvPr id="24" name="Rectangle: Rounded Corners 23">
            <a:extLst>
              <a:ext uri="{FF2B5EF4-FFF2-40B4-BE49-F238E27FC236}">
                <a16:creationId xmlns:a16="http://schemas.microsoft.com/office/drawing/2014/main" id="{F6DBA672-AA1C-A7C7-F7D1-8ED8F246A9B5}"/>
              </a:ext>
            </a:extLst>
          </p:cNvPr>
          <p:cNvSpPr/>
          <p:nvPr/>
        </p:nvSpPr>
        <p:spPr>
          <a:xfrm>
            <a:off x="449038" y="1369070"/>
            <a:ext cx="5760000" cy="2121382"/>
          </a:xfrm>
          <a:prstGeom prst="roundRect">
            <a:avLst>
              <a:gd name="adj" fmla="val 7672"/>
            </a:avLst>
          </a:prstGeom>
          <a:noFill/>
          <a:ln w="19050" cap="flat" cmpd="sng" algn="ctr">
            <a:solidFill>
              <a:schemeClr val="accent3"/>
            </a:solidFill>
            <a:prstDash val="solid"/>
            <a:miter lim="800000"/>
          </a:ln>
          <a:effectLst/>
        </p:spPr>
        <p:txBody>
          <a:bodyPr lIns="108000" tIns="432000" rIns="108000" bIns="108000" rtlCol="0" anchor="t" anchorCtr="0"/>
          <a:lstStyle/>
          <a:p>
            <a:pPr marL="216000" marR="0" lvl="0" indent="-216000" defTabSz="914400" eaLnBrk="1" fontAlgn="auto" latinLnBrk="0" hangingPunct="1">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cs typeface="Arial"/>
              </a:rPr>
              <a:t>Patients should be provided with self-management education, </a:t>
            </a:r>
            <a:br>
              <a:rPr kumimoji="0" lang="en-GB" sz="1400" b="0" i="0" u="none" strike="noStrike" kern="0" cap="none" spc="0" normalizeH="0" baseline="0" noProof="0" dirty="0">
                <a:ln>
                  <a:noFill/>
                </a:ln>
                <a:solidFill>
                  <a:srgbClr val="19195A"/>
                </a:solidFill>
                <a:effectLst/>
                <a:uLnTx/>
                <a:uFillTx/>
                <a:cs typeface="Arial"/>
              </a:rPr>
            </a:br>
            <a:r>
              <a:rPr kumimoji="0" lang="en-GB" sz="1400" b="0" i="0" u="none" strike="noStrike" kern="0" cap="none" spc="0" normalizeH="0" baseline="0" noProof="0" dirty="0">
                <a:ln>
                  <a:noFill/>
                </a:ln>
                <a:solidFill>
                  <a:srgbClr val="19195A"/>
                </a:solidFill>
                <a:effectLst/>
                <a:uLnTx/>
                <a:uFillTx/>
                <a:cs typeface="Arial"/>
              </a:rPr>
              <a:t>including a </a:t>
            </a:r>
            <a:r>
              <a:rPr kumimoji="0" lang="en-GB" sz="1400" b="1" i="0" u="none" strike="noStrike" kern="0" cap="none" spc="0" normalizeH="0" baseline="0" noProof="0" dirty="0">
                <a:ln>
                  <a:noFill/>
                </a:ln>
                <a:solidFill>
                  <a:srgbClr val="19195A"/>
                </a:solidFill>
                <a:effectLst/>
                <a:uLnTx/>
                <a:uFillTx/>
                <a:cs typeface="Arial"/>
              </a:rPr>
              <a:t>written asthma action plan </a:t>
            </a:r>
            <a:r>
              <a:rPr kumimoji="0" lang="en-GB" sz="1400" b="0" i="0" u="none" strike="noStrike" kern="0" cap="none" spc="0" normalizeH="0" baseline="0" noProof="0" dirty="0">
                <a:ln>
                  <a:noFill/>
                </a:ln>
                <a:solidFill>
                  <a:srgbClr val="19195A"/>
                </a:solidFill>
                <a:effectLst/>
                <a:uLnTx/>
                <a:uFillTx/>
                <a:cs typeface="Arial"/>
              </a:rPr>
              <a:t>and </a:t>
            </a:r>
            <a:r>
              <a:rPr kumimoji="0" lang="en-GB" sz="1400" b="1" i="0" u="none" strike="noStrike" kern="0" cap="none" spc="0" normalizeH="0" baseline="0" noProof="0" dirty="0">
                <a:ln>
                  <a:noFill/>
                </a:ln>
                <a:solidFill>
                  <a:srgbClr val="19195A"/>
                </a:solidFill>
                <a:effectLst/>
                <a:uLnTx/>
                <a:uFillTx/>
                <a:cs typeface="Arial"/>
              </a:rPr>
              <a:t>regular review by a </a:t>
            </a:r>
            <a:br>
              <a:rPr kumimoji="0" lang="en-GB" sz="1400" b="1" i="0" u="none" strike="noStrike" kern="0" cap="none" spc="0" normalizeH="0" baseline="0" noProof="0" dirty="0">
                <a:ln>
                  <a:noFill/>
                </a:ln>
                <a:solidFill>
                  <a:srgbClr val="19195A"/>
                </a:solidFill>
                <a:effectLst/>
                <a:uLnTx/>
                <a:uFillTx/>
                <a:cs typeface="Arial"/>
              </a:rPr>
            </a:br>
            <a:r>
              <a:rPr kumimoji="0" lang="en-GB" sz="1400" b="1" i="0" u="none" strike="noStrike" kern="0" cap="none" spc="0" normalizeH="0" baseline="0" noProof="0" dirty="0">
                <a:ln>
                  <a:noFill/>
                </a:ln>
                <a:solidFill>
                  <a:srgbClr val="19195A"/>
                </a:solidFill>
                <a:effectLst/>
                <a:uLnTx/>
                <a:uFillTx/>
                <a:cs typeface="Arial"/>
              </a:rPr>
              <a:t>health professional</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For most patients, a </a:t>
            </a:r>
            <a:r>
              <a:rPr kumimoji="0" lang="en-GB" sz="1400" b="1" i="0" u="none" strike="noStrike" kern="0" cap="none" spc="0" normalizeH="0" baseline="0" noProof="0" dirty="0">
                <a:ln>
                  <a:noFill/>
                </a:ln>
                <a:solidFill>
                  <a:srgbClr val="19195A"/>
                </a:solidFill>
                <a:effectLst/>
                <a:uLnTx/>
                <a:uFillTx/>
                <a:latin typeface="Calibri"/>
                <a:ea typeface="+mn-ea"/>
                <a:cs typeface="Arial"/>
              </a:rPr>
              <a:t>written asthma action plan</a:t>
            </a:r>
            <a:r>
              <a:rPr kumimoji="0" lang="en-GB" sz="1400" b="0" i="0" u="none" strike="noStrike" kern="0" cap="none" spc="0" normalizeH="0" baseline="0" noProof="0" dirty="0">
                <a:ln>
                  <a:noFill/>
                </a:ln>
                <a:solidFill>
                  <a:srgbClr val="19195A"/>
                </a:solidFill>
                <a:effectLst/>
                <a:uLnTx/>
                <a:uFillTx/>
                <a:latin typeface="Calibri"/>
                <a:ea typeface="+mn-ea"/>
                <a:cs typeface="Arial"/>
              </a:rPr>
              <a:t> should contain information on when to start OCS</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Following a self-managed exacerbation, patients should see their PCP for a </a:t>
            </a:r>
            <a:r>
              <a:rPr kumimoji="0" lang="en-GB" sz="1400" b="1" i="0" u="none" strike="noStrike" kern="0" cap="none" spc="0" normalizeH="0" baseline="0" noProof="0" dirty="0">
                <a:ln>
                  <a:noFill/>
                </a:ln>
                <a:solidFill>
                  <a:srgbClr val="19195A"/>
                </a:solidFill>
                <a:effectLst/>
                <a:uLnTx/>
                <a:uFillTx/>
                <a:latin typeface="Calibri"/>
                <a:ea typeface="+mn-ea"/>
                <a:cs typeface="Arial"/>
              </a:rPr>
              <a:t>semi-urgent review</a:t>
            </a:r>
            <a:endParaRPr kumimoji="0" lang="en-GB" sz="1400" b="1" i="0" u="none" strike="noStrike" kern="0" cap="none" spc="0" normalizeH="0" baseline="0" noProof="0" dirty="0">
              <a:ln>
                <a:noFill/>
              </a:ln>
              <a:solidFill>
                <a:srgbClr val="19195A"/>
              </a:solidFill>
              <a:effectLst/>
              <a:uLnTx/>
              <a:uFillTx/>
              <a:cs typeface="Arial"/>
            </a:endParaRPr>
          </a:p>
        </p:txBody>
      </p:sp>
      <p:sp>
        <p:nvSpPr>
          <p:cNvPr id="31" name="Rectangle: Rounded Corners 30">
            <a:extLst>
              <a:ext uri="{FF2B5EF4-FFF2-40B4-BE49-F238E27FC236}">
                <a16:creationId xmlns:a16="http://schemas.microsoft.com/office/drawing/2014/main" id="{BDEC6B4E-B571-C5E9-5FAA-6649B4BF74A4}"/>
              </a:ext>
            </a:extLst>
          </p:cNvPr>
          <p:cNvSpPr/>
          <p:nvPr/>
        </p:nvSpPr>
        <p:spPr>
          <a:xfrm>
            <a:off x="449038" y="1369069"/>
            <a:ext cx="5760000" cy="360000"/>
          </a:xfrm>
          <a:prstGeom prst="roundRect">
            <a:avLst>
              <a:gd name="adj" fmla="val 50000"/>
            </a:avLst>
          </a:prstGeom>
          <a:solidFill>
            <a:schemeClr val="tx2"/>
          </a:solidFill>
          <a:ln w="19050" cap="flat" cmpd="sng" algn="ctr">
            <a:solidFill>
              <a:schemeClr val="tx2"/>
            </a:solidFill>
            <a:prstDash val="solid"/>
            <a:miter lim="800000"/>
          </a:ln>
          <a:effectLst/>
        </p:spPr>
        <p:txBody>
          <a:bodyPr rot="0" spcFirstLastPara="0" vertOverflow="overflow" horzOverflow="overflow" vert="horz" wrap="square" lIns="216000" tIns="90000" rIns="90000" bIns="90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defRPr/>
            </a:pPr>
            <a:r>
              <a:rPr kumimoji="0" lang="en-GB" sz="1800" b="1" i="0" u="none" strike="noStrike" kern="0" cap="none" spc="0" normalizeH="0" baseline="0" noProof="0" dirty="0">
                <a:ln>
                  <a:noFill/>
                </a:ln>
                <a:solidFill>
                  <a:schemeClr val="bg1"/>
                </a:solidFill>
                <a:effectLst/>
                <a:uLnTx/>
                <a:uFillTx/>
                <a:ea typeface="+mn-ea"/>
                <a:cs typeface="+mn-cs"/>
              </a:rPr>
              <a:t>GINA recommends that:</a:t>
            </a:r>
            <a:r>
              <a:rPr kumimoji="0" lang="en-GB" sz="1800" b="1" i="0" u="none" strike="noStrike" kern="0" cap="none" spc="0" normalizeH="0" baseline="30000" noProof="0" dirty="0">
                <a:ln>
                  <a:noFill/>
                </a:ln>
                <a:solidFill>
                  <a:schemeClr val="bg1"/>
                </a:solidFill>
                <a:effectLst/>
                <a:uLnTx/>
                <a:uFillTx/>
                <a:ea typeface="+mn-ea"/>
                <a:cs typeface="+mn-cs"/>
              </a:rPr>
              <a:t>1</a:t>
            </a:r>
            <a:r>
              <a:rPr kumimoji="0" lang="en-GB" sz="1800" b="1" i="0" u="none" strike="noStrike" kern="0" cap="none" spc="0" normalizeH="0" baseline="0" noProof="0" dirty="0">
                <a:ln>
                  <a:noFill/>
                </a:ln>
                <a:solidFill>
                  <a:schemeClr val="bg1"/>
                </a:solidFill>
                <a:effectLst/>
                <a:uLnTx/>
                <a:uFillTx/>
                <a:ea typeface="+mn-ea"/>
                <a:cs typeface="+mn-cs"/>
              </a:rPr>
              <a:t> </a:t>
            </a:r>
          </a:p>
        </p:txBody>
      </p:sp>
      <p:sp>
        <p:nvSpPr>
          <p:cNvPr id="32" name="Rectangle: Rounded Corners 31">
            <a:extLst>
              <a:ext uri="{FF2B5EF4-FFF2-40B4-BE49-F238E27FC236}">
                <a16:creationId xmlns:a16="http://schemas.microsoft.com/office/drawing/2014/main" id="{5828E0EA-BE3D-46F6-ED16-6C6B04203E6A}"/>
              </a:ext>
            </a:extLst>
          </p:cNvPr>
          <p:cNvSpPr/>
          <p:nvPr/>
        </p:nvSpPr>
        <p:spPr>
          <a:xfrm>
            <a:off x="6306962" y="1393505"/>
            <a:ext cx="5436000" cy="2095320"/>
          </a:xfrm>
          <a:prstGeom prst="roundRect">
            <a:avLst>
              <a:gd name="adj" fmla="val 7672"/>
            </a:avLst>
          </a:prstGeom>
          <a:noFill/>
          <a:ln w="19050" cap="flat" cmpd="sng" algn="ctr">
            <a:solidFill>
              <a:schemeClr val="accent4"/>
            </a:solidFill>
            <a:prstDash val="solid"/>
            <a:miter lim="800000"/>
          </a:ln>
          <a:effectLst/>
        </p:spPr>
        <p:txBody>
          <a:bodyPr lIns="108000" tIns="432000" rIns="108000" bIns="108000" rtlCol="0" anchor="t" anchorCtr="0"/>
          <a:lstStyle/>
          <a:p>
            <a:pPr marL="216000" marR="0" lvl="0" indent="-216000" defTabSz="914400" eaLnBrk="1" fontAlgn="auto" latinLnBrk="0" hangingPunct="1">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rPr>
              <a:t>A </a:t>
            </a:r>
            <a:r>
              <a:rPr kumimoji="0" lang="en-GB" sz="1400" b="1" i="0" u="none" strike="noStrike" kern="0" cap="none" spc="0" normalizeH="0" baseline="0" noProof="0" dirty="0">
                <a:ln>
                  <a:noFill/>
                </a:ln>
                <a:solidFill>
                  <a:srgbClr val="19195A"/>
                </a:solidFill>
                <a:effectLst/>
                <a:uLnTx/>
                <a:uFillTx/>
              </a:rPr>
              <a:t>written, symptom-based asthma action plan</a:t>
            </a:r>
            <a:r>
              <a:rPr kumimoji="0" lang="en-GB" sz="1400" b="0" i="0" u="none" strike="noStrike" kern="0" cap="none" spc="0" normalizeH="0" baseline="0" noProof="0" dirty="0">
                <a:ln>
                  <a:noFill/>
                </a:ln>
                <a:solidFill>
                  <a:srgbClr val="19195A"/>
                </a:solidFill>
                <a:effectLst/>
                <a:uLnTx/>
                <a:uFillTx/>
              </a:rPr>
              <a:t> should be used for discharge from the ED</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mn-cs"/>
              </a:rPr>
              <a:t>GP </a:t>
            </a:r>
            <a:r>
              <a:rPr kumimoji="0" lang="en-GB" sz="1400" b="1" i="0" u="none" strike="noStrike" kern="0" cap="none" spc="0" normalizeH="0" baseline="0" noProof="0" dirty="0">
                <a:ln>
                  <a:noFill/>
                </a:ln>
                <a:solidFill>
                  <a:srgbClr val="19195A"/>
                </a:solidFill>
                <a:effectLst/>
                <a:uLnTx/>
                <a:uFillTx/>
                <a:latin typeface="Calibri"/>
                <a:ea typeface="+mn-ea"/>
                <a:cs typeface="+mn-cs"/>
              </a:rPr>
              <a:t>follow up </a:t>
            </a:r>
            <a:r>
              <a:rPr kumimoji="0" lang="en-GB" sz="1400" b="0" i="0" u="none" strike="noStrike" kern="0" cap="none" spc="0" normalizeH="0" baseline="0" noProof="0" dirty="0">
                <a:ln>
                  <a:noFill/>
                </a:ln>
                <a:solidFill>
                  <a:srgbClr val="19195A"/>
                </a:solidFill>
                <a:effectLst/>
                <a:uLnTx/>
                <a:uFillTx/>
                <a:latin typeface="Calibri"/>
                <a:ea typeface="+mn-ea"/>
                <a:cs typeface="+mn-cs"/>
              </a:rPr>
              <a:t>should occur within </a:t>
            </a:r>
            <a:r>
              <a:rPr kumimoji="0" lang="en-GB" sz="1400" b="1" i="0" u="none" strike="noStrike" kern="0" cap="none" spc="0" normalizeH="0" baseline="0" noProof="0" dirty="0">
                <a:ln>
                  <a:noFill/>
                </a:ln>
                <a:solidFill>
                  <a:srgbClr val="19195A"/>
                </a:solidFill>
                <a:effectLst/>
                <a:uLnTx/>
                <a:uFillTx/>
                <a:latin typeface="Calibri"/>
                <a:ea typeface="+mn-ea"/>
                <a:cs typeface="+mn-cs"/>
              </a:rPr>
              <a:t>24–48 hours </a:t>
            </a:r>
            <a:br>
              <a:rPr kumimoji="0" lang="en-GB" sz="1400" b="1" i="0" u="none" strike="noStrike" kern="0" cap="none" spc="0" normalizeH="0" baseline="0" noProof="0" dirty="0">
                <a:ln>
                  <a:noFill/>
                </a:ln>
                <a:solidFill>
                  <a:srgbClr val="19195A"/>
                </a:solidFill>
                <a:effectLst/>
                <a:uLnTx/>
                <a:uFillTx/>
                <a:latin typeface="Calibri"/>
                <a:ea typeface="+mn-ea"/>
                <a:cs typeface="+mn-cs"/>
              </a:rPr>
            </a:br>
            <a:r>
              <a:rPr kumimoji="0" lang="en-GB" sz="1400" b="0" i="0" u="none" strike="noStrike" kern="0" cap="none" spc="0" normalizeH="0" baseline="0" noProof="0" dirty="0">
                <a:ln>
                  <a:noFill/>
                </a:ln>
                <a:solidFill>
                  <a:srgbClr val="19195A"/>
                </a:solidFill>
                <a:effectLst/>
                <a:uLnTx/>
                <a:uFillTx/>
                <a:latin typeface="Calibri"/>
                <a:ea typeface="+mn-ea"/>
                <a:cs typeface="+mn-cs"/>
              </a:rPr>
              <a:t>from discharge</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mn-cs"/>
              </a:rPr>
              <a:t>Patients should have clear instructions on when to return to the ED during an exacerbation</a:t>
            </a:r>
            <a:endParaRPr kumimoji="0" lang="en-GB" sz="1400" b="0" i="0" u="none" strike="noStrike" kern="0" cap="none" spc="0" normalizeH="0" baseline="30000" noProof="0" dirty="0">
              <a:ln>
                <a:noFill/>
              </a:ln>
              <a:solidFill>
                <a:srgbClr val="19195A"/>
              </a:solidFill>
              <a:effectLst/>
              <a:uLnTx/>
              <a:uFillTx/>
            </a:endParaRPr>
          </a:p>
        </p:txBody>
      </p:sp>
      <p:sp>
        <p:nvSpPr>
          <p:cNvPr id="33" name="Rectangle: Rounded Corners 32">
            <a:extLst>
              <a:ext uri="{FF2B5EF4-FFF2-40B4-BE49-F238E27FC236}">
                <a16:creationId xmlns:a16="http://schemas.microsoft.com/office/drawing/2014/main" id="{4634B207-148D-FD97-5579-ED4C2411E58B}"/>
              </a:ext>
            </a:extLst>
          </p:cNvPr>
          <p:cNvSpPr/>
          <p:nvPr/>
        </p:nvSpPr>
        <p:spPr>
          <a:xfrm>
            <a:off x="6306962" y="1369069"/>
            <a:ext cx="5436000" cy="360000"/>
          </a:xfrm>
          <a:prstGeom prst="roundRect">
            <a:avLst>
              <a:gd name="adj" fmla="val 50000"/>
            </a:avLst>
          </a:prstGeom>
          <a:solidFill>
            <a:schemeClr val="accent4"/>
          </a:solidFill>
          <a:ln w="19050">
            <a:solidFill>
              <a:schemeClr val="bg2"/>
            </a:solidFill>
          </a:ln>
          <a:effectLst/>
        </p:spPr>
        <p:txBody>
          <a:bodyPr rot="0" spcFirstLastPara="0" vertOverflow="overflow" horzOverflow="overflow" vert="horz" wrap="square" lIns="216000" tIns="90000" rIns="90000" bIns="90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bg1"/>
                </a:solidFill>
                <a:effectLst/>
                <a:uLnTx/>
                <a:uFillTx/>
                <a:ea typeface="+mn-ea"/>
                <a:cs typeface="+mn-cs"/>
              </a:rPr>
              <a:t>ACI recommends that:</a:t>
            </a:r>
            <a:r>
              <a:rPr kumimoji="0" lang="en-GB" sz="1800" b="1" i="0" u="none" strike="noStrike" kern="0" cap="none" spc="0" normalizeH="0" baseline="30000" noProof="0">
                <a:ln>
                  <a:noFill/>
                </a:ln>
                <a:solidFill>
                  <a:schemeClr val="bg1"/>
                </a:solidFill>
                <a:effectLst/>
                <a:uLnTx/>
                <a:uFillTx/>
                <a:ea typeface="+mn-ea"/>
                <a:cs typeface="+mn-cs"/>
              </a:rPr>
              <a:t>4</a:t>
            </a:r>
            <a:r>
              <a:rPr kumimoji="0" lang="en-GB" sz="1800" b="1" i="0" u="none" strike="noStrike" kern="0" cap="none" spc="0" normalizeH="0" baseline="0" noProof="0">
                <a:ln>
                  <a:noFill/>
                </a:ln>
                <a:solidFill>
                  <a:schemeClr val="bg1"/>
                </a:solidFill>
                <a:effectLst/>
                <a:uLnTx/>
                <a:uFillTx/>
                <a:ea typeface="+mn-ea"/>
                <a:cs typeface="+mn-cs"/>
              </a:rPr>
              <a:t> </a:t>
            </a:r>
          </a:p>
        </p:txBody>
      </p:sp>
      <p:sp>
        <p:nvSpPr>
          <p:cNvPr id="34" name="Rectangle: Rounded Corners 33">
            <a:extLst>
              <a:ext uri="{FF2B5EF4-FFF2-40B4-BE49-F238E27FC236}">
                <a16:creationId xmlns:a16="http://schemas.microsoft.com/office/drawing/2014/main" id="{F5A0DC8B-32B5-6D37-102D-F4D0EB8736BD}"/>
              </a:ext>
            </a:extLst>
          </p:cNvPr>
          <p:cNvSpPr/>
          <p:nvPr/>
        </p:nvSpPr>
        <p:spPr>
          <a:xfrm>
            <a:off x="449038" y="3600088"/>
            <a:ext cx="5760000" cy="360000"/>
          </a:xfrm>
          <a:prstGeom prst="roundRect">
            <a:avLst>
              <a:gd name="adj" fmla="val 50000"/>
            </a:avLst>
          </a:prstGeom>
          <a:solidFill>
            <a:schemeClr val="accent2"/>
          </a:solidFill>
          <a:ln w="19050" cap="flat" cmpd="sng" algn="ctr">
            <a:solidFill>
              <a:schemeClr val="accent2"/>
            </a:solidFill>
            <a:prstDash val="solid"/>
            <a:miter lim="800000"/>
          </a:ln>
          <a:effectLst/>
        </p:spPr>
        <p:txBody>
          <a:bodyPr lIns="21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ea typeface="+mn-ea"/>
                <a:cs typeface="+mn-cs"/>
              </a:rPr>
              <a:t>Asthma + Lung UK recommends that:</a:t>
            </a:r>
            <a:r>
              <a:rPr kumimoji="0" lang="en-GB" sz="1800" b="1" i="0" u="none" strike="noStrike" kern="0" cap="none" spc="0" normalizeH="0" baseline="30000" noProof="0">
                <a:ln>
                  <a:noFill/>
                </a:ln>
                <a:solidFill>
                  <a:prstClr val="white"/>
                </a:solidFill>
                <a:effectLst/>
                <a:uLnTx/>
                <a:uFillTx/>
                <a:ea typeface="+mn-ea"/>
                <a:cs typeface="+mn-cs"/>
              </a:rPr>
              <a:t>2,3</a:t>
            </a:r>
            <a:r>
              <a:rPr kumimoji="0" lang="en-GB" sz="1800" b="1" i="0" u="none" strike="noStrike" kern="0" cap="none" spc="0" normalizeH="0" baseline="0" noProof="0">
                <a:ln>
                  <a:noFill/>
                </a:ln>
                <a:solidFill>
                  <a:prstClr val="white"/>
                </a:solidFill>
                <a:effectLst/>
                <a:uLnTx/>
                <a:uFillTx/>
                <a:ea typeface="+mn-ea"/>
                <a:cs typeface="+mn-cs"/>
              </a:rPr>
              <a:t> </a:t>
            </a:r>
          </a:p>
        </p:txBody>
      </p:sp>
      <p:sp>
        <p:nvSpPr>
          <p:cNvPr id="35" name="Rectangle: Rounded Corners 34">
            <a:extLst>
              <a:ext uri="{FF2B5EF4-FFF2-40B4-BE49-F238E27FC236}">
                <a16:creationId xmlns:a16="http://schemas.microsoft.com/office/drawing/2014/main" id="{8822C9E6-810C-9AF3-5E5C-416BC396EF5D}"/>
              </a:ext>
            </a:extLst>
          </p:cNvPr>
          <p:cNvSpPr/>
          <p:nvPr/>
        </p:nvSpPr>
        <p:spPr>
          <a:xfrm>
            <a:off x="6306962" y="3631824"/>
            <a:ext cx="5436000" cy="2085723"/>
          </a:xfrm>
          <a:prstGeom prst="roundRect">
            <a:avLst>
              <a:gd name="adj" fmla="val 7672"/>
            </a:avLst>
          </a:prstGeom>
          <a:noFill/>
          <a:ln w="19050" cap="flat" cmpd="sng" algn="ctr">
            <a:solidFill>
              <a:schemeClr val="tx1"/>
            </a:solidFill>
            <a:prstDash val="solid"/>
            <a:miter lim="800000"/>
          </a:ln>
          <a:effectLst/>
        </p:spPr>
        <p:txBody>
          <a:bodyPr lIns="108000" tIns="432000" rIns="108000" bIns="108000" rtlCol="0" anchor="t" anchorCtr="0"/>
          <a:lstStyle/>
          <a:p>
            <a:pPr marL="0" marR="0" lvl="0" indent="0" defTabSz="914400" eaLnBrk="1" fontAlgn="auto" latinLnBrk="0" hangingPunct="1">
              <a:lnSpc>
                <a:spcPct val="90000"/>
              </a:lnSpc>
              <a:spcBef>
                <a:spcPts val="500"/>
              </a:spcBef>
              <a:spcAft>
                <a:spcPts val="0"/>
              </a:spcAft>
              <a:buClrTx/>
              <a:buSzTx/>
              <a:buFontTx/>
              <a:buNone/>
              <a:tabLst/>
              <a:defRPr/>
            </a:pPr>
            <a:r>
              <a:rPr kumimoji="0" lang="en-GB" sz="1400" b="0" i="0" u="none" strike="noStrike" kern="0" cap="none" spc="0" normalizeH="0" baseline="0" noProof="0" dirty="0">
                <a:ln>
                  <a:noFill/>
                </a:ln>
                <a:solidFill>
                  <a:srgbClr val="19195A"/>
                </a:solidFill>
                <a:effectLst/>
                <a:uLnTx/>
                <a:uFillTx/>
              </a:rPr>
              <a:t>An </a:t>
            </a:r>
            <a:r>
              <a:rPr kumimoji="0" lang="en-GB" sz="1400" b="1" i="0" u="none" strike="noStrike" kern="0" cap="none" spc="0" normalizeH="0" baseline="0" noProof="0" dirty="0">
                <a:ln>
                  <a:noFill/>
                </a:ln>
                <a:solidFill>
                  <a:srgbClr val="19195A"/>
                </a:solidFill>
                <a:effectLst/>
                <a:uLnTx/>
                <a:uFillTx/>
              </a:rPr>
              <a:t>asthma discharge plan </a:t>
            </a:r>
            <a:r>
              <a:rPr kumimoji="0" lang="en-GB" sz="1400" b="0" i="0" u="none" strike="noStrike" kern="0" cap="none" spc="0" normalizeH="0" baseline="0" noProof="0" dirty="0">
                <a:ln>
                  <a:noFill/>
                </a:ln>
                <a:solidFill>
                  <a:srgbClr val="19195A"/>
                </a:solidFill>
                <a:effectLst/>
                <a:uLnTx/>
                <a:uFillTx/>
              </a:rPr>
              <a:t>must include:</a:t>
            </a:r>
          </a:p>
          <a:p>
            <a:pPr marL="216000" marR="0" lvl="0" indent="-216000" defTabSz="914400" eaLnBrk="1" fontAlgn="auto" latinLnBrk="0" hangingPunct="1">
              <a:spcBef>
                <a:spcPts val="5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rPr>
              <a:t>Instructions on ICS use and information on discharge medications</a:t>
            </a:r>
          </a:p>
          <a:p>
            <a:pPr marL="216000" marR="0" lvl="0" indent="-216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400" b="1" i="0" u="none" strike="noStrike" kern="0" cap="none" spc="0" normalizeH="0" baseline="0" noProof="0" dirty="0">
                <a:ln>
                  <a:noFill/>
                </a:ln>
                <a:solidFill>
                  <a:srgbClr val="19195A"/>
                </a:solidFill>
                <a:effectLst/>
                <a:uLnTx/>
                <a:uFillTx/>
                <a:latin typeface="Calibri"/>
                <a:ea typeface="+mn-ea"/>
                <a:cs typeface="+mn-cs"/>
              </a:rPr>
              <a:t>Referral for a follow-up </a:t>
            </a:r>
            <a:r>
              <a:rPr kumimoji="0" lang="en-GB" sz="1400" b="0" i="0" u="none" strike="noStrike" kern="0" cap="none" spc="0" normalizeH="0" baseline="0" noProof="0" dirty="0">
                <a:ln>
                  <a:noFill/>
                </a:ln>
                <a:solidFill>
                  <a:srgbClr val="19195A"/>
                </a:solidFill>
                <a:effectLst/>
                <a:uLnTx/>
                <a:uFillTx/>
                <a:latin typeface="Calibri"/>
                <a:ea typeface="+mn-ea"/>
                <a:cs typeface="+mn-cs"/>
              </a:rPr>
              <a:t>appointment or instructions to visit a healthcare professional</a:t>
            </a:r>
          </a:p>
          <a:p>
            <a:pPr marL="216000" marR="0" lvl="0" indent="-216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mn-cs"/>
              </a:rPr>
              <a:t>Information on recognising and managing relapse of exacerbation or recurrence of airflow obstruction</a:t>
            </a:r>
            <a:endParaRPr kumimoji="0" lang="en-GB" sz="1400" b="0" i="0" u="none" strike="noStrike" kern="0" cap="none" spc="0" normalizeH="0" baseline="0" noProof="0" dirty="0">
              <a:ln>
                <a:noFill/>
              </a:ln>
              <a:solidFill>
                <a:srgbClr val="19195A"/>
              </a:solidFill>
              <a:effectLst/>
              <a:uLnTx/>
              <a:uFillTx/>
            </a:endParaRPr>
          </a:p>
        </p:txBody>
      </p:sp>
      <p:sp>
        <p:nvSpPr>
          <p:cNvPr id="36" name="Rectangle: Rounded Corners 35">
            <a:extLst>
              <a:ext uri="{FF2B5EF4-FFF2-40B4-BE49-F238E27FC236}">
                <a16:creationId xmlns:a16="http://schemas.microsoft.com/office/drawing/2014/main" id="{ED34827D-E496-3D28-D6B7-D17770EB5C5E}"/>
              </a:ext>
            </a:extLst>
          </p:cNvPr>
          <p:cNvSpPr/>
          <p:nvPr/>
        </p:nvSpPr>
        <p:spPr>
          <a:xfrm>
            <a:off x="6306962" y="3600088"/>
            <a:ext cx="5436000" cy="360000"/>
          </a:xfrm>
          <a:prstGeom prst="roundRect">
            <a:avLst>
              <a:gd name="adj" fmla="val 50000"/>
            </a:avLst>
          </a:prstGeom>
          <a:solidFill>
            <a:schemeClr val="tx1"/>
          </a:solidFill>
          <a:ln w="19050">
            <a:solidFill>
              <a:schemeClr val="tx1"/>
            </a:solidFill>
          </a:ln>
          <a:effectLst/>
        </p:spPr>
        <p:txBody>
          <a:bodyPr rot="0" spcFirstLastPara="0" vertOverflow="overflow" horzOverflow="overflow" vert="horz" wrap="square" lIns="216000" tIns="90000" rIns="90000" bIns="90000" numCol="1" spcCol="0" rtlCol="0" fromWordArt="0" anchor="ctr" anchorCtr="0" forceAA="0" compatLnSpc="1">
            <a:prstTxWarp prst="textNoShape">
              <a:avLst/>
            </a:prstTxWarp>
            <a:noAutofit/>
          </a:bodyPr>
          <a:lstStyle/>
          <a:p>
            <a:pPr marR="0" lvl="0" defTabSz="914400" eaLnBrk="1" fontAlgn="auto" latinLnBrk="0" hangingPunct="1">
              <a:lnSpc>
                <a:spcPct val="100000"/>
              </a:lnSpc>
              <a:spcBef>
                <a:spcPts val="0"/>
              </a:spcBef>
              <a:spcAft>
                <a:spcPts val="0"/>
              </a:spcAft>
              <a:buClrTx/>
              <a:buSzTx/>
              <a:buFontTx/>
              <a:buNone/>
              <a:defRPr/>
            </a:pPr>
            <a:r>
              <a:rPr kumimoji="0" lang="en-GB" sz="1800" b="1" i="0" u="none" strike="noStrike" kern="0" cap="none" spc="0" normalizeH="0" baseline="0" noProof="0">
                <a:ln>
                  <a:noFill/>
                </a:ln>
                <a:solidFill>
                  <a:prstClr val="white"/>
                </a:solidFill>
                <a:effectLst/>
                <a:uLnTx/>
                <a:uFillTx/>
                <a:ea typeface="+mn-ea"/>
                <a:cs typeface="+mn-cs"/>
              </a:rPr>
              <a:t>AAAAI recommends that:</a:t>
            </a:r>
            <a:r>
              <a:rPr kumimoji="0" lang="en-GB" sz="1800" b="1" i="0" u="none" strike="noStrike" kern="0" cap="none" spc="0" normalizeH="0" baseline="30000" noProof="0">
                <a:ln>
                  <a:noFill/>
                </a:ln>
                <a:solidFill>
                  <a:prstClr val="white"/>
                </a:solidFill>
                <a:effectLst/>
                <a:uLnTx/>
                <a:uFillTx/>
                <a:ea typeface="+mn-ea"/>
                <a:cs typeface="+mn-cs"/>
              </a:rPr>
              <a:t>5</a:t>
            </a:r>
            <a:r>
              <a:rPr kumimoji="0" lang="en-GB" sz="1800" b="1" i="0" u="none" strike="noStrike" kern="0" cap="none" spc="0" normalizeH="0" baseline="0" noProof="0">
                <a:ln>
                  <a:noFill/>
                </a:ln>
                <a:solidFill>
                  <a:prstClr val="white"/>
                </a:solidFill>
                <a:effectLst/>
                <a:uLnTx/>
                <a:uFillTx/>
                <a:ea typeface="+mn-ea"/>
                <a:cs typeface="+mn-cs"/>
              </a:rPr>
              <a:t> </a:t>
            </a:r>
          </a:p>
        </p:txBody>
      </p:sp>
      <p:sp>
        <p:nvSpPr>
          <p:cNvPr id="43" name="Rectangle: Rounded Corners 42">
            <a:extLst>
              <a:ext uri="{FF2B5EF4-FFF2-40B4-BE49-F238E27FC236}">
                <a16:creationId xmlns:a16="http://schemas.microsoft.com/office/drawing/2014/main" id="{9E815D75-71D6-216A-D530-3E4BC12E9E46}"/>
              </a:ext>
            </a:extLst>
          </p:cNvPr>
          <p:cNvSpPr/>
          <p:nvPr/>
        </p:nvSpPr>
        <p:spPr>
          <a:xfrm>
            <a:off x="449038" y="3631825"/>
            <a:ext cx="5760000" cy="2085722"/>
          </a:xfrm>
          <a:prstGeom prst="roundRect">
            <a:avLst>
              <a:gd name="adj" fmla="val 7672"/>
            </a:avLst>
          </a:prstGeom>
          <a:noFill/>
          <a:ln w="19050" cap="flat" cmpd="sng" algn="ctr">
            <a:solidFill>
              <a:schemeClr val="accent6"/>
            </a:solidFill>
            <a:prstDash val="solid"/>
            <a:miter lim="800000"/>
          </a:ln>
          <a:effectLst/>
        </p:spPr>
        <p:txBody>
          <a:bodyPr lIns="108000" tIns="432000" rIns="108000" bIns="108000" rtlCol="0" anchor="t" anchorCtr="0"/>
          <a:lstStyle/>
          <a:p>
            <a:pPr marL="216000" marR="0" lvl="0" indent="-216000" defTabSz="914400" eaLnBrk="1" fontAlgn="auto" latinLnBrk="0" hangingPunct="1">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cs typeface="Arial"/>
              </a:rPr>
              <a:t>People with uncontrolled asthma should be prioritised for a </a:t>
            </a:r>
            <a:br>
              <a:rPr kumimoji="0" lang="en-GB" sz="1400" b="0" i="0" u="none" strike="noStrike" kern="0" cap="none" spc="0" normalizeH="0" baseline="0" noProof="0" dirty="0">
                <a:ln>
                  <a:noFill/>
                </a:ln>
                <a:solidFill>
                  <a:srgbClr val="19195A"/>
                </a:solidFill>
                <a:effectLst/>
                <a:uLnTx/>
                <a:uFillTx/>
                <a:cs typeface="Arial"/>
              </a:rPr>
            </a:br>
            <a:r>
              <a:rPr kumimoji="0" lang="en-GB" sz="1400" b="0" i="0" u="none" strike="noStrike" kern="0" cap="none" spc="0" normalizeH="0" baseline="0" noProof="0" dirty="0">
                <a:ln>
                  <a:noFill/>
                </a:ln>
                <a:solidFill>
                  <a:srgbClr val="19195A"/>
                </a:solidFill>
                <a:effectLst/>
                <a:uLnTx/>
                <a:uFillTx/>
                <a:cs typeface="Arial"/>
              </a:rPr>
              <a:t>face-to-face review</a:t>
            </a:r>
            <a:r>
              <a:rPr kumimoji="0" lang="en-GB" sz="1400" b="0" i="0" u="none" strike="noStrike" kern="0" cap="none" spc="0" normalizeH="0" baseline="30000" noProof="0" dirty="0">
                <a:ln>
                  <a:noFill/>
                </a:ln>
                <a:solidFill>
                  <a:srgbClr val="19195A"/>
                </a:solidFill>
                <a:effectLst/>
                <a:uLnTx/>
                <a:uFillTx/>
                <a:cs typeface="Arial"/>
              </a:rPr>
              <a:t>2</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There should be a drive to ensure </a:t>
            </a:r>
            <a:r>
              <a:rPr kumimoji="0" lang="en-GB" sz="1400" b="1" i="0" u="none" strike="noStrike" kern="0" cap="none" spc="0" normalizeH="0" baseline="0" noProof="0" dirty="0">
                <a:ln>
                  <a:noFill/>
                </a:ln>
                <a:solidFill>
                  <a:srgbClr val="19195A"/>
                </a:solidFill>
                <a:effectLst/>
                <a:uLnTx/>
                <a:uFillTx/>
                <a:latin typeface="Calibri"/>
                <a:ea typeface="+mn-ea"/>
                <a:cs typeface="Arial"/>
              </a:rPr>
              <a:t>follow up within 2 working days </a:t>
            </a:r>
            <a:r>
              <a:rPr kumimoji="0" lang="en-GB" sz="1400" b="0" i="0" u="none" strike="noStrike" kern="0" cap="none" spc="0" normalizeH="0" baseline="0" noProof="0" dirty="0">
                <a:ln>
                  <a:noFill/>
                </a:ln>
                <a:solidFill>
                  <a:srgbClr val="19195A"/>
                </a:solidFill>
                <a:effectLst/>
                <a:uLnTx/>
                <a:uFillTx/>
                <a:latin typeface="Calibri"/>
                <a:ea typeface="+mn-ea"/>
                <a:cs typeface="Arial"/>
              </a:rPr>
              <a:t>after receiving emergency care</a:t>
            </a:r>
            <a:r>
              <a:rPr kumimoji="0" lang="en-GB" sz="1400" b="0" i="0" u="none" strike="noStrike" kern="0" cap="none" spc="0" normalizeH="0" baseline="30000" noProof="0" dirty="0">
                <a:ln>
                  <a:noFill/>
                </a:ln>
                <a:solidFill>
                  <a:srgbClr val="19195A"/>
                </a:solidFill>
                <a:effectLst/>
                <a:uLnTx/>
                <a:uFillTx/>
                <a:latin typeface="Calibri"/>
                <a:ea typeface="+mn-ea"/>
                <a:cs typeface="Arial"/>
              </a:rPr>
              <a:t>2</a:t>
            </a:r>
          </a:p>
          <a:p>
            <a:pPr marL="216000" marR="0" lvl="0" indent="-216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a:ln>
                  <a:noFill/>
                </a:ln>
                <a:solidFill>
                  <a:srgbClr val="19195A"/>
                </a:solidFill>
                <a:effectLst/>
                <a:uLnTx/>
                <a:uFillTx/>
                <a:latin typeface="Calibri"/>
                <a:ea typeface="+mn-ea"/>
                <a:cs typeface="Arial"/>
              </a:rPr>
              <a:t>Urgent action is needed to increase access to basic care, which includes the use of a </a:t>
            </a:r>
            <a:r>
              <a:rPr kumimoji="0" lang="en-GB" sz="1400" b="1" i="0" u="none" strike="noStrike" kern="0" cap="none" spc="0" normalizeH="0" baseline="0" noProof="0" dirty="0">
                <a:ln>
                  <a:noFill/>
                </a:ln>
                <a:solidFill>
                  <a:srgbClr val="19195A"/>
                </a:solidFill>
                <a:effectLst/>
                <a:uLnTx/>
                <a:uFillTx/>
                <a:latin typeface="Calibri"/>
                <a:ea typeface="+mn-ea"/>
                <a:cs typeface="Arial"/>
              </a:rPr>
              <a:t>written asthma action plan</a:t>
            </a:r>
            <a:r>
              <a:rPr kumimoji="0" lang="en-GB" sz="1400" b="0" i="0" u="none" strike="noStrike" kern="0" cap="none" spc="0" normalizeH="0" baseline="30000" noProof="0" dirty="0">
                <a:ln>
                  <a:noFill/>
                </a:ln>
                <a:solidFill>
                  <a:srgbClr val="19195A"/>
                </a:solidFill>
                <a:effectLst/>
                <a:uLnTx/>
                <a:uFillTx/>
                <a:latin typeface="Calibri"/>
                <a:ea typeface="+mn-ea"/>
                <a:cs typeface="Arial"/>
              </a:rPr>
              <a:t>3</a:t>
            </a:r>
            <a:endParaRPr kumimoji="0" lang="en-GB" sz="1400" b="0" i="0" u="none" strike="noStrike" kern="0" cap="none" spc="0" normalizeH="0" baseline="30000" noProof="0" dirty="0">
              <a:ln>
                <a:noFill/>
              </a:ln>
              <a:solidFill>
                <a:srgbClr val="19195A"/>
              </a:solidFill>
              <a:effectLst/>
              <a:uLnTx/>
              <a:uFillTx/>
              <a:cs typeface="Arial"/>
            </a:endParaRPr>
          </a:p>
        </p:txBody>
      </p:sp>
      <p:sp>
        <p:nvSpPr>
          <p:cNvPr id="44" name="Footer Placeholder 2">
            <a:extLst>
              <a:ext uri="{FF2B5EF4-FFF2-40B4-BE49-F238E27FC236}">
                <a16:creationId xmlns:a16="http://schemas.microsoft.com/office/drawing/2014/main" id="{35122080-668C-06B2-B406-4AA1F90BD3F8}"/>
              </a:ext>
            </a:extLst>
          </p:cNvPr>
          <p:cNvSpPr>
            <a:spLocks noGrp="1"/>
          </p:cNvSpPr>
          <p:nvPr>
            <p:ph type="ftr" sz="quarter" idx="11"/>
          </p:nvPr>
        </p:nvSpPr>
        <p:spPr>
          <a:xfrm>
            <a:off x="548282" y="6303600"/>
            <a:ext cx="10620000" cy="288000"/>
          </a:xfrm>
        </p:spPr>
        <p:txBody>
          <a:bodyPr/>
          <a:lstStyle/>
          <a:p>
            <a:r>
              <a:rPr lang="en-GB" sz="700" dirty="0"/>
              <a:t>AAAAI, American Academy of Allergy, Asthma, and Immunology; ACI, Agency for Clinical Innovation; ED, emergency department; GINA, Global Initiative for Asthma; GP, general practitioner; ICS, inhaled corticosteroid(s); OCS, oral corticosteroid(s); </a:t>
            </a:r>
            <a:br>
              <a:rPr lang="en-GB" sz="700" dirty="0"/>
            </a:br>
            <a:r>
              <a:rPr lang="en-GB" sz="700" dirty="0"/>
              <a:t>PCP, primary care physician. </a:t>
            </a:r>
            <a:br>
              <a:rPr lang="en-GB" sz="700" dirty="0"/>
            </a:br>
            <a:r>
              <a:rPr lang="en-GB" sz="700" dirty="0"/>
              <a:t>1. Global Initiative for Asthma (GINA). Global strategy for asthma management and prevention. 2024. Available from: https://ginasthma.org/wp-content/uploads/2024/05/GINA-2024-Main-Report-WMS-1.pdf (Accessed May 2024);2. Asthma + Lung UK. Annual asthma survey 2020 report. Available from: https://www.asthma.org.uk/7318608a/contentassets/3fd2bcc5be6a41f68b3280969eedbec3/aas-2020_2a-1.pdf (Accessed April 2024); 3. Asthma + Lung UK. Fighting back: transforming asthma care in the UK. 2022. Available from: https://www.asthmaandlung.org.uk/sites/default/files/Fighting%20back_V3.pdf (Accessed April 2024); 4. Emergency Care Institute (ECI). Asthma plan – emergency department discharge. 2020. Available from: https://aci.health.nsw.gov.au/networks/eci/clinical/clinical-tools/respiratory/asthma/discharge-aathma-patient (Accessed April 2024); 5. American Academy of Allergy, Asthma, and Immunology (AAAAI). Asthma discharge plan. 2014. Available from: https://www.aaaai.org/Aaaai/media/Media-Library-PDFs/Practice%20Management/Practice%20Tools/AMA-PCPI-Measure-6_Asthma-Discharge-Plan.pdf (Accessed April 2024).</a:t>
            </a:r>
          </a:p>
        </p:txBody>
      </p:sp>
      <p:sp>
        <p:nvSpPr>
          <p:cNvPr id="45" name="Slide Number Placeholder 9">
            <a:extLst>
              <a:ext uri="{FF2B5EF4-FFF2-40B4-BE49-F238E27FC236}">
                <a16:creationId xmlns:a16="http://schemas.microsoft.com/office/drawing/2014/main" id="{234759D5-8E2D-C510-198E-AE4C814EEABB}"/>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11</a:t>
            </a:fld>
            <a:endParaRPr lang="en-GB"/>
          </a:p>
        </p:txBody>
      </p:sp>
    </p:spTree>
    <p:extLst>
      <p:ext uri="{BB962C8B-B14F-4D97-AF65-F5344CB8AC3E}">
        <p14:creationId xmlns:p14="http://schemas.microsoft.com/office/powerpoint/2010/main" val="57639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465AB-017C-0916-4EB1-7BBBA85EE2C7}"/>
              </a:ext>
            </a:extLst>
          </p:cNvPr>
          <p:cNvSpPr>
            <a:spLocks noGrp="1"/>
          </p:cNvSpPr>
          <p:nvPr>
            <p:ph type="title"/>
          </p:nvPr>
        </p:nvSpPr>
        <p:spPr/>
        <p:txBody>
          <a:bodyPr/>
          <a:lstStyle/>
          <a:p>
            <a:r>
              <a:rPr lang="en-GB" dirty="0"/>
              <a:t>Despite available recommendations, guidance for care after an ED visit is not always followed</a:t>
            </a:r>
            <a:r>
              <a:rPr lang="en-GB" baseline="30000" dirty="0"/>
              <a:t>1–3</a:t>
            </a:r>
          </a:p>
        </p:txBody>
      </p:sp>
      <p:sp>
        <p:nvSpPr>
          <p:cNvPr id="4" name="Content Placeholder 1">
            <a:extLst>
              <a:ext uri="{FF2B5EF4-FFF2-40B4-BE49-F238E27FC236}">
                <a16:creationId xmlns:a16="http://schemas.microsoft.com/office/drawing/2014/main" id="{E6951786-3695-5697-3D4E-99F3B562E4CA}"/>
              </a:ext>
            </a:extLst>
          </p:cNvPr>
          <p:cNvSpPr txBox="1">
            <a:spLocks/>
          </p:cNvSpPr>
          <p:nvPr/>
        </p:nvSpPr>
        <p:spPr>
          <a:xfrm>
            <a:off x="429634" y="1400176"/>
            <a:ext cx="3952764" cy="4354512"/>
          </a:xfrm>
          <a:prstGeom prst="roundRect">
            <a:avLst>
              <a:gd name="adj" fmla="val 7115"/>
            </a:avLst>
          </a:prstGeom>
          <a:noFill/>
          <a:ln w="19050" cap="flat" cmpd="sng" algn="ctr">
            <a:solidFill>
              <a:schemeClr val="accent3"/>
            </a:solidFill>
            <a:prstDash val="solid"/>
            <a:miter lim="800000"/>
          </a:ln>
          <a:effectLst/>
        </p:spPr>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l"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0" i="0" u="none" strike="noStrike" kern="1200" cap="none" spc="0" normalizeH="0" baseline="0" noProof="0">
              <a:ln>
                <a:noFill/>
              </a:ln>
              <a:solidFill>
                <a:srgbClr val="19195A"/>
              </a:solidFill>
              <a:effectLst/>
              <a:uLnTx/>
              <a:uFillTx/>
              <a:latin typeface="Arial"/>
              <a:ea typeface="+mn-ea"/>
              <a:cs typeface="+mn-cs"/>
            </a:endParaRPr>
          </a:p>
          <a:p>
            <a:pPr marL="0" marR="0" lvl="0" indent="0" algn="ctr" defTabSz="914377" rtl="0" eaLnBrk="1" fontAlgn="auto" latinLnBrk="0" hangingPunct="1">
              <a:lnSpc>
                <a:spcPct val="100000"/>
              </a:lnSpc>
              <a:spcBef>
                <a:spcPts val="0"/>
              </a:spcBef>
              <a:spcAft>
                <a:spcPts val="0"/>
              </a:spcAft>
              <a:buClr>
                <a:srgbClr val="00C5B4"/>
              </a:buClr>
              <a:buSzTx/>
              <a:buFont typeface="Arial" panose="020B0604020202020204" pitchFamily="34" charset="0"/>
              <a:buNone/>
              <a:tabLst/>
              <a:defRPr/>
            </a:pPr>
            <a:endParaRPr kumimoji="0" lang="en-GB" sz="1800" b="1" i="0" u="none" strike="noStrike" kern="1200" cap="none" spc="0" normalizeH="0" baseline="0" noProof="0">
              <a:ln>
                <a:noFill/>
              </a:ln>
              <a:solidFill>
                <a:srgbClr val="19195A"/>
              </a:solidFill>
              <a:effectLst/>
              <a:uLnTx/>
              <a:uFillTx/>
              <a:latin typeface="Arial"/>
              <a:ea typeface="+mn-ea"/>
              <a:cs typeface="+mn-cs"/>
            </a:endParaRPr>
          </a:p>
        </p:txBody>
      </p:sp>
      <p:sp>
        <p:nvSpPr>
          <p:cNvPr id="5" name="Content Placeholder 1">
            <a:extLst>
              <a:ext uri="{FF2B5EF4-FFF2-40B4-BE49-F238E27FC236}">
                <a16:creationId xmlns:a16="http://schemas.microsoft.com/office/drawing/2014/main" id="{07380957-5844-14F6-466F-12CCE6D4BB67}"/>
              </a:ext>
            </a:extLst>
          </p:cNvPr>
          <p:cNvSpPr txBox="1">
            <a:spLocks/>
          </p:cNvSpPr>
          <p:nvPr/>
        </p:nvSpPr>
        <p:spPr>
          <a:xfrm>
            <a:off x="5216627" y="1400176"/>
            <a:ext cx="6510789" cy="334092"/>
          </a:xfrm>
          <a:prstGeom prst="rect">
            <a:avLst/>
          </a:prstGeom>
          <a:noFill/>
          <a:ln w="28575" cap="flat" cmpd="sng" algn="ctr">
            <a:noFill/>
            <a:prstDash val="sysDot"/>
            <a:miter lim="800000"/>
          </a:ln>
          <a:effectLst/>
        </p:spPr>
        <p:txBody>
          <a:bodyPr vert="horz" lIns="0" tIns="0" rIns="91440" bIns="45720" rtlCol="0" anchor="t">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dk1"/>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dk1"/>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dk1"/>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dk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806" marR="0" lvl="1" indent="0" algn="l" defTabSz="914377" rtl="0" eaLnBrk="1" fontAlgn="auto" latinLnBrk="0" hangingPunct="1">
              <a:lnSpc>
                <a:spcPct val="100000"/>
              </a:lnSpc>
              <a:spcBef>
                <a:spcPts val="300"/>
              </a:spcBef>
              <a:spcAft>
                <a:spcPts val="300"/>
              </a:spcAft>
              <a:buClr>
                <a:srgbClr val="00C5B4"/>
              </a:buClr>
              <a:buSzTx/>
              <a:buFont typeface="Arial" panose="020B0604020202020204" pitchFamily="34" charset="0"/>
              <a:buNone/>
              <a:tabLst/>
              <a:defRPr/>
            </a:pPr>
            <a:r>
              <a:rPr kumimoji="0" lang="en-GB" sz="1800" b="0" i="0" u="none" strike="noStrike" kern="1200" cap="none" spc="0" normalizeH="0" baseline="0" noProof="0" dirty="0">
                <a:ln>
                  <a:noFill/>
                </a:ln>
                <a:solidFill>
                  <a:srgbClr val="656665"/>
                </a:solidFill>
                <a:effectLst/>
                <a:uLnTx/>
                <a:uFillTx/>
                <a:ea typeface="+mn-ea"/>
                <a:cs typeface="+mn-cs"/>
              </a:rPr>
              <a:t>The 2016/17 RCEM clinical audit (N=14,043) found that:</a:t>
            </a:r>
            <a:r>
              <a:rPr kumimoji="0" lang="en-GB" sz="1800" b="0" i="0" u="none" strike="noStrike" kern="1200" cap="none" spc="0" normalizeH="0" baseline="30000" noProof="0" dirty="0">
                <a:ln>
                  <a:noFill/>
                </a:ln>
                <a:solidFill>
                  <a:srgbClr val="656665"/>
                </a:solidFill>
                <a:effectLst/>
                <a:uLnTx/>
                <a:uFillTx/>
                <a:ea typeface="+mn-ea"/>
                <a:cs typeface="+mn-cs"/>
              </a:rPr>
              <a:t>4</a:t>
            </a:r>
          </a:p>
        </p:txBody>
      </p:sp>
      <p:sp>
        <p:nvSpPr>
          <p:cNvPr id="6" name="TextBox 5">
            <a:extLst>
              <a:ext uri="{FF2B5EF4-FFF2-40B4-BE49-F238E27FC236}">
                <a16:creationId xmlns:a16="http://schemas.microsoft.com/office/drawing/2014/main" id="{497A4C1B-0E68-104D-DC65-E1410099003B}"/>
              </a:ext>
            </a:extLst>
          </p:cNvPr>
          <p:cNvSpPr txBox="1"/>
          <p:nvPr/>
        </p:nvSpPr>
        <p:spPr>
          <a:xfrm>
            <a:off x="10107416" y="3484277"/>
            <a:ext cx="1620000" cy="593734"/>
          </a:xfrm>
          <a:prstGeom prst="roundRect">
            <a:avLst/>
          </a:prstGeom>
          <a:solidFill>
            <a:schemeClr val="accent4"/>
          </a:solidFill>
        </p:spPr>
        <p:txBody>
          <a:bodyPr wrap="square" rtlCol="0" anchor="ctr" anchorCtr="0">
            <a:noAutofit/>
          </a:bodyPr>
          <a:lstStyle/>
          <a:p>
            <a:pPr marL="180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patients</a:t>
            </a:r>
            <a:endParaRPr kumimoji="0" lang="en-GB" sz="1800" b="0" i="0" u="none" strike="noStrike" kern="0" cap="none" spc="0" normalizeH="0" baseline="30000" noProof="0" dirty="0">
              <a:ln>
                <a:noFill/>
              </a:ln>
              <a:solidFill>
                <a:prstClr val="white"/>
              </a:solidFill>
              <a:effectLst/>
              <a:uLnTx/>
              <a:uFillTx/>
            </a:endParaRPr>
          </a:p>
        </p:txBody>
      </p:sp>
      <p:sp>
        <p:nvSpPr>
          <p:cNvPr id="7" name="TextBox 6">
            <a:extLst>
              <a:ext uri="{FF2B5EF4-FFF2-40B4-BE49-F238E27FC236}">
                <a16:creationId xmlns:a16="http://schemas.microsoft.com/office/drawing/2014/main" id="{0D998E62-E3D5-C1F8-1BC1-12F5A44D4C26}"/>
              </a:ext>
            </a:extLst>
          </p:cNvPr>
          <p:cNvSpPr txBox="1"/>
          <p:nvPr/>
        </p:nvSpPr>
        <p:spPr>
          <a:xfrm>
            <a:off x="7882128" y="2316736"/>
            <a:ext cx="3845287" cy="593734"/>
          </a:xfrm>
          <a:prstGeom prst="roundRect">
            <a:avLst/>
          </a:prstGeom>
          <a:solidFill>
            <a:schemeClr val="tx2"/>
          </a:solidFill>
        </p:spPr>
        <p:txBody>
          <a:bodyPr wrap="square" lIns="252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patients were given written discharge advice</a:t>
            </a:r>
            <a:endParaRPr kumimoji="0" lang="en-GB" sz="1800" b="0" i="0" u="none" strike="noStrike" kern="0" cap="none" spc="0" normalizeH="0" baseline="30000" noProof="0" dirty="0">
              <a:ln>
                <a:noFill/>
              </a:ln>
              <a:solidFill>
                <a:prstClr val="white"/>
              </a:solidFill>
              <a:effectLst/>
              <a:uLnTx/>
              <a:uFillTx/>
            </a:endParaRPr>
          </a:p>
        </p:txBody>
      </p:sp>
      <p:sp>
        <p:nvSpPr>
          <p:cNvPr id="8" name="TextBox 7">
            <a:extLst>
              <a:ext uri="{FF2B5EF4-FFF2-40B4-BE49-F238E27FC236}">
                <a16:creationId xmlns:a16="http://schemas.microsoft.com/office/drawing/2014/main" id="{BD3F00BB-2319-1D09-23DE-92653E028ECE}"/>
              </a:ext>
            </a:extLst>
          </p:cNvPr>
          <p:cNvSpPr txBox="1"/>
          <p:nvPr/>
        </p:nvSpPr>
        <p:spPr>
          <a:xfrm>
            <a:off x="761660" y="3548054"/>
            <a:ext cx="3288713" cy="1967841"/>
          </a:xfrm>
          <a:prstGeom prst="roundRect">
            <a:avLst/>
          </a:prstGeom>
          <a:solidFill>
            <a:schemeClr val="accent4"/>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people who received emergency or unscheduled care between 2016 and 2021 did not receive follow-up care within two working days, despite this being frequently recommended</a:t>
            </a:r>
            <a:r>
              <a:rPr kumimoji="0" lang="en-GB" sz="1800" b="0" i="0" u="none" strike="noStrike" kern="0" cap="none" spc="0" normalizeH="0" baseline="30000" noProof="0" dirty="0">
                <a:ln>
                  <a:noFill/>
                </a:ln>
                <a:solidFill>
                  <a:prstClr val="white"/>
                </a:solidFill>
                <a:effectLst/>
                <a:uLnTx/>
                <a:uFillTx/>
              </a:rPr>
              <a:t>3*</a:t>
            </a:r>
          </a:p>
        </p:txBody>
      </p:sp>
      <p:sp>
        <p:nvSpPr>
          <p:cNvPr id="9" name="TextBox 8">
            <a:extLst>
              <a:ext uri="{FF2B5EF4-FFF2-40B4-BE49-F238E27FC236}">
                <a16:creationId xmlns:a16="http://schemas.microsoft.com/office/drawing/2014/main" id="{3D9DB7FB-A27C-2898-BAAC-2769EE8AD045}"/>
              </a:ext>
            </a:extLst>
          </p:cNvPr>
          <p:cNvSpPr txBox="1"/>
          <p:nvPr/>
        </p:nvSpPr>
        <p:spPr>
          <a:xfrm>
            <a:off x="4802939" y="4687516"/>
            <a:ext cx="1486776" cy="594000"/>
          </a:xfrm>
          <a:prstGeom prst="roundRect">
            <a:avLst/>
          </a:prstGeom>
          <a:solidFill>
            <a:schemeClr val="accent3"/>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In a </a:t>
            </a:r>
            <a:br>
              <a:rPr kumimoji="0" lang="en-GB" sz="1800" b="0" i="0" u="none" strike="noStrike" kern="0" cap="none" spc="0" normalizeH="0" baseline="0" noProof="0" dirty="0">
                <a:ln>
                  <a:noFill/>
                </a:ln>
                <a:solidFill>
                  <a:prstClr val="white"/>
                </a:solidFill>
                <a:effectLst/>
                <a:uLnTx/>
                <a:uFillTx/>
              </a:rPr>
            </a:br>
            <a:r>
              <a:rPr kumimoji="0" lang="en-GB" sz="1800" b="0" i="0" u="none" strike="noStrike" kern="0" cap="none" spc="0" normalizeH="0" baseline="0" noProof="0" dirty="0">
                <a:ln>
                  <a:noFill/>
                </a:ln>
                <a:solidFill>
                  <a:prstClr val="white"/>
                </a:solidFill>
                <a:effectLst/>
                <a:uLnTx/>
                <a:uFillTx/>
              </a:rPr>
              <a:t>median of </a:t>
            </a:r>
            <a:endParaRPr kumimoji="0" lang="en-GB" sz="1800" b="0" i="0" u="none" strike="noStrike" kern="0" cap="none" spc="0" normalizeH="0" baseline="30000" noProof="0" dirty="0">
              <a:ln>
                <a:noFill/>
              </a:ln>
              <a:solidFill>
                <a:prstClr val="white"/>
              </a:solidFill>
              <a:effectLst/>
              <a:uLnTx/>
              <a:uFillTx/>
            </a:endParaRPr>
          </a:p>
        </p:txBody>
      </p:sp>
      <p:sp>
        <p:nvSpPr>
          <p:cNvPr id="10" name="TextBox 9">
            <a:extLst>
              <a:ext uri="{FF2B5EF4-FFF2-40B4-BE49-F238E27FC236}">
                <a16:creationId xmlns:a16="http://schemas.microsoft.com/office/drawing/2014/main" id="{AF8AD402-78D6-8210-F5F2-FC409A401371}"/>
              </a:ext>
            </a:extLst>
          </p:cNvPr>
          <p:cNvSpPr txBox="1"/>
          <p:nvPr/>
        </p:nvSpPr>
        <p:spPr>
          <a:xfrm>
            <a:off x="7225032" y="4687516"/>
            <a:ext cx="4502384" cy="594000"/>
          </a:xfrm>
          <a:prstGeom prst="roundRect">
            <a:avLst/>
          </a:prstGeom>
          <a:solidFill>
            <a:schemeClr val="accent3"/>
          </a:solidFill>
        </p:spPr>
        <p:txBody>
          <a:bodyPr wrap="square" rtlCol="0" anchor="ctr" anchorCtr="0">
            <a:noAutofit/>
          </a:bodyPr>
          <a:lstStyle/>
          <a:p>
            <a:pPr marL="10800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of cases, inhaler technique was either not assessed or not recorded as being assessed</a:t>
            </a:r>
            <a:endParaRPr kumimoji="0" lang="en-GB" sz="1800" b="0" i="0" u="none" strike="noStrike" kern="0" cap="none" spc="0" normalizeH="0" baseline="30000" noProof="0" dirty="0">
              <a:ln>
                <a:noFill/>
              </a:ln>
              <a:solidFill>
                <a:prstClr val="white"/>
              </a:solidFill>
              <a:effectLst/>
              <a:uLnTx/>
              <a:uFillTx/>
            </a:endParaRPr>
          </a:p>
        </p:txBody>
      </p:sp>
      <p:grpSp>
        <p:nvGrpSpPr>
          <p:cNvPr id="11" name="Group 10">
            <a:extLst>
              <a:ext uri="{FF2B5EF4-FFF2-40B4-BE49-F238E27FC236}">
                <a16:creationId xmlns:a16="http://schemas.microsoft.com/office/drawing/2014/main" id="{E9B53B2D-35B4-DBE6-28AD-ABD250DA2183}"/>
              </a:ext>
            </a:extLst>
          </p:cNvPr>
          <p:cNvGrpSpPr/>
          <p:nvPr/>
        </p:nvGrpSpPr>
        <p:grpSpPr>
          <a:xfrm>
            <a:off x="5706595" y="4165380"/>
            <a:ext cx="2100017" cy="1620000"/>
            <a:chOff x="507268" y="3855282"/>
            <a:chExt cx="1382706" cy="1270881"/>
          </a:xfrm>
        </p:grpSpPr>
        <p:graphicFrame>
          <p:nvGraphicFramePr>
            <p:cNvPr id="12" name="Chart 11">
              <a:extLst>
                <a:ext uri="{FF2B5EF4-FFF2-40B4-BE49-F238E27FC236}">
                  <a16:creationId xmlns:a16="http://schemas.microsoft.com/office/drawing/2014/main" id="{87C5A63B-6A02-2388-AD23-31DE422714EE}"/>
                </a:ext>
              </a:extLst>
            </p:cNvPr>
            <p:cNvGraphicFramePr>
              <a:graphicFrameLocks noChangeAspect="1"/>
            </p:cNvGraphicFramePr>
            <p:nvPr>
              <p:extLst>
                <p:ext uri="{D42A27DB-BD31-4B8C-83A1-F6EECF244321}">
                  <p14:modId xmlns:p14="http://schemas.microsoft.com/office/powerpoint/2010/main" val="1470739398"/>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E095FF8B-95B3-C976-9D82-1EB4A421BE18}"/>
                </a:ext>
              </a:extLst>
            </p:cNvPr>
            <p:cNvSpPr txBox="1"/>
            <p:nvPr/>
          </p:nvSpPr>
          <p:spPr>
            <a:xfrm>
              <a:off x="784163" y="4291253"/>
              <a:ext cx="828914" cy="4104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chemeClr val="tx2"/>
                  </a:solidFill>
                  <a:effectLst/>
                  <a:uLnTx/>
                  <a:uFillTx/>
                </a:rPr>
                <a:t>~90%</a:t>
              </a:r>
              <a:endParaRPr kumimoji="0" lang="en-GB" sz="2800" b="0" i="0" u="none" strike="noStrike" kern="0" cap="none" spc="0" normalizeH="0" baseline="0" noProof="0" dirty="0">
                <a:ln>
                  <a:noFill/>
                </a:ln>
                <a:solidFill>
                  <a:schemeClr val="tx2"/>
                </a:solidFill>
                <a:effectLst/>
                <a:uLnTx/>
                <a:uFillTx/>
              </a:endParaRPr>
            </a:p>
          </p:txBody>
        </p:sp>
      </p:grpSp>
      <p:sp>
        <p:nvSpPr>
          <p:cNvPr id="14" name="TextBox 13">
            <a:extLst>
              <a:ext uri="{FF2B5EF4-FFF2-40B4-BE49-F238E27FC236}">
                <a16:creationId xmlns:a16="http://schemas.microsoft.com/office/drawing/2014/main" id="{15EF5885-5116-9248-256C-C45075832A09}"/>
              </a:ext>
            </a:extLst>
          </p:cNvPr>
          <p:cNvSpPr txBox="1"/>
          <p:nvPr/>
        </p:nvSpPr>
        <p:spPr>
          <a:xfrm>
            <a:off x="4799342" y="2316736"/>
            <a:ext cx="2057468" cy="593734"/>
          </a:xfrm>
          <a:prstGeom prst="roundRect">
            <a:avLst/>
          </a:prstGeom>
          <a:solidFill>
            <a:schemeClr val="accent3"/>
          </a:solidFill>
        </p:spPr>
        <p:txBody>
          <a:bodyPr wrap="square" rIns="21600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rPr>
              <a:t>A median of </a:t>
            </a:r>
            <a:endParaRPr kumimoji="0" lang="en-GB" sz="1800" b="0" i="0" u="none" strike="noStrike" kern="0" cap="none" spc="0" normalizeH="0" baseline="30000" noProof="0">
              <a:ln>
                <a:noFill/>
              </a:ln>
              <a:solidFill>
                <a:prstClr val="white"/>
              </a:solidFill>
              <a:effectLst/>
              <a:uLnTx/>
              <a:uFillTx/>
            </a:endParaRPr>
          </a:p>
        </p:txBody>
      </p:sp>
      <p:grpSp>
        <p:nvGrpSpPr>
          <p:cNvPr id="15" name="Group 14">
            <a:extLst>
              <a:ext uri="{FF2B5EF4-FFF2-40B4-BE49-F238E27FC236}">
                <a16:creationId xmlns:a16="http://schemas.microsoft.com/office/drawing/2014/main" id="{ACDBD5CD-B56F-4BE4-82C8-E35E9D1F8E6D}"/>
              </a:ext>
            </a:extLst>
          </p:cNvPr>
          <p:cNvGrpSpPr/>
          <p:nvPr/>
        </p:nvGrpSpPr>
        <p:grpSpPr>
          <a:xfrm>
            <a:off x="6565236" y="1795670"/>
            <a:ext cx="1620000" cy="1620000"/>
            <a:chOff x="507268" y="3855282"/>
            <a:chExt cx="1382706" cy="1270881"/>
          </a:xfrm>
        </p:grpSpPr>
        <p:graphicFrame>
          <p:nvGraphicFramePr>
            <p:cNvPr id="16" name="Chart 15">
              <a:extLst>
                <a:ext uri="{FF2B5EF4-FFF2-40B4-BE49-F238E27FC236}">
                  <a16:creationId xmlns:a16="http://schemas.microsoft.com/office/drawing/2014/main" id="{7B107052-AD69-E185-7887-2890169FAEA2}"/>
                </a:ext>
              </a:extLst>
            </p:cNvPr>
            <p:cNvGraphicFramePr>
              <a:graphicFrameLocks noChangeAspect="1"/>
            </p:cNvGraphicFramePr>
            <p:nvPr>
              <p:extLst>
                <p:ext uri="{D42A27DB-BD31-4B8C-83A1-F6EECF244321}">
                  <p14:modId xmlns:p14="http://schemas.microsoft.com/office/powerpoint/2010/main" val="1148965052"/>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4D1ED25-4B98-E85E-4A89-E5590AD8CBC5}"/>
                </a:ext>
              </a:extLst>
            </p:cNvPr>
            <p:cNvSpPr txBox="1"/>
            <p:nvPr/>
          </p:nvSpPr>
          <p:spPr>
            <a:xfrm>
              <a:off x="670605" y="4274882"/>
              <a:ext cx="1062954" cy="4104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chemeClr val="tx2"/>
                  </a:solidFill>
                  <a:effectLst/>
                  <a:uLnTx/>
                  <a:uFillTx/>
                </a:rPr>
                <a:t>&lt;10%</a:t>
              </a:r>
              <a:endParaRPr kumimoji="0" lang="en-GB" sz="2800" b="0" i="0" u="none" strike="noStrike" kern="0" cap="none" spc="0" normalizeH="0" baseline="0" noProof="0">
                <a:ln>
                  <a:noFill/>
                </a:ln>
                <a:solidFill>
                  <a:schemeClr val="tx2"/>
                </a:solidFill>
                <a:effectLst/>
                <a:uLnTx/>
                <a:uFillTx/>
              </a:endParaRPr>
            </a:p>
          </p:txBody>
        </p:sp>
      </p:grpSp>
      <p:sp>
        <p:nvSpPr>
          <p:cNvPr id="18" name="TextBox 17">
            <a:extLst>
              <a:ext uri="{FF2B5EF4-FFF2-40B4-BE49-F238E27FC236}">
                <a16:creationId xmlns:a16="http://schemas.microsoft.com/office/drawing/2014/main" id="{B096D7EF-06A1-0092-6847-DD5160AE7520}"/>
              </a:ext>
            </a:extLst>
          </p:cNvPr>
          <p:cNvSpPr txBox="1"/>
          <p:nvPr/>
        </p:nvSpPr>
        <p:spPr>
          <a:xfrm>
            <a:off x="4802939" y="3493658"/>
            <a:ext cx="4300758" cy="593734"/>
          </a:xfrm>
          <a:prstGeom prst="roundRect">
            <a:avLst/>
          </a:prstGeom>
          <a:solidFill>
            <a:schemeClr val="accent4"/>
          </a:solidFill>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GP or clinic follow up was arranged for </a:t>
            </a:r>
            <a:br>
              <a:rPr kumimoji="0" lang="en-GB" sz="1800" b="0" i="0" u="none" strike="noStrike" kern="0" cap="none" spc="0" normalizeH="0" baseline="0" noProof="0" dirty="0">
                <a:ln>
                  <a:noFill/>
                </a:ln>
                <a:solidFill>
                  <a:prstClr val="white"/>
                </a:solidFill>
                <a:effectLst/>
                <a:uLnTx/>
                <a:uFillTx/>
              </a:rPr>
            </a:br>
            <a:r>
              <a:rPr kumimoji="0" lang="en-GB" sz="1800" b="0" i="0" u="none" strike="noStrike" kern="0" cap="none" spc="0" normalizeH="0" baseline="0" noProof="0" dirty="0">
                <a:ln>
                  <a:noFill/>
                </a:ln>
                <a:solidFill>
                  <a:prstClr val="white"/>
                </a:solidFill>
                <a:effectLst/>
                <a:uLnTx/>
                <a:uFillTx/>
              </a:rPr>
              <a:t>a median of </a:t>
            </a:r>
            <a:endParaRPr kumimoji="0" lang="en-GB" sz="1800" b="0" i="0" u="none" strike="noStrike" kern="0" cap="none" spc="0" normalizeH="0" baseline="30000" noProof="0" dirty="0">
              <a:ln>
                <a:noFill/>
              </a:ln>
              <a:solidFill>
                <a:prstClr val="white"/>
              </a:solidFill>
              <a:effectLst/>
              <a:uLnTx/>
              <a:uFillTx/>
            </a:endParaRPr>
          </a:p>
        </p:txBody>
      </p:sp>
      <p:grpSp>
        <p:nvGrpSpPr>
          <p:cNvPr id="19" name="Group 18">
            <a:extLst>
              <a:ext uri="{FF2B5EF4-FFF2-40B4-BE49-F238E27FC236}">
                <a16:creationId xmlns:a16="http://schemas.microsoft.com/office/drawing/2014/main" id="{5CB28C0A-A4DD-CB42-70BF-BE7DE3B29A2D}"/>
              </a:ext>
            </a:extLst>
          </p:cNvPr>
          <p:cNvGrpSpPr/>
          <p:nvPr/>
        </p:nvGrpSpPr>
        <p:grpSpPr>
          <a:xfrm>
            <a:off x="8779282" y="2992319"/>
            <a:ext cx="1620000" cy="1620000"/>
            <a:chOff x="507268" y="3855282"/>
            <a:chExt cx="1382706" cy="1270881"/>
          </a:xfrm>
        </p:grpSpPr>
        <p:graphicFrame>
          <p:nvGraphicFramePr>
            <p:cNvPr id="20" name="Chart 19">
              <a:extLst>
                <a:ext uri="{FF2B5EF4-FFF2-40B4-BE49-F238E27FC236}">
                  <a16:creationId xmlns:a16="http://schemas.microsoft.com/office/drawing/2014/main" id="{B0D7E463-9417-5726-DA5A-FEF6E649F80F}"/>
                </a:ext>
              </a:extLst>
            </p:cNvPr>
            <p:cNvGraphicFramePr>
              <a:graphicFrameLocks noChangeAspect="1"/>
            </p:cNvGraphicFramePr>
            <p:nvPr>
              <p:extLst>
                <p:ext uri="{D42A27DB-BD31-4B8C-83A1-F6EECF244321}">
                  <p14:modId xmlns:p14="http://schemas.microsoft.com/office/powerpoint/2010/main" val="2833521791"/>
                </p:ext>
              </p:extLst>
            </p:nvPr>
          </p:nvGraphicFramePr>
          <p:xfrm>
            <a:off x="507268" y="3855282"/>
            <a:ext cx="1382706" cy="127088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0F83B726-81CC-2D89-363C-DB3887A6297C}"/>
                </a:ext>
              </a:extLst>
            </p:cNvPr>
            <p:cNvSpPr txBox="1"/>
            <p:nvPr/>
          </p:nvSpPr>
          <p:spPr>
            <a:xfrm>
              <a:off x="784163" y="4291253"/>
              <a:ext cx="828914" cy="41046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chemeClr val="bg2"/>
                  </a:solidFill>
                  <a:effectLst/>
                  <a:uLnTx/>
                  <a:uFillTx/>
                </a:rPr>
                <a:t>16%</a:t>
              </a:r>
              <a:endParaRPr kumimoji="0" lang="en-GB" sz="2800" b="0" i="0" u="none" strike="noStrike" kern="0" cap="none" spc="0" normalizeH="0" baseline="0" noProof="0">
                <a:ln>
                  <a:noFill/>
                </a:ln>
                <a:solidFill>
                  <a:schemeClr val="bg2"/>
                </a:solidFill>
                <a:effectLst/>
                <a:uLnTx/>
                <a:uFillTx/>
              </a:endParaRPr>
            </a:p>
          </p:txBody>
        </p:sp>
      </p:grpSp>
      <p:grpSp>
        <p:nvGrpSpPr>
          <p:cNvPr id="22" name="Group 21">
            <a:extLst>
              <a:ext uri="{FF2B5EF4-FFF2-40B4-BE49-F238E27FC236}">
                <a16:creationId xmlns:a16="http://schemas.microsoft.com/office/drawing/2014/main" id="{9F9C8FB0-3E4D-5322-C986-BC2F11918B7E}"/>
              </a:ext>
            </a:extLst>
          </p:cNvPr>
          <p:cNvGrpSpPr/>
          <p:nvPr/>
        </p:nvGrpSpPr>
        <p:grpSpPr>
          <a:xfrm>
            <a:off x="1388468" y="1573371"/>
            <a:ext cx="2035096" cy="1985455"/>
            <a:chOff x="493565" y="3843265"/>
            <a:chExt cx="1382706" cy="1270881"/>
          </a:xfrm>
        </p:grpSpPr>
        <p:graphicFrame>
          <p:nvGraphicFramePr>
            <p:cNvPr id="23" name="Chart 22">
              <a:extLst>
                <a:ext uri="{FF2B5EF4-FFF2-40B4-BE49-F238E27FC236}">
                  <a16:creationId xmlns:a16="http://schemas.microsoft.com/office/drawing/2014/main" id="{82E1F8E6-A003-BB66-A87E-E3DEF4E8F92E}"/>
                </a:ext>
              </a:extLst>
            </p:cNvPr>
            <p:cNvGraphicFramePr>
              <a:graphicFrameLocks noChangeAspect="1"/>
            </p:cNvGraphicFramePr>
            <p:nvPr>
              <p:extLst>
                <p:ext uri="{D42A27DB-BD31-4B8C-83A1-F6EECF244321}">
                  <p14:modId xmlns:p14="http://schemas.microsoft.com/office/powerpoint/2010/main" val="3780626711"/>
                </p:ext>
              </p:extLst>
            </p:nvPr>
          </p:nvGraphicFramePr>
          <p:xfrm>
            <a:off x="493565" y="3843265"/>
            <a:ext cx="1382706" cy="127088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AC5226DB-3221-8F61-0C1B-AEB9029FB99A}"/>
                </a:ext>
              </a:extLst>
            </p:cNvPr>
            <p:cNvSpPr txBox="1"/>
            <p:nvPr/>
          </p:nvSpPr>
          <p:spPr>
            <a:xfrm>
              <a:off x="776849" y="4271848"/>
              <a:ext cx="828914" cy="41371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bg2"/>
                  </a:solidFill>
                  <a:effectLst/>
                  <a:uLnTx/>
                  <a:uFillTx/>
                </a:rPr>
                <a:t>62%</a:t>
              </a:r>
              <a:endParaRPr kumimoji="0" lang="en-GB" sz="3600" b="0" i="0" u="none" strike="noStrike" kern="0" cap="none" spc="0" normalizeH="0" baseline="0" noProof="0">
                <a:ln>
                  <a:noFill/>
                </a:ln>
                <a:solidFill>
                  <a:schemeClr val="bg2"/>
                </a:solidFill>
                <a:effectLst/>
                <a:uLnTx/>
                <a:uFillTx/>
              </a:endParaRPr>
            </a:p>
          </p:txBody>
        </p:sp>
      </p:grpSp>
      <p:sp>
        <p:nvSpPr>
          <p:cNvPr id="25" name="Footer Placeholder 2">
            <a:extLst>
              <a:ext uri="{FF2B5EF4-FFF2-40B4-BE49-F238E27FC236}">
                <a16:creationId xmlns:a16="http://schemas.microsoft.com/office/drawing/2014/main" id="{FFFBDB3E-4840-365C-FA24-6889E4D52854}"/>
              </a:ext>
            </a:extLst>
          </p:cNvPr>
          <p:cNvSpPr>
            <a:spLocks noGrp="1"/>
          </p:cNvSpPr>
          <p:nvPr>
            <p:ph type="ftr" sz="quarter" idx="11"/>
          </p:nvPr>
        </p:nvSpPr>
        <p:spPr>
          <a:xfrm>
            <a:off x="548282" y="6303600"/>
            <a:ext cx="10620000" cy="288000"/>
          </a:xfrm>
        </p:spPr>
        <p:txBody>
          <a:bodyPr/>
          <a:lstStyle/>
          <a:p>
            <a:br>
              <a:rPr lang="en-GB" sz="800" dirty="0"/>
            </a:br>
            <a:r>
              <a:rPr lang="en-GB" sz="800" dirty="0"/>
              <a:t>*In a survey with N=8300 respondents.</a:t>
            </a:r>
            <a:br>
              <a:rPr lang="en-GB" sz="800" dirty="0"/>
            </a:br>
            <a:r>
              <a:rPr lang="en-GB" sz="800" dirty="0"/>
              <a:t>ED, emergency department; GP, general practitioner; RCEM, Royal College of Emergency Medicine.</a:t>
            </a:r>
          </a:p>
          <a:p>
            <a:r>
              <a:rPr lang="en-GB" sz="800" dirty="0"/>
              <a:t>1. Asthma + Lung UK. Fighting back: transforming asthma care in the UK. 2022. Available from: https://www.asthmaandlung.org.uk/sites/default/files/Fighting%20back_V3.pdf (Accessed April 2024); 2. Asthma + Lung UK. Annual asthma survey 2020 report. Available from: https://www.asthma.org.uk/7318608a/contentassets/3fd2bcc5be6a41f68b3280969eedbec3/aas-2020_2a-1.pdf (Accessed April 2024);  3. Emergency Care Institute (ECI). Asthma plan – emergency department discharge. 2020. Available from: https://aci.health.nsw.gov.au/networks/eci/clinical/clinical-tools/respiratory/asthma/discharge-aathma-patient (Accessed April 2024);  4. Royal College of Emergency Medicine (RCEM). Moderate and acute severe asthma – clinical audit 2016/17. 2017. Available from: https://rcem.ac.uk/wp-content/uploads/2021/11/Moderate_and_Acute_Severe_Asthma_Clinical_Audit_2016_17.pdf (Accessed April 2024).</a:t>
            </a:r>
          </a:p>
        </p:txBody>
      </p:sp>
      <p:sp>
        <p:nvSpPr>
          <p:cNvPr id="26" name="Slide Number Placeholder 9">
            <a:extLst>
              <a:ext uri="{FF2B5EF4-FFF2-40B4-BE49-F238E27FC236}">
                <a16:creationId xmlns:a16="http://schemas.microsoft.com/office/drawing/2014/main" id="{87D5AD87-4BF9-EE92-6737-9F0839CFA3B4}"/>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12</a:t>
            </a:fld>
            <a:endParaRPr lang="en-GB"/>
          </a:p>
        </p:txBody>
      </p:sp>
    </p:spTree>
    <p:extLst>
      <p:ext uri="{BB962C8B-B14F-4D97-AF65-F5344CB8AC3E}">
        <p14:creationId xmlns:p14="http://schemas.microsoft.com/office/powerpoint/2010/main" val="402853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297B-0BF9-7BD6-92C1-93D70FD5E69D}"/>
              </a:ext>
            </a:extLst>
          </p:cNvPr>
          <p:cNvSpPr>
            <a:spLocks noGrp="1"/>
          </p:cNvSpPr>
          <p:nvPr>
            <p:ph type="title"/>
          </p:nvPr>
        </p:nvSpPr>
        <p:spPr/>
        <p:txBody>
          <a:bodyPr/>
          <a:lstStyle/>
          <a:p>
            <a:r>
              <a:rPr lang="en-GB"/>
              <a:t>Non-adherence to guidance and lack of appropriate supervision can lead to death</a:t>
            </a:r>
          </a:p>
        </p:txBody>
      </p:sp>
      <p:sp>
        <p:nvSpPr>
          <p:cNvPr id="9" name="Rectangle: Rounded Corners 8">
            <a:extLst>
              <a:ext uri="{FF2B5EF4-FFF2-40B4-BE49-F238E27FC236}">
                <a16:creationId xmlns:a16="http://schemas.microsoft.com/office/drawing/2014/main" id="{D166570B-F1EA-8007-C3BF-4B139E2A661E}"/>
              </a:ext>
            </a:extLst>
          </p:cNvPr>
          <p:cNvSpPr/>
          <p:nvPr/>
        </p:nvSpPr>
        <p:spPr>
          <a:xfrm>
            <a:off x="444000" y="1505580"/>
            <a:ext cx="11304000" cy="488630"/>
          </a:xfrm>
          <a:prstGeom prst="roundRect">
            <a:avLst>
              <a:gd name="adj" fmla="val 50000"/>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ea typeface="+mn-ea"/>
                <a:cs typeface="+mn-cs"/>
              </a:rPr>
              <a:t>Of the total number of people who died from asthma (N=195):</a:t>
            </a:r>
            <a:r>
              <a:rPr kumimoji="0" lang="en-GB" sz="1800" b="0" i="0" u="none" strike="noStrike" kern="0" cap="none" spc="0" normalizeH="0" baseline="30000" noProof="0" dirty="0">
                <a:ln>
                  <a:noFill/>
                </a:ln>
                <a:solidFill>
                  <a:prstClr val="white"/>
                </a:solidFill>
                <a:effectLst/>
                <a:uLnTx/>
                <a:uFillTx/>
                <a:ea typeface="+mn-ea"/>
                <a:cs typeface="+mn-cs"/>
              </a:rPr>
              <a:t>1</a:t>
            </a:r>
            <a:endParaRPr kumimoji="0" lang="en-GB" sz="1800" b="0" i="0" u="none" strike="noStrike" kern="0" cap="none" spc="0" normalizeH="0" baseline="0" noProof="0" dirty="0">
              <a:ln>
                <a:noFill/>
              </a:ln>
              <a:solidFill>
                <a:prstClr val="white"/>
              </a:solidFill>
              <a:effectLst/>
              <a:uLnTx/>
              <a:uFillTx/>
              <a:ea typeface="+mn-ea"/>
              <a:cs typeface="+mn-cs"/>
            </a:endParaRPr>
          </a:p>
        </p:txBody>
      </p:sp>
      <p:grpSp>
        <p:nvGrpSpPr>
          <p:cNvPr id="4" name="Group 3">
            <a:extLst>
              <a:ext uri="{FF2B5EF4-FFF2-40B4-BE49-F238E27FC236}">
                <a16:creationId xmlns:a16="http://schemas.microsoft.com/office/drawing/2014/main" id="{E3B84F7A-D36D-BBD6-7918-B872BC445EA5}"/>
              </a:ext>
            </a:extLst>
          </p:cNvPr>
          <p:cNvGrpSpPr/>
          <p:nvPr/>
        </p:nvGrpSpPr>
        <p:grpSpPr>
          <a:xfrm>
            <a:off x="452436" y="2156095"/>
            <a:ext cx="2670419" cy="3161453"/>
            <a:chOff x="452436" y="2582051"/>
            <a:chExt cx="2670419" cy="3161453"/>
          </a:xfrm>
        </p:grpSpPr>
        <p:sp>
          <p:nvSpPr>
            <p:cNvPr id="5" name="Rectangle: Rounded Corners 4">
              <a:extLst>
                <a:ext uri="{FF2B5EF4-FFF2-40B4-BE49-F238E27FC236}">
                  <a16:creationId xmlns:a16="http://schemas.microsoft.com/office/drawing/2014/main" id="{8C327FD2-61D7-FA2E-4A72-BDDB26EE6E4A}"/>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ea typeface="+mn-ea"/>
                  <a:cs typeface="+mn-cs"/>
                </a:rPr>
                <a:t>19 died within 28 days of hospital discharge</a:t>
              </a:r>
            </a:p>
          </p:txBody>
        </p:sp>
        <p:grpSp>
          <p:nvGrpSpPr>
            <p:cNvPr id="6" name="Group 5">
              <a:extLst>
                <a:ext uri="{FF2B5EF4-FFF2-40B4-BE49-F238E27FC236}">
                  <a16:creationId xmlns:a16="http://schemas.microsoft.com/office/drawing/2014/main" id="{4A5DDDC3-E7BE-0DAC-3CD6-B367FF00DA8E}"/>
                </a:ext>
              </a:extLst>
            </p:cNvPr>
            <p:cNvGrpSpPr/>
            <p:nvPr/>
          </p:nvGrpSpPr>
          <p:grpSpPr>
            <a:xfrm>
              <a:off x="973611" y="2582051"/>
              <a:ext cx="1628069" cy="1628069"/>
              <a:chOff x="449495" y="2672551"/>
              <a:chExt cx="1913669" cy="1913669"/>
            </a:xfrm>
          </p:grpSpPr>
          <p:sp>
            <p:nvSpPr>
              <p:cNvPr id="7" name="Oval 6">
                <a:extLst>
                  <a:ext uri="{FF2B5EF4-FFF2-40B4-BE49-F238E27FC236}">
                    <a16:creationId xmlns:a16="http://schemas.microsoft.com/office/drawing/2014/main" id="{CBE94A5F-D8A9-3904-9058-5F4086120825}"/>
                  </a:ext>
                </a:extLst>
              </p:cNvPr>
              <p:cNvSpPr/>
              <p:nvPr/>
            </p:nvSpPr>
            <p:spPr>
              <a:xfrm>
                <a:off x="449495" y="2672551"/>
                <a:ext cx="1913669" cy="1913669"/>
              </a:xfrm>
              <a:prstGeom prst="ellipse">
                <a:avLst/>
              </a:prstGeom>
              <a:solidFill>
                <a:schemeClr val="accent4">
                  <a:lumMod val="60000"/>
                  <a:lumOff val="4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EAFAA996-F786-8930-0B54-A2441C0DBB25}"/>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25" name="Group 24">
            <a:extLst>
              <a:ext uri="{FF2B5EF4-FFF2-40B4-BE49-F238E27FC236}">
                <a16:creationId xmlns:a16="http://schemas.microsoft.com/office/drawing/2014/main" id="{BC8D9949-1B80-E5CD-5239-E60D8EEE5D99}"/>
              </a:ext>
            </a:extLst>
          </p:cNvPr>
          <p:cNvGrpSpPr/>
          <p:nvPr/>
        </p:nvGrpSpPr>
        <p:grpSpPr>
          <a:xfrm>
            <a:off x="923645" y="2110350"/>
            <a:ext cx="1728000" cy="1728000"/>
            <a:chOff x="165593" y="2589497"/>
            <a:chExt cx="1224000" cy="1224000"/>
          </a:xfrm>
        </p:grpSpPr>
        <p:graphicFrame>
          <p:nvGraphicFramePr>
            <p:cNvPr id="26" name="Chart 25">
              <a:extLst>
                <a:ext uri="{FF2B5EF4-FFF2-40B4-BE49-F238E27FC236}">
                  <a16:creationId xmlns:a16="http://schemas.microsoft.com/office/drawing/2014/main" id="{B1A6E0DD-F369-40D0-E632-9698B870D139}"/>
                </a:ext>
              </a:extLst>
            </p:cNvPr>
            <p:cNvGraphicFramePr>
              <a:graphicFrameLocks/>
            </p:cNvGraphicFramePr>
            <p:nvPr>
              <p:extLst>
                <p:ext uri="{D42A27DB-BD31-4B8C-83A1-F6EECF244321}">
                  <p14:modId xmlns:p14="http://schemas.microsoft.com/office/powerpoint/2010/main" val="2673166381"/>
                </p:ext>
              </p:extLst>
            </p:nvPr>
          </p:nvGraphicFramePr>
          <p:xfrm>
            <a:off x="165593" y="2589497"/>
            <a:ext cx="1224000" cy="1224000"/>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ACB9C360-4AAF-F253-D29B-AB4E2281E925}"/>
                </a:ext>
              </a:extLst>
            </p:cNvPr>
            <p:cNvSpPr txBox="1"/>
            <p:nvPr/>
          </p:nvSpPr>
          <p:spPr>
            <a:xfrm>
              <a:off x="366962" y="2972587"/>
              <a:ext cx="82529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bg2"/>
                  </a:solidFill>
                  <a:effectLst/>
                  <a:uLnTx/>
                  <a:uFillTx/>
                  <a:latin typeface="Arial"/>
                </a:rPr>
                <a:t>10%</a:t>
              </a:r>
            </a:p>
          </p:txBody>
        </p:sp>
      </p:grpSp>
      <p:grpSp>
        <p:nvGrpSpPr>
          <p:cNvPr id="10" name="Group 9">
            <a:extLst>
              <a:ext uri="{FF2B5EF4-FFF2-40B4-BE49-F238E27FC236}">
                <a16:creationId xmlns:a16="http://schemas.microsoft.com/office/drawing/2014/main" id="{25146710-BC9E-798F-AB8C-B5A67123B899}"/>
              </a:ext>
            </a:extLst>
          </p:cNvPr>
          <p:cNvGrpSpPr/>
          <p:nvPr/>
        </p:nvGrpSpPr>
        <p:grpSpPr>
          <a:xfrm>
            <a:off x="3324672" y="2156095"/>
            <a:ext cx="2670419" cy="3161453"/>
            <a:chOff x="452436" y="2582051"/>
            <a:chExt cx="2670419" cy="3161453"/>
          </a:xfrm>
        </p:grpSpPr>
        <p:sp>
          <p:nvSpPr>
            <p:cNvPr id="11" name="Rectangle: Rounded Corners 10">
              <a:extLst>
                <a:ext uri="{FF2B5EF4-FFF2-40B4-BE49-F238E27FC236}">
                  <a16:creationId xmlns:a16="http://schemas.microsoft.com/office/drawing/2014/main" id="{F38ADB8B-23B5-2ED7-7352-EAC855E7045C}"/>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ea typeface="+mn-ea"/>
                  <a:cs typeface="+mn-cs"/>
                </a:rPr>
                <a:t>112 were not recorded as under specialist supervision in the previous 12 months</a:t>
              </a:r>
            </a:p>
          </p:txBody>
        </p:sp>
        <p:grpSp>
          <p:nvGrpSpPr>
            <p:cNvPr id="12" name="Group 11">
              <a:extLst>
                <a:ext uri="{FF2B5EF4-FFF2-40B4-BE49-F238E27FC236}">
                  <a16:creationId xmlns:a16="http://schemas.microsoft.com/office/drawing/2014/main" id="{CF19D097-93E2-A210-9FA7-817884A40C25}"/>
                </a:ext>
              </a:extLst>
            </p:cNvPr>
            <p:cNvGrpSpPr/>
            <p:nvPr/>
          </p:nvGrpSpPr>
          <p:grpSpPr>
            <a:xfrm>
              <a:off x="973611" y="2582051"/>
              <a:ext cx="1628069" cy="1628069"/>
              <a:chOff x="449495" y="2672551"/>
              <a:chExt cx="1913669" cy="1913669"/>
            </a:xfrm>
          </p:grpSpPr>
          <p:sp>
            <p:nvSpPr>
              <p:cNvPr id="13" name="Oval 12">
                <a:extLst>
                  <a:ext uri="{FF2B5EF4-FFF2-40B4-BE49-F238E27FC236}">
                    <a16:creationId xmlns:a16="http://schemas.microsoft.com/office/drawing/2014/main" id="{F639A040-1CA1-C183-6327-E5F69615D177}"/>
                  </a:ext>
                </a:extLst>
              </p:cNvPr>
              <p:cNvSpPr/>
              <p:nvPr/>
            </p:nvSpPr>
            <p:spPr>
              <a:xfrm>
                <a:off x="449495" y="2672551"/>
                <a:ext cx="1913669" cy="1913669"/>
              </a:xfrm>
              <a:prstGeom prst="ellipse">
                <a:avLst/>
              </a:prstGeom>
              <a:solidFill>
                <a:schemeClr val="accent6">
                  <a:lumMod val="40000"/>
                  <a:lumOff val="6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B92073D6-6D10-8517-180E-BD477A037FE1}"/>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28" name="Group 27">
            <a:extLst>
              <a:ext uri="{FF2B5EF4-FFF2-40B4-BE49-F238E27FC236}">
                <a16:creationId xmlns:a16="http://schemas.microsoft.com/office/drawing/2014/main" id="{5BA27A89-17CA-E929-A602-8F0B39D66D45}"/>
              </a:ext>
            </a:extLst>
          </p:cNvPr>
          <p:cNvGrpSpPr>
            <a:grpSpLocks noChangeAspect="1"/>
          </p:cNvGrpSpPr>
          <p:nvPr/>
        </p:nvGrpSpPr>
        <p:grpSpPr>
          <a:xfrm>
            <a:off x="3795881" y="2110350"/>
            <a:ext cx="1728000" cy="1728000"/>
            <a:chOff x="1361940" y="1659109"/>
            <a:chExt cx="1224000" cy="1224000"/>
          </a:xfrm>
        </p:grpSpPr>
        <p:graphicFrame>
          <p:nvGraphicFramePr>
            <p:cNvPr id="29" name="Chart 28">
              <a:extLst>
                <a:ext uri="{FF2B5EF4-FFF2-40B4-BE49-F238E27FC236}">
                  <a16:creationId xmlns:a16="http://schemas.microsoft.com/office/drawing/2014/main" id="{64528712-8627-4FD6-FAB5-C58E5650E44A}"/>
                </a:ext>
              </a:extLst>
            </p:cNvPr>
            <p:cNvGraphicFramePr>
              <a:graphicFrameLocks/>
            </p:cNvGraphicFramePr>
            <p:nvPr>
              <p:extLst>
                <p:ext uri="{D42A27DB-BD31-4B8C-83A1-F6EECF244321}">
                  <p14:modId xmlns:p14="http://schemas.microsoft.com/office/powerpoint/2010/main" val="3068389163"/>
                </p:ext>
              </p:extLst>
            </p:nvPr>
          </p:nvGraphicFramePr>
          <p:xfrm>
            <a:off x="1361940" y="1659109"/>
            <a:ext cx="1224000" cy="1224000"/>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D6633664-D8F5-7658-55B9-9F784E505843}"/>
                </a:ext>
              </a:extLst>
            </p:cNvPr>
            <p:cNvSpPr txBox="1"/>
            <p:nvPr/>
          </p:nvSpPr>
          <p:spPr>
            <a:xfrm>
              <a:off x="1558322" y="2042200"/>
              <a:ext cx="82529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accent2"/>
                  </a:solidFill>
                  <a:effectLst/>
                  <a:uLnTx/>
                  <a:uFillTx/>
                  <a:latin typeface="Arial"/>
                </a:rPr>
                <a:t>57%</a:t>
              </a:r>
            </a:p>
          </p:txBody>
        </p:sp>
      </p:grpSp>
      <p:grpSp>
        <p:nvGrpSpPr>
          <p:cNvPr id="15" name="Group 14">
            <a:extLst>
              <a:ext uri="{FF2B5EF4-FFF2-40B4-BE49-F238E27FC236}">
                <a16:creationId xmlns:a16="http://schemas.microsoft.com/office/drawing/2014/main" id="{E9EC0074-3CE8-7C1F-1863-48557B3E1CAC}"/>
              </a:ext>
            </a:extLst>
          </p:cNvPr>
          <p:cNvGrpSpPr/>
          <p:nvPr/>
        </p:nvGrpSpPr>
        <p:grpSpPr>
          <a:xfrm>
            <a:off x="6196908" y="2156095"/>
            <a:ext cx="2670419" cy="3161453"/>
            <a:chOff x="452436" y="2582051"/>
            <a:chExt cx="2670419" cy="3161453"/>
          </a:xfrm>
        </p:grpSpPr>
        <p:sp>
          <p:nvSpPr>
            <p:cNvPr id="16" name="Rectangle: Rounded Corners 15">
              <a:extLst>
                <a:ext uri="{FF2B5EF4-FFF2-40B4-BE49-F238E27FC236}">
                  <a16:creationId xmlns:a16="http://schemas.microsoft.com/office/drawing/2014/main" id="{BCA5C7D5-BE13-C2CA-0ACC-A584159B2431}"/>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effectLst/>
                  <a:uLnTx/>
                  <a:uFillTx/>
                  <a:ea typeface="+mn-ea"/>
                  <a:cs typeface="+mn-cs"/>
                </a:rPr>
                <a:t>44 were reported to have been given </a:t>
              </a:r>
              <a:br>
                <a:rPr kumimoji="0" lang="en-GB" sz="1800" b="1" i="0" u="none" strike="noStrike" kern="0" cap="none" spc="0" normalizeH="0" baseline="0" noProof="0">
                  <a:ln>
                    <a:noFill/>
                  </a:ln>
                  <a:effectLst/>
                  <a:uLnTx/>
                  <a:uFillTx/>
                  <a:ea typeface="+mn-ea"/>
                  <a:cs typeface="+mn-cs"/>
                </a:rPr>
              </a:br>
              <a:r>
                <a:rPr kumimoji="0" lang="en-GB" sz="1800" b="1" i="0" u="none" strike="noStrike" kern="0" cap="none" spc="0" normalizeH="0" baseline="0" noProof="0">
                  <a:ln>
                    <a:noFill/>
                  </a:ln>
                  <a:effectLst/>
                  <a:uLnTx/>
                  <a:uFillTx/>
                  <a:ea typeface="+mn-ea"/>
                  <a:cs typeface="+mn-cs"/>
                </a:rPr>
                <a:t>a PAAP</a:t>
              </a:r>
            </a:p>
          </p:txBody>
        </p:sp>
        <p:grpSp>
          <p:nvGrpSpPr>
            <p:cNvPr id="17" name="Group 16">
              <a:extLst>
                <a:ext uri="{FF2B5EF4-FFF2-40B4-BE49-F238E27FC236}">
                  <a16:creationId xmlns:a16="http://schemas.microsoft.com/office/drawing/2014/main" id="{910F79E2-B232-C4EE-1F28-18EEA190676F}"/>
                </a:ext>
              </a:extLst>
            </p:cNvPr>
            <p:cNvGrpSpPr/>
            <p:nvPr/>
          </p:nvGrpSpPr>
          <p:grpSpPr>
            <a:xfrm>
              <a:off x="973611" y="2582051"/>
              <a:ext cx="1628069" cy="1628069"/>
              <a:chOff x="449495" y="2672551"/>
              <a:chExt cx="1913669" cy="1913669"/>
            </a:xfrm>
          </p:grpSpPr>
          <p:sp>
            <p:nvSpPr>
              <p:cNvPr id="18" name="Oval 17">
                <a:extLst>
                  <a:ext uri="{FF2B5EF4-FFF2-40B4-BE49-F238E27FC236}">
                    <a16:creationId xmlns:a16="http://schemas.microsoft.com/office/drawing/2014/main" id="{350A2EEE-5C99-0AFB-3BC0-CBF1958B3716}"/>
                  </a:ext>
                </a:extLst>
              </p:cNvPr>
              <p:cNvSpPr/>
              <p:nvPr/>
            </p:nvSpPr>
            <p:spPr>
              <a:xfrm>
                <a:off x="449495" y="2672551"/>
                <a:ext cx="1913669" cy="1913669"/>
              </a:xfrm>
              <a:prstGeom prst="ellipse">
                <a:avLst/>
              </a:prstGeom>
              <a:solidFill>
                <a:schemeClr val="accent1">
                  <a:lumMod val="60000"/>
                  <a:lumOff val="4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DB3E1E35-AE44-7F42-CBBC-7DCE1A802B6B}"/>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31" name="Group 30">
            <a:extLst>
              <a:ext uri="{FF2B5EF4-FFF2-40B4-BE49-F238E27FC236}">
                <a16:creationId xmlns:a16="http://schemas.microsoft.com/office/drawing/2014/main" id="{D95C4722-C7B8-0380-0BF8-B23227E2E1CC}"/>
              </a:ext>
            </a:extLst>
          </p:cNvPr>
          <p:cNvGrpSpPr>
            <a:grpSpLocks noChangeAspect="1"/>
          </p:cNvGrpSpPr>
          <p:nvPr/>
        </p:nvGrpSpPr>
        <p:grpSpPr>
          <a:xfrm>
            <a:off x="6668117" y="2110350"/>
            <a:ext cx="1728000" cy="1728000"/>
            <a:chOff x="7019739" y="1415507"/>
            <a:chExt cx="1224000" cy="1224000"/>
          </a:xfrm>
        </p:grpSpPr>
        <p:graphicFrame>
          <p:nvGraphicFramePr>
            <p:cNvPr id="32" name="Chart 31">
              <a:extLst>
                <a:ext uri="{FF2B5EF4-FFF2-40B4-BE49-F238E27FC236}">
                  <a16:creationId xmlns:a16="http://schemas.microsoft.com/office/drawing/2014/main" id="{B73544E9-2A37-C54C-0F41-69C8DA018904}"/>
                </a:ext>
              </a:extLst>
            </p:cNvPr>
            <p:cNvGraphicFramePr>
              <a:graphicFrameLocks/>
            </p:cNvGraphicFramePr>
            <p:nvPr>
              <p:extLst>
                <p:ext uri="{D42A27DB-BD31-4B8C-83A1-F6EECF244321}">
                  <p14:modId xmlns:p14="http://schemas.microsoft.com/office/powerpoint/2010/main" val="320381408"/>
                </p:ext>
              </p:extLst>
            </p:nvPr>
          </p:nvGraphicFramePr>
          <p:xfrm>
            <a:off x="7019739" y="1415507"/>
            <a:ext cx="1224000" cy="1224000"/>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736E6DF5-527B-44A4-CA60-30E968965E26}"/>
                </a:ext>
              </a:extLst>
            </p:cNvPr>
            <p:cNvSpPr txBox="1"/>
            <p:nvPr/>
          </p:nvSpPr>
          <p:spPr>
            <a:xfrm>
              <a:off x="7219092" y="1810072"/>
              <a:ext cx="82529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accent1"/>
                  </a:solidFill>
                  <a:effectLst/>
                  <a:uLnTx/>
                  <a:uFillTx/>
                  <a:latin typeface="Arial"/>
                </a:rPr>
                <a:t>23%</a:t>
              </a:r>
            </a:p>
          </p:txBody>
        </p:sp>
      </p:grpSp>
      <p:grpSp>
        <p:nvGrpSpPr>
          <p:cNvPr id="20" name="Group 19">
            <a:extLst>
              <a:ext uri="{FF2B5EF4-FFF2-40B4-BE49-F238E27FC236}">
                <a16:creationId xmlns:a16="http://schemas.microsoft.com/office/drawing/2014/main" id="{06625500-B05A-34F5-1808-B4F96498B6A0}"/>
              </a:ext>
            </a:extLst>
          </p:cNvPr>
          <p:cNvGrpSpPr/>
          <p:nvPr/>
        </p:nvGrpSpPr>
        <p:grpSpPr>
          <a:xfrm>
            <a:off x="9069145" y="2156095"/>
            <a:ext cx="2670419" cy="3161453"/>
            <a:chOff x="452436" y="2582051"/>
            <a:chExt cx="2670419" cy="3161453"/>
          </a:xfrm>
        </p:grpSpPr>
        <p:sp>
          <p:nvSpPr>
            <p:cNvPr id="21" name="Rectangle: Rounded Corners 20">
              <a:extLst>
                <a:ext uri="{FF2B5EF4-FFF2-40B4-BE49-F238E27FC236}">
                  <a16:creationId xmlns:a16="http://schemas.microsoft.com/office/drawing/2014/main" id="{2627D1F5-4117-5B08-9C4F-8B3B84D9238D}"/>
                </a:ext>
              </a:extLst>
            </p:cNvPr>
            <p:cNvSpPr/>
            <p:nvPr/>
          </p:nvSpPr>
          <p:spPr>
            <a:xfrm>
              <a:off x="452436" y="3392488"/>
              <a:ext cx="2670419" cy="2351016"/>
            </a:xfrm>
            <a:prstGeom prst="roundRect">
              <a:avLst>
                <a:gd name="adj" fmla="val 9543"/>
              </a:avLst>
            </a:prstGeom>
            <a:noFill/>
            <a:ln w="19050" cap="flat" cmpd="sng" algn="ctr">
              <a:solidFill>
                <a:srgbClr val="939393"/>
              </a:solidFill>
              <a:prstDash val="solid"/>
              <a:miter lim="800000"/>
            </a:ln>
            <a:effectLst/>
          </p:spPr>
          <p:txBody>
            <a:bodyPr tIns="64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effectLst/>
                  <a:uLnTx/>
                  <a:uFillTx/>
                  <a:ea typeface="+mn-ea"/>
                  <a:cs typeface="+mn-cs"/>
                </a:rPr>
                <a:t>Lack of knowledge of UK guidelines was considered a factor which could have avoided the deaths of 48 people*</a:t>
              </a:r>
            </a:p>
          </p:txBody>
        </p:sp>
        <p:grpSp>
          <p:nvGrpSpPr>
            <p:cNvPr id="22" name="Group 21">
              <a:extLst>
                <a:ext uri="{FF2B5EF4-FFF2-40B4-BE49-F238E27FC236}">
                  <a16:creationId xmlns:a16="http://schemas.microsoft.com/office/drawing/2014/main" id="{588BF0FD-0BEC-EC0C-BBBE-D512C203A20F}"/>
                </a:ext>
              </a:extLst>
            </p:cNvPr>
            <p:cNvGrpSpPr/>
            <p:nvPr/>
          </p:nvGrpSpPr>
          <p:grpSpPr>
            <a:xfrm>
              <a:off x="973611" y="2582051"/>
              <a:ext cx="1628069" cy="1628069"/>
              <a:chOff x="449495" y="2672551"/>
              <a:chExt cx="1913669" cy="1913669"/>
            </a:xfrm>
          </p:grpSpPr>
          <p:sp>
            <p:nvSpPr>
              <p:cNvPr id="23" name="Oval 22">
                <a:extLst>
                  <a:ext uri="{FF2B5EF4-FFF2-40B4-BE49-F238E27FC236}">
                    <a16:creationId xmlns:a16="http://schemas.microsoft.com/office/drawing/2014/main" id="{BAF7DC62-BABB-717A-3E34-01897EEB3FE8}"/>
                  </a:ext>
                </a:extLst>
              </p:cNvPr>
              <p:cNvSpPr/>
              <p:nvPr/>
            </p:nvSpPr>
            <p:spPr>
              <a:xfrm>
                <a:off x="449495" y="2672551"/>
                <a:ext cx="1913669" cy="1913669"/>
              </a:xfrm>
              <a:prstGeom prst="ellipse">
                <a:avLst/>
              </a:prstGeom>
              <a:solidFill>
                <a:schemeClr val="tx2">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5892F6DC-4528-BD8D-DC8D-DD4291EAC409}"/>
                  </a:ext>
                </a:extLst>
              </p:cNvPr>
              <p:cNvSpPr/>
              <p:nvPr/>
            </p:nvSpPr>
            <p:spPr>
              <a:xfrm>
                <a:off x="549108" y="2777194"/>
                <a:ext cx="1704971" cy="1704971"/>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grpSp>
        <p:nvGrpSpPr>
          <p:cNvPr id="34" name="Group 33">
            <a:extLst>
              <a:ext uri="{FF2B5EF4-FFF2-40B4-BE49-F238E27FC236}">
                <a16:creationId xmlns:a16="http://schemas.microsoft.com/office/drawing/2014/main" id="{D4985D8F-A914-828E-CA1D-2841CB2A82E0}"/>
              </a:ext>
            </a:extLst>
          </p:cNvPr>
          <p:cNvGrpSpPr>
            <a:grpSpLocks noChangeAspect="1"/>
          </p:cNvGrpSpPr>
          <p:nvPr/>
        </p:nvGrpSpPr>
        <p:grpSpPr>
          <a:xfrm>
            <a:off x="9540357" y="2110350"/>
            <a:ext cx="1728000" cy="1728000"/>
            <a:chOff x="7852969" y="2597649"/>
            <a:chExt cx="1224000" cy="1224000"/>
          </a:xfrm>
        </p:grpSpPr>
        <p:graphicFrame>
          <p:nvGraphicFramePr>
            <p:cNvPr id="35" name="Chart 34">
              <a:extLst>
                <a:ext uri="{FF2B5EF4-FFF2-40B4-BE49-F238E27FC236}">
                  <a16:creationId xmlns:a16="http://schemas.microsoft.com/office/drawing/2014/main" id="{AA15BCB2-C733-E2E5-4AC1-D421134BC77F}"/>
                </a:ext>
              </a:extLst>
            </p:cNvPr>
            <p:cNvGraphicFramePr>
              <a:graphicFrameLocks/>
            </p:cNvGraphicFramePr>
            <p:nvPr>
              <p:extLst>
                <p:ext uri="{D42A27DB-BD31-4B8C-83A1-F6EECF244321}">
                  <p14:modId xmlns:p14="http://schemas.microsoft.com/office/powerpoint/2010/main" val="2821100148"/>
                </p:ext>
              </p:extLst>
            </p:nvPr>
          </p:nvGraphicFramePr>
          <p:xfrm>
            <a:off x="7852969" y="2597649"/>
            <a:ext cx="1224000" cy="1224000"/>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1515DB4C-97C1-E942-B352-CB7238029132}"/>
                </a:ext>
              </a:extLst>
            </p:cNvPr>
            <p:cNvSpPr txBox="1"/>
            <p:nvPr/>
          </p:nvSpPr>
          <p:spPr>
            <a:xfrm>
              <a:off x="7966475" y="2967786"/>
              <a:ext cx="1042463" cy="45781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a:ln>
                    <a:noFill/>
                  </a:ln>
                  <a:solidFill>
                    <a:schemeClr val="accent4">
                      <a:lumMod val="50000"/>
                    </a:schemeClr>
                  </a:solidFill>
                  <a:effectLst/>
                  <a:uLnTx/>
                  <a:uFillTx/>
                  <a:latin typeface="Arial"/>
                </a:rPr>
                <a:t>25%</a:t>
              </a:r>
            </a:p>
          </p:txBody>
        </p:sp>
      </p:grpSp>
      <p:sp>
        <p:nvSpPr>
          <p:cNvPr id="37" name="Rectangle: Rounded Corners 36">
            <a:extLst>
              <a:ext uri="{FF2B5EF4-FFF2-40B4-BE49-F238E27FC236}">
                <a16:creationId xmlns:a16="http://schemas.microsoft.com/office/drawing/2014/main" id="{8230949E-32A2-0F4A-8440-CEBC4A703B72}"/>
              </a:ext>
            </a:extLst>
          </p:cNvPr>
          <p:cNvSpPr>
            <a:spLocks/>
          </p:cNvSpPr>
          <p:nvPr/>
        </p:nvSpPr>
        <p:spPr>
          <a:xfrm>
            <a:off x="442912" y="5429041"/>
            <a:ext cx="11306176" cy="534464"/>
          </a:xfrm>
          <a:prstGeom prst="roundRect">
            <a:avLst>
              <a:gd name="adj" fmla="val 50000"/>
            </a:avLst>
          </a:prstGeom>
          <a:solidFill>
            <a:schemeClr val="accent3"/>
          </a:solidFill>
          <a:ln w="12700" cap="flat" cmpd="sng" algn="ctr">
            <a:noFill/>
            <a:prstDash val="solid"/>
            <a:miter lim="800000"/>
          </a:ln>
          <a:effectLst/>
        </p:spPr>
        <p:txBody>
          <a:bodyPr rtlCol="0" anchor="ctr"/>
          <a:lstStyle/>
          <a:p>
            <a:pPr marL="0" marR="0" lvl="1"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     There is a need to improve asthma management to prevent readmission to the ED and even death</a:t>
            </a:r>
          </a:p>
        </p:txBody>
      </p:sp>
      <p:grpSp>
        <p:nvGrpSpPr>
          <p:cNvPr id="38" name="Group 37">
            <a:extLst>
              <a:ext uri="{FF2B5EF4-FFF2-40B4-BE49-F238E27FC236}">
                <a16:creationId xmlns:a16="http://schemas.microsoft.com/office/drawing/2014/main" id="{6F93AB00-32B5-0E0E-F2BB-46B1D3CEA2C2}"/>
              </a:ext>
            </a:extLst>
          </p:cNvPr>
          <p:cNvGrpSpPr>
            <a:grpSpLocks noChangeAspect="1"/>
          </p:cNvGrpSpPr>
          <p:nvPr/>
        </p:nvGrpSpPr>
        <p:grpSpPr>
          <a:xfrm>
            <a:off x="633311" y="5521543"/>
            <a:ext cx="549706" cy="365151"/>
            <a:chOff x="583905" y="2220946"/>
            <a:chExt cx="700811" cy="427438"/>
          </a:xfrm>
          <a:noFill/>
        </p:grpSpPr>
        <p:sp>
          <p:nvSpPr>
            <p:cNvPr id="39" name="Freeform: Shape 38">
              <a:extLst>
                <a:ext uri="{FF2B5EF4-FFF2-40B4-BE49-F238E27FC236}">
                  <a16:creationId xmlns:a16="http://schemas.microsoft.com/office/drawing/2014/main" id="{28F81769-00E4-3847-633E-F67DCDE6129F}"/>
                </a:ext>
              </a:extLst>
            </p:cNvPr>
            <p:cNvSpPr/>
            <p:nvPr/>
          </p:nvSpPr>
          <p:spPr>
            <a:xfrm>
              <a:off x="755935" y="2220946"/>
              <a:ext cx="366622" cy="413624"/>
            </a:xfrm>
            <a:custGeom>
              <a:avLst/>
              <a:gdLst>
                <a:gd name="connsiteX0" fmla="*/ 585492 w 619820"/>
                <a:gd name="connsiteY0" fmla="*/ 700388 h 699284"/>
                <a:gd name="connsiteX1" fmla="*/ 0 w 619820"/>
                <a:gd name="connsiteY1" fmla="*/ 472485 h 699284"/>
                <a:gd name="connsiteX2" fmla="*/ 0 w 619820"/>
                <a:gd name="connsiteY2" fmla="*/ 229960 h 699284"/>
                <a:gd name="connsiteX3" fmla="*/ 585492 w 619820"/>
                <a:gd name="connsiteY3" fmla="*/ 1898 h 699284"/>
                <a:gd name="connsiteX4" fmla="*/ 622681 w 619820"/>
                <a:gd name="connsiteY4" fmla="*/ 27327 h 699284"/>
                <a:gd name="connsiteX5" fmla="*/ 622681 w 619820"/>
                <a:gd name="connsiteY5" fmla="*/ 674960 h 699284"/>
                <a:gd name="connsiteX6" fmla="*/ 585492 w 619820"/>
                <a:gd name="connsiteY6" fmla="*/ 700388 h 69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820" h="699284">
                  <a:moveTo>
                    <a:pt x="585492" y="700388"/>
                  </a:moveTo>
                  <a:lnTo>
                    <a:pt x="0" y="472485"/>
                  </a:lnTo>
                  <a:lnTo>
                    <a:pt x="0" y="229960"/>
                  </a:lnTo>
                  <a:lnTo>
                    <a:pt x="585492" y="1898"/>
                  </a:lnTo>
                  <a:cubicBezTo>
                    <a:pt x="603292" y="-5095"/>
                    <a:pt x="622681" y="8096"/>
                    <a:pt x="622681" y="27327"/>
                  </a:cubicBezTo>
                  <a:lnTo>
                    <a:pt x="622681" y="674960"/>
                  </a:lnTo>
                  <a:cubicBezTo>
                    <a:pt x="622681" y="694190"/>
                    <a:pt x="603292" y="707381"/>
                    <a:pt x="585492" y="700388"/>
                  </a:cubicBezTo>
                  <a:close/>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E2DFE4C7-8897-454D-E7E0-AFDDD2074AFB}"/>
                </a:ext>
              </a:extLst>
            </p:cNvPr>
            <p:cNvSpPr/>
            <p:nvPr/>
          </p:nvSpPr>
          <p:spPr>
            <a:xfrm>
              <a:off x="1190711" y="2428693"/>
              <a:ext cx="94005" cy="9401"/>
            </a:xfrm>
            <a:custGeom>
              <a:avLst/>
              <a:gdLst>
                <a:gd name="connsiteX0" fmla="*/ 0 w 158928"/>
                <a:gd name="connsiteY0" fmla="*/ 0 h 0"/>
                <a:gd name="connsiteX1" fmla="*/ 159882 w 158928"/>
                <a:gd name="connsiteY1" fmla="*/ 0 h 0"/>
              </a:gdLst>
              <a:ahLst/>
              <a:cxnLst>
                <a:cxn ang="0">
                  <a:pos x="connsiteX0" y="connsiteY0"/>
                </a:cxn>
                <a:cxn ang="0">
                  <a:pos x="connsiteX1" y="connsiteY1"/>
                </a:cxn>
              </a:cxnLst>
              <a:rect l="l" t="t" r="r" b="b"/>
              <a:pathLst>
                <a:path w="158928">
                  <a:moveTo>
                    <a:pt x="0" y="0"/>
                  </a:moveTo>
                  <a:lnTo>
                    <a:pt x="159882" y="0"/>
                  </a:lnTo>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5562A47D-7EA5-23AD-1126-C4A79C0D106D}"/>
                </a:ext>
              </a:extLst>
            </p:cNvPr>
            <p:cNvSpPr/>
            <p:nvPr/>
          </p:nvSpPr>
          <p:spPr>
            <a:xfrm>
              <a:off x="1166081" y="2289377"/>
              <a:ext cx="75205" cy="47003"/>
            </a:xfrm>
            <a:custGeom>
              <a:avLst/>
              <a:gdLst>
                <a:gd name="connsiteX0" fmla="*/ 0 w 127142"/>
                <a:gd name="connsiteY0" fmla="*/ 79782 h 79464"/>
                <a:gd name="connsiteX1" fmla="*/ 138268 w 127142"/>
                <a:gd name="connsiteY1" fmla="*/ 0 h 79464"/>
              </a:gdLst>
              <a:ahLst/>
              <a:cxnLst>
                <a:cxn ang="0">
                  <a:pos x="connsiteX0" y="connsiteY0"/>
                </a:cxn>
                <a:cxn ang="0">
                  <a:pos x="connsiteX1" y="connsiteY1"/>
                </a:cxn>
              </a:cxnLst>
              <a:rect l="l" t="t" r="r" b="b"/>
              <a:pathLst>
                <a:path w="127142" h="79464">
                  <a:moveTo>
                    <a:pt x="0" y="79782"/>
                  </a:moveTo>
                  <a:lnTo>
                    <a:pt x="138268" y="0"/>
                  </a:lnTo>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0A03BAA6-BB5A-6616-D970-ECECEAF6F41D}"/>
                </a:ext>
              </a:extLst>
            </p:cNvPr>
            <p:cNvSpPr/>
            <p:nvPr/>
          </p:nvSpPr>
          <p:spPr>
            <a:xfrm>
              <a:off x="1166081" y="2520724"/>
              <a:ext cx="75205" cy="47003"/>
            </a:xfrm>
            <a:custGeom>
              <a:avLst/>
              <a:gdLst>
                <a:gd name="connsiteX0" fmla="*/ 0 w 127142"/>
                <a:gd name="connsiteY0" fmla="*/ 0 h 79464"/>
                <a:gd name="connsiteX1" fmla="*/ 138268 w 127142"/>
                <a:gd name="connsiteY1" fmla="*/ 79941 h 79464"/>
              </a:gdLst>
              <a:ahLst/>
              <a:cxnLst>
                <a:cxn ang="0">
                  <a:pos x="connsiteX0" y="connsiteY0"/>
                </a:cxn>
                <a:cxn ang="0">
                  <a:pos x="connsiteX1" y="connsiteY1"/>
                </a:cxn>
              </a:cxnLst>
              <a:rect l="l" t="t" r="r" b="b"/>
              <a:pathLst>
                <a:path w="127142" h="79464">
                  <a:moveTo>
                    <a:pt x="0" y="0"/>
                  </a:moveTo>
                  <a:lnTo>
                    <a:pt x="138268" y="79941"/>
                  </a:lnTo>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43" name="Graphic 17">
              <a:extLst>
                <a:ext uri="{FF2B5EF4-FFF2-40B4-BE49-F238E27FC236}">
                  <a16:creationId xmlns:a16="http://schemas.microsoft.com/office/drawing/2014/main" id="{341F0701-4DE3-53F4-7CFF-0F7A6C04918B}"/>
                </a:ext>
              </a:extLst>
            </p:cNvPr>
            <p:cNvGrpSpPr/>
            <p:nvPr/>
          </p:nvGrpSpPr>
          <p:grpSpPr>
            <a:xfrm>
              <a:off x="583905" y="2356967"/>
              <a:ext cx="183219" cy="291417"/>
              <a:chOff x="617573" y="2032739"/>
              <a:chExt cx="309754" cy="492678"/>
            </a:xfrm>
            <a:grpFill/>
          </p:grpSpPr>
          <p:sp>
            <p:nvSpPr>
              <p:cNvPr id="44" name="Freeform: Shape 43">
                <a:extLst>
                  <a:ext uri="{FF2B5EF4-FFF2-40B4-BE49-F238E27FC236}">
                    <a16:creationId xmlns:a16="http://schemas.microsoft.com/office/drawing/2014/main" id="{86719598-4878-768E-69C6-F5FACD28A8A2}"/>
                  </a:ext>
                </a:extLst>
              </p:cNvPr>
              <p:cNvSpPr/>
              <p:nvPr/>
            </p:nvSpPr>
            <p:spPr>
              <a:xfrm>
                <a:off x="617573" y="2032739"/>
                <a:ext cx="63571" cy="238392"/>
              </a:xfrm>
              <a:custGeom>
                <a:avLst/>
                <a:gdLst>
                  <a:gd name="connsiteX0" fmla="*/ 52287 w 63571"/>
                  <a:gd name="connsiteY0" fmla="*/ 0 h 238392"/>
                  <a:gd name="connsiteX1" fmla="*/ 0 w 63571"/>
                  <a:gd name="connsiteY1" fmla="*/ 52287 h 238392"/>
                  <a:gd name="connsiteX2" fmla="*/ 0 w 63571"/>
                  <a:gd name="connsiteY2" fmla="*/ 190237 h 238392"/>
                  <a:gd name="connsiteX3" fmla="*/ 52287 w 63571"/>
                  <a:gd name="connsiteY3" fmla="*/ 242525 h 238392"/>
                  <a:gd name="connsiteX4" fmla="*/ 71359 w 63571"/>
                  <a:gd name="connsiteY4" fmla="*/ 242525 h 238392"/>
                  <a:gd name="connsiteX5" fmla="*/ 71359 w 63571"/>
                  <a:gd name="connsiteY5" fmla="*/ 0 h 238392"/>
                  <a:gd name="connsiteX6" fmla="*/ 52287 w 63571"/>
                  <a:gd name="connsiteY6" fmla="*/ 0 h 23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71" h="238392">
                    <a:moveTo>
                      <a:pt x="52287" y="0"/>
                    </a:moveTo>
                    <a:cubicBezTo>
                      <a:pt x="23362" y="0"/>
                      <a:pt x="0" y="23362"/>
                      <a:pt x="0" y="52287"/>
                    </a:cubicBezTo>
                    <a:lnTo>
                      <a:pt x="0" y="190237"/>
                    </a:lnTo>
                    <a:cubicBezTo>
                      <a:pt x="0" y="219162"/>
                      <a:pt x="23362" y="242525"/>
                      <a:pt x="52287" y="242525"/>
                    </a:cubicBezTo>
                    <a:lnTo>
                      <a:pt x="71359" y="242525"/>
                    </a:lnTo>
                    <a:lnTo>
                      <a:pt x="71359" y="0"/>
                    </a:lnTo>
                    <a:lnTo>
                      <a:pt x="52287" y="0"/>
                    </a:lnTo>
                    <a:close/>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58897D40-99EB-AA4B-A23B-5DA6330F4BD2}"/>
                  </a:ext>
                </a:extLst>
              </p:cNvPr>
              <p:cNvSpPr/>
              <p:nvPr/>
            </p:nvSpPr>
            <p:spPr>
              <a:xfrm>
                <a:off x="688934" y="2032739"/>
                <a:ext cx="238393" cy="492678"/>
              </a:xfrm>
              <a:custGeom>
                <a:avLst/>
                <a:gdLst>
                  <a:gd name="connsiteX0" fmla="*/ 235850 w 238392"/>
                  <a:gd name="connsiteY0" fmla="*/ 435146 h 492677"/>
                  <a:gd name="connsiteX1" fmla="*/ 162107 w 238392"/>
                  <a:gd name="connsiteY1" fmla="*/ 236326 h 492677"/>
                  <a:gd name="connsiteX2" fmla="*/ 162107 w 238392"/>
                  <a:gd name="connsiteY2" fmla="*/ 0 h 492677"/>
                  <a:gd name="connsiteX3" fmla="*/ 0 w 238392"/>
                  <a:gd name="connsiteY3" fmla="*/ 0 h 492677"/>
                  <a:gd name="connsiteX4" fmla="*/ 0 w 238392"/>
                  <a:gd name="connsiteY4" fmla="*/ 242525 h 492677"/>
                  <a:gd name="connsiteX5" fmla="*/ 62777 w 238392"/>
                  <a:gd name="connsiteY5" fmla="*/ 242525 h 492677"/>
                  <a:gd name="connsiteX6" fmla="*/ 146532 w 238392"/>
                  <a:gd name="connsiteY6" fmla="*/ 468203 h 492677"/>
                  <a:gd name="connsiteX7" fmla="*/ 191191 w 238392"/>
                  <a:gd name="connsiteY7" fmla="*/ 499194 h 492677"/>
                  <a:gd name="connsiteX8" fmla="*/ 235850 w 238392"/>
                  <a:gd name="connsiteY8" fmla="*/ 435146 h 49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92" h="492677">
                    <a:moveTo>
                      <a:pt x="235850" y="435146"/>
                    </a:moveTo>
                    <a:lnTo>
                      <a:pt x="162107" y="236326"/>
                    </a:lnTo>
                    <a:lnTo>
                      <a:pt x="162107" y="0"/>
                    </a:lnTo>
                    <a:lnTo>
                      <a:pt x="0" y="0"/>
                    </a:lnTo>
                    <a:lnTo>
                      <a:pt x="0" y="242525"/>
                    </a:lnTo>
                    <a:lnTo>
                      <a:pt x="62777" y="242525"/>
                    </a:lnTo>
                    <a:lnTo>
                      <a:pt x="146532" y="468203"/>
                    </a:lnTo>
                    <a:cubicBezTo>
                      <a:pt x="153525" y="486797"/>
                      <a:pt x="171325" y="499194"/>
                      <a:pt x="191191" y="499194"/>
                    </a:cubicBezTo>
                    <a:cubicBezTo>
                      <a:pt x="224407" y="499194"/>
                      <a:pt x="247293" y="466137"/>
                      <a:pt x="235850" y="435146"/>
                    </a:cubicBezTo>
                    <a:close/>
                  </a:path>
                </a:pathLst>
              </a:custGeom>
              <a:grpFill/>
              <a:ln w="1905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sp>
        <p:nvSpPr>
          <p:cNvPr id="46" name="Footer Placeholder 2">
            <a:extLst>
              <a:ext uri="{FF2B5EF4-FFF2-40B4-BE49-F238E27FC236}">
                <a16:creationId xmlns:a16="http://schemas.microsoft.com/office/drawing/2014/main" id="{5F8AD015-FDA0-0032-507B-0D3196D8B5F9}"/>
              </a:ext>
            </a:extLst>
          </p:cNvPr>
          <p:cNvSpPr>
            <a:spLocks noGrp="1"/>
          </p:cNvSpPr>
          <p:nvPr>
            <p:ph type="ftr" sz="quarter" idx="11"/>
          </p:nvPr>
        </p:nvSpPr>
        <p:spPr>
          <a:xfrm>
            <a:off x="548282" y="6303600"/>
            <a:ext cx="10620000" cy="288000"/>
          </a:xfrm>
        </p:spPr>
        <p:txBody>
          <a:bodyPr/>
          <a:lstStyle/>
          <a:p>
            <a:r>
              <a:rPr lang="en-GB" dirty="0"/>
              <a:t>*As determined by the expert panels.</a:t>
            </a:r>
          </a:p>
          <a:p>
            <a:r>
              <a:rPr lang="en-GB" dirty="0"/>
              <a:t>ED, emergency department; PAAP, personalised asthma action plan.</a:t>
            </a:r>
          </a:p>
          <a:p>
            <a:r>
              <a:rPr lang="en-GB" dirty="0"/>
              <a:t>1. Royal College of Physicians. Levy M, et al. Why asthma still kills full report. 2014. Available from: https://www.rcplondon.ac.uk/projects/outputs/why-asthma-still-kills (Accessed April 2024).</a:t>
            </a:r>
          </a:p>
        </p:txBody>
      </p:sp>
      <p:sp>
        <p:nvSpPr>
          <p:cNvPr id="47" name="Slide Number Placeholder 9">
            <a:extLst>
              <a:ext uri="{FF2B5EF4-FFF2-40B4-BE49-F238E27FC236}">
                <a16:creationId xmlns:a16="http://schemas.microsoft.com/office/drawing/2014/main" id="{229A862F-E0B0-4E76-0EC5-A605AD721FAA}"/>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13</a:t>
            </a:fld>
            <a:endParaRPr lang="en-GB"/>
          </a:p>
        </p:txBody>
      </p:sp>
    </p:spTree>
    <p:extLst>
      <p:ext uri="{BB962C8B-B14F-4D97-AF65-F5344CB8AC3E}">
        <p14:creationId xmlns:p14="http://schemas.microsoft.com/office/powerpoint/2010/main" val="537988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a:t>Part 3 – Other therapy areas are improving emergency care, but how?</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14</a:t>
            </a:fld>
            <a:endParaRPr lang="en-GB"/>
          </a:p>
        </p:txBody>
      </p:sp>
    </p:spTree>
    <p:extLst>
      <p:ext uri="{BB962C8B-B14F-4D97-AF65-F5344CB8AC3E}">
        <p14:creationId xmlns:p14="http://schemas.microsoft.com/office/powerpoint/2010/main" val="1862740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36B6695F-5C73-3233-AE0B-E2FCF06F29E0}"/>
              </a:ext>
            </a:extLst>
          </p:cNvPr>
          <p:cNvGraphicFramePr/>
          <p:nvPr>
            <p:extLst>
              <p:ext uri="{D42A27DB-BD31-4B8C-83A1-F6EECF244321}">
                <p14:modId xmlns:p14="http://schemas.microsoft.com/office/powerpoint/2010/main" val="1413949998"/>
              </p:ext>
            </p:extLst>
          </p:nvPr>
        </p:nvGraphicFramePr>
        <p:xfrm>
          <a:off x="462059" y="2042211"/>
          <a:ext cx="6948051" cy="398752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7468CFC-8680-C514-A3E3-64E4BC57B674}"/>
              </a:ext>
            </a:extLst>
          </p:cNvPr>
          <p:cNvSpPr>
            <a:spLocks noGrp="1"/>
          </p:cNvSpPr>
          <p:nvPr>
            <p:ph type="title"/>
          </p:nvPr>
        </p:nvSpPr>
        <p:spPr/>
        <p:txBody>
          <a:bodyPr/>
          <a:lstStyle/>
          <a:p>
            <a:r>
              <a:rPr lang="en-GB"/>
              <a:t>Frequent ED admissions are a problem across many therapy areas</a:t>
            </a:r>
          </a:p>
        </p:txBody>
      </p:sp>
      <p:sp>
        <p:nvSpPr>
          <p:cNvPr id="17" name="TextBox 16">
            <a:extLst>
              <a:ext uri="{FF2B5EF4-FFF2-40B4-BE49-F238E27FC236}">
                <a16:creationId xmlns:a16="http://schemas.microsoft.com/office/drawing/2014/main" id="{4A48C693-B5F5-F9ED-40C9-993CD9AAD74E}"/>
              </a:ext>
            </a:extLst>
          </p:cNvPr>
          <p:cNvSpPr txBox="1"/>
          <p:nvPr/>
        </p:nvSpPr>
        <p:spPr>
          <a:xfrm>
            <a:off x="509277" y="5200369"/>
            <a:ext cx="11267856" cy="370367"/>
          </a:xfrm>
          <a:prstGeom prst="roundRect">
            <a:avLst/>
          </a:prstGeom>
          <a:solidFill>
            <a:schemeClr val="tx2"/>
          </a:solidFill>
        </p:spPr>
        <p:txBody>
          <a:bodyPr wrap="square" anchor="ctr">
            <a:noAutofit/>
          </a:bodyPr>
          <a:lstStyle/>
          <a:p>
            <a:pPr algn="ctr"/>
            <a:r>
              <a:rPr lang="en-GB">
                <a:solidFill>
                  <a:schemeClr val="bg1"/>
                </a:solidFill>
              </a:rPr>
              <a:t>Transitional care bundles and pathways have been implemented to address the problem</a:t>
            </a:r>
          </a:p>
        </p:txBody>
      </p:sp>
      <p:sp>
        <p:nvSpPr>
          <p:cNvPr id="18" name="TextBox 17">
            <a:extLst>
              <a:ext uri="{FF2B5EF4-FFF2-40B4-BE49-F238E27FC236}">
                <a16:creationId xmlns:a16="http://schemas.microsoft.com/office/drawing/2014/main" id="{01CCD31D-CB00-0A77-99A3-790E1A4B9402}"/>
              </a:ext>
            </a:extLst>
          </p:cNvPr>
          <p:cNvSpPr txBox="1"/>
          <p:nvPr/>
        </p:nvSpPr>
        <p:spPr>
          <a:xfrm>
            <a:off x="504091" y="1557335"/>
            <a:ext cx="6727607" cy="576000"/>
          </a:xfrm>
          <a:prstGeom prst="roundRect">
            <a:avLst/>
          </a:prstGeom>
          <a:solidFill>
            <a:schemeClr val="tx2"/>
          </a:solidFill>
        </p:spPr>
        <p:txBody>
          <a:bodyPr wrap="square" anchor="ctr">
            <a:noAutofit/>
          </a:bodyPr>
          <a:lstStyle/>
          <a:p>
            <a:pPr algn="ctr"/>
            <a:r>
              <a:rPr lang="en-GB" b="1" dirty="0">
                <a:solidFill>
                  <a:schemeClr val="bg1"/>
                </a:solidFill>
              </a:rPr>
              <a:t>Relative ED use in a cohort (N=297,182) of patients with at least one chronic condition</a:t>
            </a:r>
            <a:r>
              <a:rPr lang="en-GB" b="1" baseline="30000" dirty="0">
                <a:solidFill>
                  <a:schemeClr val="bg1"/>
                </a:solidFill>
              </a:rPr>
              <a:t>1</a:t>
            </a:r>
            <a:r>
              <a:rPr lang="en-GB" b="1" dirty="0">
                <a:solidFill>
                  <a:schemeClr val="bg1"/>
                </a:solidFill>
              </a:rPr>
              <a:t>*</a:t>
            </a:r>
          </a:p>
        </p:txBody>
      </p:sp>
      <p:sp>
        <p:nvSpPr>
          <p:cNvPr id="19" name="TextBox 18">
            <a:extLst>
              <a:ext uri="{FF2B5EF4-FFF2-40B4-BE49-F238E27FC236}">
                <a16:creationId xmlns:a16="http://schemas.microsoft.com/office/drawing/2014/main" id="{EE0B75B2-0A1C-DB16-BE57-BC69FC1B3BD5}"/>
              </a:ext>
            </a:extLst>
          </p:cNvPr>
          <p:cNvSpPr txBox="1"/>
          <p:nvPr/>
        </p:nvSpPr>
        <p:spPr>
          <a:xfrm rot="16200000">
            <a:off x="-870241" y="3339408"/>
            <a:ext cx="2903797" cy="307777"/>
          </a:xfrm>
          <a:prstGeom prst="rect">
            <a:avLst/>
          </a:prstGeom>
          <a:noFill/>
        </p:spPr>
        <p:txBody>
          <a:bodyPr wrap="square" rtlCol="0">
            <a:spAutoFit/>
          </a:bodyPr>
          <a:lstStyle/>
          <a:p>
            <a:pPr algn="ctr"/>
            <a:r>
              <a:rPr lang="en-GB" sz="1400" b="1">
                <a:solidFill>
                  <a:srgbClr val="656665"/>
                </a:solidFill>
              </a:rPr>
              <a:t>% Patients</a:t>
            </a:r>
          </a:p>
        </p:txBody>
      </p:sp>
      <p:sp>
        <p:nvSpPr>
          <p:cNvPr id="21" name="Footer Placeholder 2">
            <a:extLst>
              <a:ext uri="{FF2B5EF4-FFF2-40B4-BE49-F238E27FC236}">
                <a16:creationId xmlns:a16="http://schemas.microsoft.com/office/drawing/2014/main" id="{F5488B77-6976-C911-E1E6-3F2744FE934F}"/>
              </a:ext>
            </a:extLst>
          </p:cNvPr>
          <p:cNvSpPr>
            <a:spLocks noGrp="1"/>
          </p:cNvSpPr>
          <p:nvPr>
            <p:ph type="ftr" sz="quarter" idx="11"/>
          </p:nvPr>
        </p:nvSpPr>
        <p:spPr>
          <a:xfrm>
            <a:off x="548282" y="6303600"/>
            <a:ext cx="10620000" cy="288000"/>
          </a:xfrm>
        </p:spPr>
        <p:txBody>
          <a:bodyPr/>
          <a:lstStyle/>
          <a:p>
            <a:r>
              <a:rPr lang="en-GB" dirty="0"/>
              <a:t>*In adults (≥18 years old) living in the province of Quebec, with at least one ED visit in 2012, and diagnosed with one or more chronic conditions. Frequent ED use was defined as having four or more ED visits in the year following the index date, while persistent frequent ED use was defined as frequent ED use during 3 consecutive years</a:t>
            </a:r>
            <a:r>
              <a:rPr lang="en-GB" baseline="30000" dirty="0"/>
              <a:t>1</a:t>
            </a:r>
            <a:r>
              <a:rPr lang="en-GB" dirty="0"/>
              <a:t>; †Including 13,594 patients discharged following stroke/TIA (45% female; 65% ischemic stroke, 11% intracerebral haemorrhage, 4% undetermined stroke and 20% TIA)</a:t>
            </a:r>
            <a:r>
              <a:rPr lang="en-GB" baseline="30000" dirty="0"/>
              <a:t>2</a:t>
            </a:r>
            <a:r>
              <a:rPr lang="en-GB" dirty="0"/>
              <a:t>.</a:t>
            </a:r>
            <a:br>
              <a:rPr lang="en-GB" dirty="0"/>
            </a:br>
            <a:r>
              <a:rPr lang="en-GB" dirty="0"/>
              <a:t>CHD, coronary heart disease; CHF, congestive heart failure; COPD, chronic obstructive pulmonary disease; ED, emergency department; HTN, hypertension; TIA, transient ischaemic attack.</a:t>
            </a:r>
            <a:br>
              <a:rPr lang="en-GB" dirty="0"/>
            </a:br>
            <a:r>
              <a:rPr lang="en-GB" dirty="0"/>
              <a:t>1. Chiu YM, et al. </a:t>
            </a:r>
            <a:r>
              <a:rPr lang="en-GB" dirty="0" err="1"/>
              <a:t>PLoS</a:t>
            </a:r>
            <a:r>
              <a:rPr lang="en-GB" dirty="0"/>
              <a:t> One. 2020;15:e0229022; 2. Kilkenny MF, et al. Stroke. 2020;51:571–578.</a:t>
            </a:r>
          </a:p>
        </p:txBody>
      </p:sp>
      <p:sp>
        <p:nvSpPr>
          <p:cNvPr id="22" name="Line 33">
            <a:extLst>
              <a:ext uri="{FF2B5EF4-FFF2-40B4-BE49-F238E27FC236}">
                <a16:creationId xmlns:a16="http://schemas.microsoft.com/office/drawing/2014/main" id="{57CCAE09-9455-4D66-328C-D96BA0C4AE89}"/>
              </a:ext>
            </a:extLst>
          </p:cNvPr>
          <p:cNvSpPr>
            <a:spLocks noChangeShapeType="1"/>
          </p:cNvSpPr>
          <p:nvPr/>
        </p:nvSpPr>
        <p:spPr bwMode="auto">
          <a:xfrm rot="16200000">
            <a:off x="6289628"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3" name="Line 33">
            <a:extLst>
              <a:ext uri="{FF2B5EF4-FFF2-40B4-BE49-F238E27FC236}">
                <a16:creationId xmlns:a16="http://schemas.microsoft.com/office/drawing/2014/main" id="{CA0FE41E-B24D-9AB0-9BA9-3BF922F8F992}"/>
              </a:ext>
            </a:extLst>
          </p:cNvPr>
          <p:cNvSpPr>
            <a:spLocks noChangeShapeType="1"/>
          </p:cNvSpPr>
          <p:nvPr/>
        </p:nvSpPr>
        <p:spPr bwMode="auto">
          <a:xfrm rot="16200000">
            <a:off x="5403531"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4" name="Line 33">
            <a:extLst>
              <a:ext uri="{FF2B5EF4-FFF2-40B4-BE49-F238E27FC236}">
                <a16:creationId xmlns:a16="http://schemas.microsoft.com/office/drawing/2014/main" id="{3390374C-2260-DF79-7331-D9991496AF73}"/>
              </a:ext>
            </a:extLst>
          </p:cNvPr>
          <p:cNvSpPr>
            <a:spLocks noChangeShapeType="1"/>
          </p:cNvSpPr>
          <p:nvPr/>
        </p:nvSpPr>
        <p:spPr bwMode="auto">
          <a:xfrm rot="16200000">
            <a:off x="4517434"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5" name="Line 33">
            <a:extLst>
              <a:ext uri="{FF2B5EF4-FFF2-40B4-BE49-F238E27FC236}">
                <a16:creationId xmlns:a16="http://schemas.microsoft.com/office/drawing/2014/main" id="{9E33A600-6A65-AC90-E617-F668431BE646}"/>
              </a:ext>
            </a:extLst>
          </p:cNvPr>
          <p:cNvSpPr>
            <a:spLocks noChangeShapeType="1"/>
          </p:cNvSpPr>
          <p:nvPr/>
        </p:nvSpPr>
        <p:spPr bwMode="auto">
          <a:xfrm rot="16200000">
            <a:off x="3648753" y="474898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6" name="Line 33">
            <a:extLst>
              <a:ext uri="{FF2B5EF4-FFF2-40B4-BE49-F238E27FC236}">
                <a16:creationId xmlns:a16="http://schemas.microsoft.com/office/drawing/2014/main" id="{0F36E1A6-E202-6118-908F-6B9921FE2944}"/>
              </a:ext>
            </a:extLst>
          </p:cNvPr>
          <p:cNvSpPr>
            <a:spLocks noChangeShapeType="1"/>
          </p:cNvSpPr>
          <p:nvPr/>
        </p:nvSpPr>
        <p:spPr bwMode="auto">
          <a:xfrm rot="16200000">
            <a:off x="2753948" y="47519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sp>
        <p:nvSpPr>
          <p:cNvPr id="27" name="Line 33">
            <a:extLst>
              <a:ext uri="{FF2B5EF4-FFF2-40B4-BE49-F238E27FC236}">
                <a16:creationId xmlns:a16="http://schemas.microsoft.com/office/drawing/2014/main" id="{36E4501D-A491-1EEA-70BC-2E82E4FD45BA}"/>
              </a:ext>
            </a:extLst>
          </p:cNvPr>
          <p:cNvSpPr>
            <a:spLocks noChangeShapeType="1"/>
          </p:cNvSpPr>
          <p:nvPr/>
        </p:nvSpPr>
        <p:spPr bwMode="auto">
          <a:xfrm rot="16200000">
            <a:off x="1870028" y="4746031"/>
            <a:ext cx="73530" cy="0"/>
          </a:xfrm>
          <a:prstGeom prst="line">
            <a:avLst/>
          </a:prstGeom>
          <a:noFill/>
          <a:ln w="12700">
            <a:solidFill>
              <a:srgbClr val="656665"/>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19195A"/>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1FB9C470-E98B-1A68-6DD3-326468801337}"/>
              </a:ext>
            </a:extLst>
          </p:cNvPr>
          <p:cNvGrpSpPr/>
          <p:nvPr/>
        </p:nvGrpSpPr>
        <p:grpSpPr>
          <a:xfrm>
            <a:off x="7638095" y="1698333"/>
            <a:ext cx="4161299" cy="2750722"/>
            <a:chOff x="8248343" y="2490534"/>
            <a:chExt cx="3260825" cy="1950170"/>
          </a:xfrm>
        </p:grpSpPr>
        <p:sp>
          <p:nvSpPr>
            <p:cNvPr id="4" name="Rectangle 3">
              <a:extLst>
                <a:ext uri="{FF2B5EF4-FFF2-40B4-BE49-F238E27FC236}">
                  <a16:creationId xmlns:a16="http://schemas.microsoft.com/office/drawing/2014/main" id="{F1BC6CD4-F3CC-AB8C-0853-3196FC2F5F13}"/>
                </a:ext>
              </a:extLst>
            </p:cNvPr>
            <p:cNvSpPr/>
            <p:nvPr/>
          </p:nvSpPr>
          <p:spPr>
            <a:xfrm>
              <a:off x="8248343" y="2490534"/>
              <a:ext cx="3260825" cy="4582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effectLst/>
                  <a:uLnTx/>
                  <a:uFillTx/>
                  <a:ea typeface="+mn-ea"/>
                  <a:cs typeface="+mn-cs"/>
                </a:rPr>
                <a:t>An Australian study (N=13,594)† in stroke/</a:t>
              </a:r>
              <a:r>
                <a:rPr lang="en-GB" dirty="0"/>
                <a:t> </a:t>
              </a:r>
              <a:r>
                <a:rPr kumimoji="0" lang="en-GB" sz="1800" b="0" i="0" u="none" strike="noStrike" kern="1200" cap="none" spc="0" normalizeH="0" baseline="0" noProof="0" dirty="0">
                  <a:ln>
                    <a:noFill/>
                  </a:ln>
                  <a:effectLst/>
                  <a:uLnTx/>
                  <a:uFillTx/>
                  <a:ea typeface="+mn-ea"/>
                  <a:cs typeface="+mn-cs"/>
                </a:rPr>
                <a:t>TIA demonstrated that within 90 days:</a:t>
              </a:r>
              <a:r>
                <a:rPr kumimoji="0" lang="en-GB" sz="1800" b="0" i="0" u="none" strike="noStrike" kern="1200" cap="none" spc="0" normalizeH="0" baseline="30000" noProof="0" dirty="0">
                  <a:ln>
                    <a:noFill/>
                  </a:ln>
                  <a:effectLst/>
                  <a:uLnTx/>
                  <a:uFillTx/>
                  <a:ea typeface="+mn-ea"/>
                  <a:cs typeface="+mn-cs"/>
                </a:rPr>
                <a:t>2</a:t>
              </a:r>
              <a:r>
                <a:rPr kumimoji="0" lang="en-GB" sz="1800" b="0" i="0" u="none" strike="noStrike" kern="1200" cap="none" spc="0" normalizeH="0" baseline="0" noProof="0" dirty="0">
                  <a:ln>
                    <a:noFill/>
                  </a:ln>
                  <a:effectLst/>
                  <a:uLnTx/>
                  <a:uFillTx/>
                  <a:ea typeface="+mn-ea"/>
                  <a:cs typeface="+mn-cs"/>
                </a:rPr>
                <a:t> </a:t>
              </a:r>
            </a:p>
          </p:txBody>
        </p:sp>
        <p:grpSp>
          <p:nvGrpSpPr>
            <p:cNvPr id="30" name="Graphic 43">
              <a:extLst>
                <a:ext uri="{FF2B5EF4-FFF2-40B4-BE49-F238E27FC236}">
                  <a16:creationId xmlns:a16="http://schemas.microsoft.com/office/drawing/2014/main" id="{C1C8D370-6D8A-2282-0855-85BFC4831313}"/>
                </a:ext>
              </a:extLst>
            </p:cNvPr>
            <p:cNvGrpSpPr/>
            <p:nvPr/>
          </p:nvGrpSpPr>
          <p:grpSpPr>
            <a:xfrm>
              <a:off x="10709602" y="4072962"/>
              <a:ext cx="547874" cy="367742"/>
              <a:chOff x="3662362" y="1795462"/>
              <a:chExt cx="4867275" cy="3267075"/>
            </a:xfrm>
            <a:solidFill>
              <a:sysClr val="window" lastClr="FFFFFF"/>
            </a:solidFill>
          </p:grpSpPr>
          <p:grpSp>
            <p:nvGrpSpPr>
              <p:cNvPr id="31" name="Graphic 43">
                <a:extLst>
                  <a:ext uri="{FF2B5EF4-FFF2-40B4-BE49-F238E27FC236}">
                    <a16:creationId xmlns:a16="http://schemas.microsoft.com/office/drawing/2014/main" id="{47154C4D-4F82-6CE1-2A96-FE6919282401}"/>
                  </a:ext>
                </a:extLst>
              </p:cNvPr>
              <p:cNvGrpSpPr/>
              <p:nvPr/>
            </p:nvGrpSpPr>
            <p:grpSpPr>
              <a:xfrm>
                <a:off x="3662362" y="1795462"/>
                <a:ext cx="4867275" cy="3267075"/>
                <a:chOff x="3662362" y="1795462"/>
                <a:chExt cx="4867275" cy="3267075"/>
              </a:xfrm>
              <a:grpFill/>
            </p:grpSpPr>
            <p:sp>
              <p:nvSpPr>
                <p:cNvPr id="32" name="Freeform: Shape 31">
                  <a:extLst>
                    <a:ext uri="{FF2B5EF4-FFF2-40B4-BE49-F238E27FC236}">
                      <a16:creationId xmlns:a16="http://schemas.microsoft.com/office/drawing/2014/main" id="{CFAB6A59-9959-C6E6-6B5A-7763B1545D9B}"/>
                    </a:ext>
                  </a:extLst>
                </p:cNvPr>
                <p:cNvSpPr/>
                <p:nvPr/>
              </p:nvSpPr>
              <p:spPr>
                <a:xfrm>
                  <a:off x="7015143" y="3167062"/>
                  <a:ext cx="295275" cy="142875"/>
                </a:xfrm>
                <a:custGeom>
                  <a:avLst/>
                  <a:gdLst>
                    <a:gd name="connsiteX0" fmla="*/ 223847 w 295275"/>
                    <a:gd name="connsiteY0" fmla="*/ 0 h 142875"/>
                    <a:gd name="connsiteX1" fmla="*/ 71438 w 295275"/>
                    <a:gd name="connsiteY1" fmla="*/ 0 h 142875"/>
                    <a:gd name="connsiteX2" fmla="*/ 0 w 295275"/>
                    <a:gd name="connsiteY2" fmla="*/ 71438 h 142875"/>
                    <a:gd name="connsiteX3" fmla="*/ 71438 w 295275"/>
                    <a:gd name="connsiteY3" fmla="*/ 142875 h 142875"/>
                    <a:gd name="connsiteX4" fmla="*/ 223847 w 295275"/>
                    <a:gd name="connsiteY4" fmla="*/ 142875 h 142875"/>
                    <a:gd name="connsiteX5" fmla="*/ 295285 w 295275"/>
                    <a:gd name="connsiteY5" fmla="*/ 71438 h 142875"/>
                    <a:gd name="connsiteX6" fmla="*/ 223847 w 295275"/>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142875">
                      <a:moveTo>
                        <a:pt x="223847" y="0"/>
                      </a:moveTo>
                      <a:lnTo>
                        <a:pt x="71438" y="0"/>
                      </a:lnTo>
                      <a:cubicBezTo>
                        <a:pt x="31985" y="0"/>
                        <a:pt x="0" y="31985"/>
                        <a:pt x="0" y="71438"/>
                      </a:cubicBezTo>
                      <a:cubicBezTo>
                        <a:pt x="0" y="110890"/>
                        <a:pt x="31985" y="142875"/>
                        <a:pt x="71438" y="142875"/>
                      </a:cubicBezTo>
                      <a:lnTo>
                        <a:pt x="223847" y="142875"/>
                      </a:lnTo>
                      <a:cubicBezTo>
                        <a:pt x="263300" y="142875"/>
                        <a:pt x="295285" y="110890"/>
                        <a:pt x="295285" y="71438"/>
                      </a:cubicBezTo>
                      <a:cubicBezTo>
                        <a:pt x="295285" y="31985"/>
                        <a:pt x="263300" y="0"/>
                        <a:pt x="223847" y="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9F62CE5A-ADC4-CAF3-4BF5-6B2AE6C48D21}"/>
                    </a:ext>
                  </a:extLst>
                </p:cNvPr>
                <p:cNvSpPr/>
                <p:nvPr/>
              </p:nvSpPr>
              <p:spPr>
                <a:xfrm>
                  <a:off x="3662362" y="1795462"/>
                  <a:ext cx="4867275" cy="3267075"/>
                </a:xfrm>
                <a:custGeom>
                  <a:avLst/>
                  <a:gdLst>
                    <a:gd name="connsiteX0" fmla="*/ 4643438 w 4867275"/>
                    <a:gd name="connsiteY0" fmla="*/ 228600 h 3267075"/>
                    <a:gd name="connsiteX1" fmla="*/ 4419600 w 4867275"/>
                    <a:gd name="connsiteY1" fmla="*/ 452438 h 3267075"/>
                    <a:gd name="connsiteX2" fmla="*/ 4419600 w 4867275"/>
                    <a:gd name="connsiteY2" fmla="*/ 609600 h 3267075"/>
                    <a:gd name="connsiteX3" fmla="*/ 1350188 w 4867275"/>
                    <a:gd name="connsiteY3" fmla="*/ 609600 h 3267075"/>
                    <a:gd name="connsiteX4" fmla="*/ 1238317 w 4867275"/>
                    <a:gd name="connsiteY4" fmla="*/ 480841 h 3267075"/>
                    <a:gd name="connsiteX5" fmla="*/ 628707 w 4867275"/>
                    <a:gd name="connsiteY5" fmla="*/ 176032 h 3267075"/>
                    <a:gd name="connsiteX6" fmla="*/ 441179 w 4867275"/>
                    <a:gd name="connsiteY6" fmla="*/ 170393 h 3267075"/>
                    <a:gd name="connsiteX7" fmla="*/ 223838 w 4867275"/>
                    <a:gd name="connsiteY7" fmla="*/ 0 h 3267075"/>
                    <a:gd name="connsiteX8" fmla="*/ 0 w 4867275"/>
                    <a:gd name="connsiteY8" fmla="*/ 223838 h 3267075"/>
                    <a:gd name="connsiteX9" fmla="*/ 0 w 4867275"/>
                    <a:gd name="connsiteY9" fmla="*/ 1138238 h 3267075"/>
                    <a:gd name="connsiteX10" fmla="*/ 376238 w 4867275"/>
                    <a:gd name="connsiteY10" fmla="*/ 1514475 h 3267075"/>
                    <a:gd name="connsiteX11" fmla="*/ 609600 w 4867275"/>
                    <a:gd name="connsiteY11" fmla="*/ 1514475 h 3267075"/>
                    <a:gd name="connsiteX12" fmla="*/ 609600 w 4867275"/>
                    <a:gd name="connsiteY12" fmla="*/ 1519238 h 3267075"/>
                    <a:gd name="connsiteX13" fmla="*/ 833438 w 4867275"/>
                    <a:gd name="connsiteY13" fmla="*/ 1743075 h 3267075"/>
                    <a:gd name="connsiteX14" fmla="*/ 899760 w 4867275"/>
                    <a:gd name="connsiteY14" fmla="*/ 1743075 h 3267075"/>
                    <a:gd name="connsiteX15" fmla="*/ 2132381 w 4867275"/>
                    <a:gd name="connsiteY15" fmla="*/ 2090738 h 3267075"/>
                    <a:gd name="connsiteX16" fmla="*/ 899760 w 4867275"/>
                    <a:gd name="connsiteY16" fmla="*/ 2438400 h 3267075"/>
                    <a:gd name="connsiteX17" fmla="*/ 833438 w 4867275"/>
                    <a:gd name="connsiteY17" fmla="*/ 2438400 h 3267075"/>
                    <a:gd name="connsiteX18" fmla="*/ 609600 w 4867275"/>
                    <a:gd name="connsiteY18" fmla="*/ 2662238 h 3267075"/>
                    <a:gd name="connsiteX19" fmla="*/ 609600 w 4867275"/>
                    <a:gd name="connsiteY19" fmla="*/ 2675658 h 3267075"/>
                    <a:gd name="connsiteX20" fmla="*/ 381000 w 4867275"/>
                    <a:gd name="connsiteY20" fmla="*/ 2967038 h 3267075"/>
                    <a:gd name="connsiteX21" fmla="*/ 681038 w 4867275"/>
                    <a:gd name="connsiteY21" fmla="*/ 3267075 h 3267075"/>
                    <a:gd name="connsiteX22" fmla="*/ 981075 w 4867275"/>
                    <a:gd name="connsiteY22" fmla="*/ 2967038 h 3267075"/>
                    <a:gd name="connsiteX23" fmla="*/ 752475 w 4867275"/>
                    <a:gd name="connsiteY23" fmla="*/ 2675658 h 3267075"/>
                    <a:gd name="connsiteX24" fmla="*/ 752475 w 4867275"/>
                    <a:gd name="connsiteY24" fmla="*/ 2662238 h 3267075"/>
                    <a:gd name="connsiteX25" fmla="*/ 833438 w 4867275"/>
                    <a:gd name="connsiteY25" fmla="*/ 2581275 h 3267075"/>
                    <a:gd name="connsiteX26" fmla="*/ 909371 w 4867275"/>
                    <a:gd name="connsiteY26" fmla="*/ 2581275 h 3267075"/>
                    <a:gd name="connsiteX27" fmla="*/ 909599 w 4867275"/>
                    <a:gd name="connsiteY27" fmla="*/ 2581294 h 3267075"/>
                    <a:gd name="connsiteX28" fmla="*/ 909866 w 4867275"/>
                    <a:gd name="connsiteY28" fmla="*/ 2581275 h 3267075"/>
                    <a:gd name="connsiteX29" fmla="*/ 3881200 w 4867275"/>
                    <a:gd name="connsiteY29" fmla="*/ 2581275 h 3267075"/>
                    <a:gd name="connsiteX30" fmla="*/ 3881466 w 4867275"/>
                    <a:gd name="connsiteY30" fmla="*/ 2581294 h 3267075"/>
                    <a:gd name="connsiteX31" fmla="*/ 3881695 w 4867275"/>
                    <a:gd name="connsiteY31" fmla="*/ 2581275 h 3267075"/>
                    <a:gd name="connsiteX32" fmla="*/ 4033838 w 4867275"/>
                    <a:gd name="connsiteY32" fmla="*/ 2581275 h 3267075"/>
                    <a:gd name="connsiteX33" fmla="*/ 4114800 w 4867275"/>
                    <a:gd name="connsiteY33" fmla="*/ 2662238 h 3267075"/>
                    <a:gd name="connsiteX34" fmla="*/ 4114800 w 4867275"/>
                    <a:gd name="connsiteY34" fmla="*/ 2675658 h 3267075"/>
                    <a:gd name="connsiteX35" fmla="*/ 3886200 w 4867275"/>
                    <a:gd name="connsiteY35" fmla="*/ 2967038 h 3267075"/>
                    <a:gd name="connsiteX36" fmla="*/ 4186238 w 4867275"/>
                    <a:gd name="connsiteY36" fmla="*/ 3267075 h 3267075"/>
                    <a:gd name="connsiteX37" fmla="*/ 4486275 w 4867275"/>
                    <a:gd name="connsiteY37" fmla="*/ 2967038 h 3267075"/>
                    <a:gd name="connsiteX38" fmla="*/ 4257675 w 4867275"/>
                    <a:gd name="connsiteY38" fmla="*/ 2675658 h 3267075"/>
                    <a:gd name="connsiteX39" fmla="*/ 4257675 w 4867275"/>
                    <a:gd name="connsiteY39" fmla="*/ 2662238 h 3267075"/>
                    <a:gd name="connsiteX40" fmla="*/ 4033838 w 4867275"/>
                    <a:gd name="connsiteY40" fmla="*/ 2438400 h 3267075"/>
                    <a:gd name="connsiteX41" fmla="*/ 3891315 w 4867275"/>
                    <a:gd name="connsiteY41" fmla="*/ 2438400 h 3267075"/>
                    <a:gd name="connsiteX42" fmla="*/ 2658694 w 4867275"/>
                    <a:gd name="connsiteY42" fmla="*/ 2090738 h 3267075"/>
                    <a:gd name="connsiteX43" fmla="*/ 3891315 w 4867275"/>
                    <a:gd name="connsiteY43" fmla="*/ 1743075 h 3267075"/>
                    <a:gd name="connsiteX44" fmla="*/ 4033838 w 4867275"/>
                    <a:gd name="connsiteY44" fmla="*/ 1743075 h 3267075"/>
                    <a:gd name="connsiteX45" fmla="*/ 4257675 w 4867275"/>
                    <a:gd name="connsiteY45" fmla="*/ 1519238 h 3267075"/>
                    <a:gd name="connsiteX46" fmla="*/ 4257675 w 4867275"/>
                    <a:gd name="connsiteY46" fmla="*/ 1514475 h 3267075"/>
                    <a:gd name="connsiteX47" fmla="*/ 4491038 w 4867275"/>
                    <a:gd name="connsiteY47" fmla="*/ 1514475 h 3267075"/>
                    <a:gd name="connsiteX48" fmla="*/ 4867275 w 4867275"/>
                    <a:gd name="connsiteY48" fmla="*/ 1138238 h 3267075"/>
                    <a:gd name="connsiteX49" fmla="*/ 4867275 w 4867275"/>
                    <a:gd name="connsiteY49" fmla="*/ 452438 h 3267075"/>
                    <a:gd name="connsiteX50" fmla="*/ 4643438 w 4867275"/>
                    <a:gd name="connsiteY50" fmla="*/ 228600 h 3267075"/>
                    <a:gd name="connsiteX51" fmla="*/ 838200 w 4867275"/>
                    <a:gd name="connsiteY51" fmla="*/ 2967038 h 3267075"/>
                    <a:gd name="connsiteX52" fmla="*/ 681038 w 4867275"/>
                    <a:gd name="connsiteY52" fmla="*/ 3124200 h 3267075"/>
                    <a:gd name="connsiteX53" fmla="*/ 523875 w 4867275"/>
                    <a:gd name="connsiteY53" fmla="*/ 2967038 h 3267075"/>
                    <a:gd name="connsiteX54" fmla="*/ 681038 w 4867275"/>
                    <a:gd name="connsiteY54" fmla="*/ 2809875 h 3267075"/>
                    <a:gd name="connsiteX55" fmla="*/ 838200 w 4867275"/>
                    <a:gd name="connsiteY55" fmla="*/ 2967038 h 3267075"/>
                    <a:gd name="connsiteX56" fmla="*/ 4343400 w 4867275"/>
                    <a:gd name="connsiteY56" fmla="*/ 2967038 h 3267075"/>
                    <a:gd name="connsiteX57" fmla="*/ 4186238 w 4867275"/>
                    <a:gd name="connsiteY57" fmla="*/ 3124200 h 3267075"/>
                    <a:gd name="connsiteX58" fmla="*/ 4029075 w 4867275"/>
                    <a:gd name="connsiteY58" fmla="*/ 2967038 h 3267075"/>
                    <a:gd name="connsiteX59" fmla="*/ 4186238 w 4867275"/>
                    <a:gd name="connsiteY59" fmla="*/ 2809875 h 3267075"/>
                    <a:gd name="connsiteX60" fmla="*/ 4343400 w 4867275"/>
                    <a:gd name="connsiteY60" fmla="*/ 2967038 h 3267075"/>
                    <a:gd name="connsiteX61" fmla="*/ 1524124 w 4867275"/>
                    <a:gd name="connsiteY61" fmla="*/ 1066800 h 3267075"/>
                    <a:gd name="connsiteX62" fmla="*/ 447675 w 4867275"/>
                    <a:gd name="connsiteY62" fmla="*/ 1066800 h 3267075"/>
                    <a:gd name="connsiteX63" fmla="*/ 447675 w 4867275"/>
                    <a:gd name="connsiteY63" fmla="*/ 586073 h 3267075"/>
                    <a:gd name="connsiteX64" fmla="*/ 1038092 w 4867275"/>
                    <a:gd name="connsiteY64" fmla="*/ 881282 h 3267075"/>
                    <a:gd name="connsiteX65" fmla="*/ 1138095 w 4867275"/>
                    <a:gd name="connsiteY65" fmla="*/ 904932 h 3267075"/>
                    <a:gd name="connsiteX66" fmla="*/ 1338444 w 4867275"/>
                    <a:gd name="connsiteY66" fmla="*/ 781145 h 3267075"/>
                    <a:gd name="connsiteX67" fmla="*/ 1350321 w 4867275"/>
                    <a:gd name="connsiteY67" fmla="*/ 752475 h 3267075"/>
                    <a:gd name="connsiteX68" fmla="*/ 1524000 w 4867275"/>
                    <a:gd name="connsiteY68" fmla="*/ 752475 h 3267075"/>
                    <a:gd name="connsiteX69" fmla="*/ 1524000 w 4867275"/>
                    <a:gd name="connsiteY69" fmla="*/ 1062038 h 3267075"/>
                    <a:gd name="connsiteX70" fmla="*/ 1524124 w 4867275"/>
                    <a:gd name="connsiteY70" fmla="*/ 1066800 h 3267075"/>
                    <a:gd name="connsiteX71" fmla="*/ 1666875 w 4867275"/>
                    <a:gd name="connsiteY71" fmla="*/ 752475 h 3267075"/>
                    <a:gd name="connsiteX72" fmla="*/ 4038600 w 4867275"/>
                    <a:gd name="connsiteY72" fmla="*/ 752475 h 3267075"/>
                    <a:gd name="connsiteX73" fmla="*/ 4038600 w 4867275"/>
                    <a:gd name="connsiteY73" fmla="*/ 1062038 h 3267075"/>
                    <a:gd name="connsiteX74" fmla="*/ 3957638 w 4867275"/>
                    <a:gd name="connsiteY74" fmla="*/ 1143000 h 3267075"/>
                    <a:gd name="connsiteX75" fmla="*/ 1747838 w 4867275"/>
                    <a:gd name="connsiteY75" fmla="*/ 1143000 h 3267075"/>
                    <a:gd name="connsiteX76" fmla="*/ 1666875 w 4867275"/>
                    <a:gd name="connsiteY76" fmla="*/ 1062038 h 3267075"/>
                    <a:gd name="connsiteX77" fmla="*/ 1666875 w 4867275"/>
                    <a:gd name="connsiteY77" fmla="*/ 752475 h 3267075"/>
                    <a:gd name="connsiteX78" fmla="*/ 4181475 w 4867275"/>
                    <a:gd name="connsiteY78" fmla="*/ 1062038 h 3267075"/>
                    <a:gd name="connsiteX79" fmla="*/ 4181475 w 4867275"/>
                    <a:gd name="connsiteY79" fmla="*/ 752475 h 3267075"/>
                    <a:gd name="connsiteX80" fmla="*/ 4419600 w 4867275"/>
                    <a:gd name="connsiteY80" fmla="*/ 752475 h 3267075"/>
                    <a:gd name="connsiteX81" fmla="*/ 4419600 w 4867275"/>
                    <a:gd name="connsiteY81" fmla="*/ 1066800 h 3267075"/>
                    <a:gd name="connsiteX82" fmla="*/ 4181351 w 4867275"/>
                    <a:gd name="connsiteY82" fmla="*/ 1066800 h 3267075"/>
                    <a:gd name="connsiteX83" fmla="*/ 4181475 w 4867275"/>
                    <a:gd name="connsiteY83" fmla="*/ 1062038 h 3267075"/>
                    <a:gd name="connsiteX84" fmla="*/ 456162 w 4867275"/>
                    <a:gd name="connsiteY84" fmla="*/ 340071 h 3267075"/>
                    <a:gd name="connsiteX85" fmla="*/ 528771 w 4867275"/>
                    <a:gd name="connsiteY85" fmla="*/ 295304 h 3267075"/>
                    <a:gd name="connsiteX86" fmla="*/ 564823 w 4867275"/>
                    <a:gd name="connsiteY86" fmla="*/ 303828 h 3267075"/>
                    <a:gd name="connsiteX87" fmla="*/ 1174413 w 4867275"/>
                    <a:gd name="connsiteY87" fmla="*/ 608628 h 3267075"/>
                    <a:gd name="connsiteX88" fmla="*/ 1210647 w 4867275"/>
                    <a:gd name="connsiteY88" fmla="*/ 717261 h 3267075"/>
                    <a:gd name="connsiteX89" fmla="*/ 1138095 w 4867275"/>
                    <a:gd name="connsiteY89" fmla="*/ 762067 h 3267075"/>
                    <a:gd name="connsiteX90" fmla="*/ 1101985 w 4867275"/>
                    <a:gd name="connsiteY90" fmla="*/ 753504 h 3267075"/>
                    <a:gd name="connsiteX91" fmla="*/ 492395 w 4867275"/>
                    <a:gd name="connsiteY91" fmla="*/ 448704 h 3267075"/>
                    <a:gd name="connsiteX92" fmla="*/ 456162 w 4867275"/>
                    <a:gd name="connsiteY92" fmla="*/ 340071 h 3267075"/>
                    <a:gd name="connsiteX93" fmla="*/ 3365002 w 4867275"/>
                    <a:gd name="connsiteY93" fmla="*/ 2438400 h 3267075"/>
                    <a:gd name="connsiteX94" fmla="*/ 1426073 w 4867275"/>
                    <a:gd name="connsiteY94" fmla="*/ 2438400 h 3267075"/>
                    <a:gd name="connsiteX95" fmla="*/ 2395538 w 4867275"/>
                    <a:gd name="connsiteY95" fmla="*/ 2164956 h 3267075"/>
                    <a:gd name="connsiteX96" fmla="*/ 3365002 w 4867275"/>
                    <a:gd name="connsiteY96" fmla="*/ 2438400 h 3267075"/>
                    <a:gd name="connsiteX97" fmla="*/ 2395538 w 4867275"/>
                    <a:gd name="connsiteY97" fmla="*/ 2016519 h 3267075"/>
                    <a:gd name="connsiteX98" fmla="*/ 1426073 w 4867275"/>
                    <a:gd name="connsiteY98" fmla="*/ 1743075 h 3267075"/>
                    <a:gd name="connsiteX99" fmla="*/ 3365002 w 4867275"/>
                    <a:gd name="connsiteY99" fmla="*/ 1743075 h 3267075"/>
                    <a:gd name="connsiteX100" fmla="*/ 2395538 w 4867275"/>
                    <a:gd name="connsiteY100" fmla="*/ 2016519 h 3267075"/>
                    <a:gd name="connsiteX101" fmla="*/ 4724400 w 4867275"/>
                    <a:gd name="connsiteY101" fmla="*/ 1138238 h 3267075"/>
                    <a:gd name="connsiteX102" fmla="*/ 4491038 w 4867275"/>
                    <a:gd name="connsiteY102" fmla="*/ 1371600 h 3267075"/>
                    <a:gd name="connsiteX103" fmla="*/ 3881457 w 4867275"/>
                    <a:gd name="connsiteY103" fmla="*/ 1371600 h 3267075"/>
                    <a:gd name="connsiteX104" fmla="*/ 3810019 w 4867275"/>
                    <a:gd name="connsiteY104" fmla="*/ 1443038 h 3267075"/>
                    <a:gd name="connsiteX105" fmla="*/ 3881457 w 4867275"/>
                    <a:gd name="connsiteY105" fmla="*/ 1514475 h 3267075"/>
                    <a:gd name="connsiteX106" fmla="*/ 4114800 w 4867275"/>
                    <a:gd name="connsiteY106" fmla="*/ 1514475 h 3267075"/>
                    <a:gd name="connsiteX107" fmla="*/ 4114800 w 4867275"/>
                    <a:gd name="connsiteY107" fmla="*/ 1519238 h 3267075"/>
                    <a:gd name="connsiteX108" fmla="*/ 4033838 w 4867275"/>
                    <a:gd name="connsiteY108" fmla="*/ 1600200 h 3267075"/>
                    <a:gd name="connsiteX109" fmla="*/ 833438 w 4867275"/>
                    <a:gd name="connsiteY109" fmla="*/ 1600200 h 3267075"/>
                    <a:gd name="connsiteX110" fmla="*/ 752475 w 4867275"/>
                    <a:gd name="connsiteY110" fmla="*/ 1519238 h 3267075"/>
                    <a:gd name="connsiteX111" fmla="*/ 752475 w 4867275"/>
                    <a:gd name="connsiteY111" fmla="*/ 1514475 h 3267075"/>
                    <a:gd name="connsiteX112" fmla="*/ 3119438 w 4867275"/>
                    <a:gd name="connsiteY112" fmla="*/ 1514475 h 3267075"/>
                    <a:gd name="connsiteX113" fmla="*/ 3190875 w 4867275"/>
                    <a:gd name="connsiteY113" fmla="*/ 1443038 h 3267075"/>
                    <a:gd name="connsiteX114" fmla="*/ 3119438 w 4867275"/>
                    <a:gd name="connsiteY114" fmla="*/ 1371600 h 3267075"/>
                    <a:gd name="connsiteX115" fmla="*/ 376238 w 4867275"/>
                    <a:gd name="connsiteY115" fmla="*/ 1371600 h 3267075"/>
                    <a:gd name="connsiteX116" fmla="*/ 142875 w 4867275"/>
                    <a:gd name="connsiteY116" fmla="*/ 1138238 h 3267075"/>
                    <a:gd name="connsiteX117" fmla="*/ 142875 w 4867275"/>
                    <a:gd name="connsiteY117" fmla="*/ 223838 h 3267075"/>
                    <a:gd name="connsiteX118" fmla="*/ 223838 w 4867275"/>
                    <a:gd name="connsiteY118" fmla="*/ 142875 h 3267075"/>
                    <a:gd name="connsiteX119" fmla="*/ 304800 w 4867275"/>
                    <a:gd name="connsiteY119" fmla="*/ 223838 h 3267075"/>
                    <a:gd name="connsiteX120" fmla="*/ 304800 w 4867275"/>
                    <a:gd name="connsiteY120" fmla="*/ 1138238 h 3267075"/>
                    <a:gd name="connsiteX121" fmla="*/ 376238 w 4867275"/>
                    <a:gd name="connsiteY121" fmla="*/ 1209675 h 3267075"/>
                    <a:gd name="connsiteX122" fmla="*/ 1579807 w 4867275"/>
                    <a:gd name="connsiteY122" fmla="*/ 1209675 h 3267075"/>
                    <a:gd name="connsiteX123" fmla="*/ 1747838 w 4867275"/>
                    <a:gd name="connsiteY123" fmla="*/ 1285875 h 3267075"/>
                    <a:gd name="connsiteX124" fmla="*/ 3957638 w 4867275"/>
                    <a:gd name="connsiteY124" fmla="*/ 1285875 h 3267075"/>
                    <a:gd name="connsiteX125" fmla="*/ 4125668 w 4867275"/>
                    <a:gd name="connsiteY125" fmla="*/ 1209675 h 3267075"/>
                    <a:gd name="connsiteX126" fmla="*/ 4491038 w 4867275"/>
                    <a:gd name="connsiteY126" fmla="*/ 1209675 h 3267075"/>
                    <a:gd name="connsiteX127" fmla="*/ 4562475 w 4867275"/>
                    <a:gd name="connsiteY127" fmla="*/ 1138238 h 3267075"/>
                    <a:gd name="connsiteX128" fmla="*/ 4562475 w 4867275"/>
                    <a:gd name="connsiteY128" fmla="*/ 452438 h 3267075"/>
                    <a:gd name="connsiteX129" fmla="*/ 4643438 w 4867275"/>
                    <a:gd name="connsiteY129" fmla="*/ 371475 h 3267075"/>
                    <a:gd name="connsiteX130" fmla="*/ 4724400 w 4867275"/>
                    <a:gd name="connsiteY130" fmla="*/ 452438 h 3267075"/>
                    <a:gd name="connsiteX131" fmla="*/ 4724400 w 4867275"/>
                    <a:gd name="connsiteY131" fmla="*/ 1138238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867275" h="3267075">
                      <a:moveTo>
                        <a:pt x="4643438" y="228600"/>
                      </a:moveTo>
                      <a:cubicBezTo>
                        <a:pt x="4520013" y="228600"/>
                        <a:pt x="4419600" y="329013"/>
                        <a:pt x="4419600" y="452438"/>
                      </a:cubicBezTo>
                      <a:lnTo>
                        <a:pt x="4419600" y="609600"/>
                      </a:lnTo>
                      <a:lnTo>
                        <a:pt x="1350188" y="609600"/>
                      </a:lnTo>
                      <a:cubicBezTo>
                        <a:pt x="1331957" y="555517"/>
                        <a:pt x="1293257" y="508321"/>
                        <a:pt x="1238317" y="480841"/>
                      </a:cubicBezTo>
                      <a:lnTo>
                        <a:pt x="628707" y="176032"/>
                      </a:lnTo>
                      <a:cubicBezTo>
                        <a:pt x="567795" y="145590"/>
                        <a:pt x="499481" y="145675"/>
                        <a:pt x="441179" y="170393"/>
                      </a:cubicBezTo>
                      <a:cubicBezTo>
                        <a:pt x="417147" y="72695"/>
                        <a:pt x="328841" y="0"/>
                        <a:pt x="223838" y="0"/>
                      </a:cubicBezTo>
                      <a:cubicBezTo>
                        <a:pt x="100413" y="0"/>
                        <a:pt x="0" y="100413"/>
                        <a:pt x="0" y="223838"/>
                      </a:cubicBezTo>
                      <a:lnTo>
                        <a:pt x="0" y="1138238"/>
                      </a:lnTo>
                      <a:cubicBezTo>
                        <a:pt x="0" y="1345692"/>
                        <a:pt x="168783" y="1514475"/>
                        <a:pt x="376238" y="1514475"/>
                      </a:cubicBezTo>
                      <a:lnTo>
                        <a:pt x="609600" y="1514475"/>
                      </a:lnTo>
                      <a:lnTo>
                        <a:pt x="609600" y="1519238"/>
                      </a:lnTo>
                      <a:cubicBezTo>
                        <a:pt x="609600" y="1642663"/>
                        <a:pt x="710013" y="1743075"/>
                        <a:pt x="833438" y="1743075"/>
                      </a:cubicBezTo>
                      <a:lnTo>
                        <a:pt x="899760" y="1743075"/>
                      </a:lnTo>
                      <a:lnTo>
                        <a:pt x="2132381" y="2090738"/>
                      </a:lnTo>
                      <a:lnTo>
                        <a:pt x="899760" y="2438400"/>
                      </a:lnTo>
                      <a:lnTo>
                        <a:pt x="833438" y="2438400"/>
                      </a:lnTo>
                      <a:cubicBezTo>
                        <a:pt x="710013" y="2438400"/>
                        <a:pt x="609600" y="2538813"/>
                        <a:pt x="609600" y="2662238"/>
                      </a:cubicBezTo>
                      <a:lnTo>
                        <a:pt x="609600" y="2675658"/>
                      </a:lnTo>
                      <a:cubicBezTo>
                        <a:pt x="478546" y="2707796"/>
                        <a:pt x="381000" y="2826210"/>
                        <a:pt x="381000" y="2967038"/>
                      </a:cubicBezTo>
                      <a:cubicBezTo>
                        <a:pt x="381000" y="3132477"/>
                        <a:pt x="515598" y="3267075"/>
                        <a:pt x="681038" y="3267075"/>
                      </a:cubicBezTo>
                      <a:cubicBezTo>
                        <a:pt x="846477" y="3267075"/>
                        <a:pt x="981075" y="3132477"/>
                        <a:pt x="981075" y="2967038"/>
                      </a:cubicBezTo>
                      <a:cubicBezTo>
                        <a:pt x="981075" y="2826210"/>
                        <a:pt x="883530" y="2707805"/>
                        <a:pt x="752475" y="2675658"/>
                      </a:cubicBezTo>
                      <a:lnTo>
                        <a:pt x="752475" y="2662238"/>
                      </a:lnTo>
                      <a:cubicBezTo>
                        <a:pt x="752475" y="2617594"/>
                        <a:pt x="788794" y="2581275"/>
                        <a:pt x="833438" y="2581275"/>
                      </a:cubicBezTo>
                      <a:lnTo>
                        <a:pt x="909371" y="2581275"/>
                      </a:lnTo>
                      <a:cubicBezTo>
                        <a:pt x="909447" y="2581275"/>
                        <a:pt x="909523" y="2581294"/>
                        <a:pt x="909599" y="2581294"/>
                      </a:cubicBezTo>
                      <a:cubicBezTo>
                        <a:pt x="909685" y="2581294"/>
                        <a:pt x="909780" y="2581275"/>
                        <a:pt x="909866" y="2581275"/>
                      </a:cubicBezTo>
                      <a:lnTo>
                        <a:pt x="3881200" y="2581275"/>
                      </a:lnTo>
                      <a:cubicBezTo>
                        <a:pt x="3881285" y="2581275"/>
                        <a:pt x="3881380" y="2581294"/>
                        <a:pt x="3881466" y="2581294"/>
                      </a:cubicBezTo>
                      <a:cubicBezTo>
                        <a:pt x="3881542" y="2581294"/>
                        <a:pt x="3881619" y="2581275"/>
                        <a:pt x="3881695" y="2581275"/>
                      </a:cubicBezTo>
                      <a:lnTo>
                        <a:pt x="4033838" y="2581275"/>
                      </a:lnTo>
                      <a:cubicBezTo>
                        <a:pt x="4078481" y="2581275"/>
                        <a:pt x="4114800" y="2617594"/>
                        <a:pt x="4114800" y="2662238"/>
                      </a:cubicBezTo>
                      <a:lnTo>
                        <a:pt x="4114800" y="2675658"/>
                      </a:lnTo>
                      <a:cubicBezTo>
                        <a:pt x="3983746" y="2707796"/>
                        <a:pt x="3886200" y="2826210"/>
                        <a:pt x="3886200" y="2967038"/>
                      </a:cubicBezTo>
                      <a:cubicBezTo>
                        <a:pt x="3886200" y="3132477"/>
                        <a:pt x="4020798" y="3267075"/>
                        <a:pt x="4186238" y="3267075"/>
                      </a:cubicBezTo>
                      <a:cubicBezTo>
                        <a:pt x="4351677" y="3267075"/>
                        <a:pt x="4486275" y="3132477"/>
                        <a:pt x="4486275" y="2967038"/>
                      </a:cubicBezTo>
                      <a:cubicBezTo>
                        <a:pt x="4486275" y="2826210"/>
                        <a:pt x="4388730" y="2707805"/>
                        <a:pt x="4257675" y="2675658"/>
                      </a:cubicBezTo>
                      <a:lnTo>
                        <a:pt x="4257675" y="2662238"/>
                      </a:lnTo>
                      <a:cubicBezTo>
                        <a:pt x="4257675" y="2538813"/>
                        <a:pt x="4157263" y="2438400"/>
                        <a:pt x="4033838" y="2438400"/>
                      </a:cubicBezTo>
                      <a:lnTo>
                        <a:pt x="3891315" y="2438400"/>
                      </a:lnTo>
                      <a:lnTo>
                        <a:pt x="2658694" y="2090738"/>
                      </a:lnTo>
                      <a:lnTo>
                        <a:pt x="3891315" y="1743075"/>
                      </a:lnTo>
                      <a:lnTo>
                        <a:pt x="4033838" y="1743075"/>
                      </a:lnTo>
                      <a:cubicBezTo>
                        <a:pt x="4157263" y="1743075"/>
                        <a:pt x="4257675" y="1642663"/>
                        <a:pt x="4257675" y="1519238"/>
                      </a:cubicBezTo>
                      <a:lnTo>
                        <a:pt x="4257675" y="1514475"/>
                      </a:lnTo>
                      <a:lnTo>
                        <a:pt x="4491038" y="1514475"/>
                      </a:lnTo>
                      <a:cubicBezTo>
                        <a:pt x="4698492" y="1514475"/>
                        <a:pt x="4867275" y="1345692"/>
                        <a:pt x="4867275" y="1138238"/>
                      </a:cubicBezTo>
                      <a:lnTo>
                        <a:pt x="4867275" y="452438"/>
                      </a:lnTo>
                      <a:cubicBezTo>
                        <a:pt x="4867275" y="329013"/>
                        <a:pt x="4766863" y="228600"/>
                        <a:pt x="4643438" y="228600"/>
                      </a:cubicBezTo>
                      <a:close/>
                      <a:moveTo>
                        <a:pt x="838200" y="2967038"/>
                      </a:moveTo>
                      <a:cubicBezTo>
                        <a:pt x="838200" y="3053696"/>
                        <a:pt x="767696" y="3124200"/>
                        <a:pt x="681038" y="3124200"/>
                      </a:cubicBezTo>
                      <a:cubicBezTo>
                        <a:pt x="594379" y="3124200"/>
                        <a:pt x="523875" y="3053696"/>
                        <a:pt x="523875" y="2967038"/>
                      </a:cubicBezTo>
                      <a:cubicBezTo>
                        <a:pt x="523875" y="2880379"/>
                        <a:pt x="594379" y="2809875"/>
                        <a:pt x="681038" y="2809875"/>
                      </a:cubicBezTo>
                      <a:cubicBezTo>
                        <a:pt x="767696" y="2809875"/>
                        <a:pt x="838200" y="2880379"/>
                        <a:pt x="838200" y="2967038"/>
                      </a:cubicBezTo>
                      <a:close/>
                      <a:moveTo>
                        <a:pt x="4343400" y="2967038"/>
                      </a:moveTo>
                      <a:cubicBezTo>
                        <a:pt x="4343400" y="3053696"/>
                        <a:pt x="4272896" y="3124200"/>
                        <a:pt x="4186238" y="3124200"/>
                      </a:cubicBezTo>
                      <a:cubicBezTo>
                        <a:pt x="4099579" y="3124200"/>
                        <a:pt x="4029075" y="3053696"/>
                        <a:pt x="4029075" y="2967038"/>
                      </a:cubicBezTo>
                      <a:cubicBezTo>
                        <a:pt x="4029075" y="2880379"/>
                        <a:pt x="4099579" y="2809875"/>
                        <a:pt x="4186238" y="2809875"/>
                      </a:cubicBezTo>
                      <a:cubicBezTo>
                        <a:pt x="4272896" y="2809875"/>
                        <a:pt x="4343400" y="2880379"/>
                        <a:pt x="4343400" y="2967038"/>
                      </a:cubicBezTo>
                      <a:close/>
                      <a:moveTo>
                        <a:pt x="1524124" y="1066800"/>
                      </a:moveTo>
                      <a:lnTo>
                        <a:pt x="447675" y="1066800"/>
                      </a:lnTo>
                      <a:lnTo>
                        <a:pt x="447675" y="586073"/>
                      </a:lnTo>
                      <a:lnTo>
                        <a:pt x="1038092" y="881282"/>
                      </a:lnTo>
                      <a:cubicBezTo>
                        <a:pt x="1069477" y="896979"/>
                        <a:pt x="1103128" y="904932"/>
                        <a:pt x="1138095" y="904932"/>
                      </a:cubicBezTo>
                      <a:cubicBezTo>
                        <a:pt x="1223467" y="904932"/>
                        <a:pt x="1300229" y="857517"/>
                        <a:pt x="1338444" y="781145"/>
                      </a:cubicBezTo>
                      <a:cubicBezTo>
                        <a:pt x="1343139" y="771744"/>
                        <a:pt x="1347054" y="762162"/>
                        <a:pt x="1350321" y="752475"/>
                      </a:cubicBezTo>
                      <a:lnTo>
                        <a:pt x="1524000" y="752475"/>
                      </a:lnTo>
                      <a:lnTo>
                        <a:pt x="1524000" y="1062038"/>
                      </a:lnTo>
                      <a:cubicBezTo>
                        <a:pt x="1524000" y="1063638"/>
                        <a:pt x="1524086" y="1065209"/>
                        <a:pt x="1524124" y="1066800"/>
                      </a:cubicBezTo>
                      <a:close/>
                      <a:moveTo>
                        <a:pt x="1666875" y="752475"/>
                      </a:moveTo>
                      <a:lnTo>
                        <a:pt x="4038600" y="752475"/>
                      </a:lnTo>
                      <a:lnTo>
                        <a:pt x="4038600" y="1062038"/>
                      </a:lnTo>
                      <a:cubicBezTo>
                        <a:pt x="4038600" y="1106681"/>
                        <a:pt x="4002281" y="1143000"/>
                        <a:pt x="3957638" y="1143000"/>
                      </a:cubicBezTo>
                      <a:lnTo>
                        <a:pt x="1747838" y="1143000"/>
                      </a:lnTo>
                      <a:cubicBezTo>
                        <a:pt x="1703194" y="1143000"/>
                        <a:pt x="1666875" y="1106681"/>
                        <a:pt x="1666875" y="1062038"/>
                      </a:cubicBezTo>
                      <a:lnTo>
                        <a:pt x="1666875" y="752475"/>
                      </a:lnTo>
                      <a:close/>
                      <a:moveTo>
                        <a:pt x="4181475" y="1062038"/>
                      </a:moveTo>
                      <a:lnTo>
                        <a:pt x="4181475" y="752475"/>
                      </a:lnTo>
                      <a:lnTo>
                        <a:pt x="4419600" y="752475"/>
                      </a:lnTo>
                      <a:lnTo>
                        <a:pt x="4419600" y="1066800"/>
                      </a:lnTo>
                      <a:lnTo>
                        <a:pt x="4181351" y="1066800"/>
                      </a:lnTo>
                      <a:cubicBezTo>
                        <a:pt x="4181389" y="1065209"/>
                        <a:pt x="4181475" y="1063638"/>
                        <a:pt x="4181475" y="1062038"/>
                      </a:cubicBezTo>
                      <a:close/>
                      <a:moveTo>
                        <a:pt x="456162" y="340071"/>
                      </a:moveTo>
                      <a:cubicBezTo>
                        <a:pt x="470354" y="311715"/>
                        <a:pt x="499034" y="295304"/>
                        <a:pt x="528771" y="295304"/>
                      </a:cubicBezTo>
                      <a:cubicBezTo>
                        <a:pt x="540915" y="295304"/>
                        <a:pt x="553241" y="298047"/>
                        <a:pt x="564823" y="303828"/>
                      </a:cubicBezTo>
                      <a:lnTo>
                        <a:pt x="1174413" y="608628"/>
                      </a:lnTo>
                      <a:cubicBezTo>
                        <a:pt x="1214342" y="628602"/>
                        <a:pt x="1230583" y="677351"/>
                        <a:pt x="1210647" y="717261"/>
                      </a:cubicBezTo>
                      <a:cubicBezTo>
                        <a:pt x="1196816" y="744893"/>
                        <a:pt x="1169022" y="762067"/>
                        <a:pt x="1138095" y="762067"/>
                      </a:cubicBezTo>
                      <a:cubicBezTo>
                        <a:pt x="1125512" y="762067"/>
                        <a:pt x="1113358" y="759181"/>
                        <a:pt x="1101985" y="753504"/>
                      </a:cubicBezTo>
                      <a:lnTo>
                        <a:pt x="492395" y="448704"/>
                      </a:lnTo>
                      <a:cubicBezTo>
                        <a:pt x="452476" y="428730"/>
                        <a:pt x="436226" y="379971"/>
                        <a:pt x="456162" y="340071"/>
                      </a:cubicBezTo>
                      <a:close/>
                      <a:moveTo>
                        <a:pt x="3365002" y="2438400"/>
                      </a:moveTo>
                      <a:lnTo>
                        <a:pt x="1426073" y="2438400"/>
                      </a:lnTo>
                      <a:lnTo>
                        <a:pt x="2395538" y="2164956"/>
                      </a:lnTo>
                      <a:lnTo>
                        <a:pt x="3365002" y="2438400"/>
                      </a:lnTo>
                      <a:close/>
                      <a:moveTo>
                        <a:pt x="2395538" y="2016519"/>
                      </a:moveTo>
                      <a:lnTo>
                        <a:pt x="1426073" y="1743075"/>
                      </a:lnTo>
                      <a:lnTo>
                        <a:pt x="3365002" y="1743075"/>
                      </a:lnTo>
                      <a:lnTo>
                        <a:pt x="2395538" y="2016519"/>
                      </a:lnTo>
                      <a:close/>
                      <a:moveTo>
                        <a:pt x="4724400" y="1138238"/>
                      </a:moveTo>
                      <a:cubicBezTo>
                        <a:pt x="4724400" y="1266911"/>
                        <a:pt x="4619711" y="1371600"/>
                        <a:pt x="4491038" y="1371600"/>
                      </a:cubicBezTo>
                      <a:lnTo>
                        <a:pt x="3881457" y="1371600"/>
                      </a:lnTo>
                      <a:cubicBezTo>
                        <a:pt x="3842004" y="1371600"/>
                        <a:pt x="3810019" y="1403585"/>
                        <a:pt x="3810019" y="1443038"/>
                      </a:cubicBezTo>
                      <a:cubicBezTo>
                        <a:pt x="3810019" y="1482490"/>
                        <a:pt x="3842004" y="1514475"/>
                        <a:pt x="3881457" y="1514475"/>
                      </a:cubicBezTo>
                      <a:lnTo>
                        <a:pt x="4114800" y="1514475"/>
                      </a:lnTo>
                      <a:lnTo>
                        <a:pt x="4114800" y="1519238"/>
                      </a:lnTo>
                      <a:cubicBezTo>
                        <a:pt x="4114800" y="1563881"/>
                        <a:pt x="4078481" y="1600200"/>
                        <a:pt x="4033838" y="1600200"/>
                      </a:cubicBezTo>
                      <a:lnTo>
                        <a:pt x="833438" y="1600200"/>
                      </a:lnTo>
                      <a:cubicBezTo>
                        <a:pt x="788794" y="1600200"/>
                        <a:pt x="752475" y="1563881"/>
                        <a:pt x="752475" y="1519238"/>
                      </a:cubicBezTo>
                      <a:lnTo>
                        <a:pt x="752475" y="1514475"/>
                      </a:lnTo>
                      <a:lnTo>
                        <a:pt x="3119438" y="1514475"/>
                      </a:lnTo>
                      <a:cubicBezTo>
                        <a:pt x="3158890" y="1514475"/>
                        <a:pt x="3190875" y="1482490"/>
                        <a:pt x="3190875" y="1443038"/>
                      </a:cubicBezTo>
                      <a:cubicBezTo>
                        <a:pt x="3190875" y="1403585"/>
                        <a:pt x="3158890" y="1371600"/>
                        <a:pt x="3119438" y="1371600"/>
                      </a:cubicBezTo>
                      <a:lnTo>
                        <a:pt x="376238" y="1371600"/>
                      </a:lnTo>
                      <a:cubicBezTo>
                        <a:pt x="247564" y="1371600"/>
                        <a:pt x="142875" y="1266911"/>
                        <a:pt x="142875" y="1138238"/>
                      </a:cubicBezTo>
                      <a:lnTo>
                        <a:pt x="142875" y="223838"/>
                      </a:lnTo>
                      <a:cubicBezTo>
                        <a:pt x="142875" y="179194"/>
                        <a:pt x="179194" y="142875"/>
                        <a:pt x="223838" y="142875"/>
                      </a:cubicBezTo>
                      <a:cubicBezTo>
                        <a:pt x="268481" y="142875"/>
                        <a:pt x="304800" y="179194"/>
                        <a:pt x="304800" y="223838"/>
                      </a:cubicBezTo>
                      <a:lnTo>
                        <a:pt x="304800" y="1138238"/>
                      </a:lnTo>
                      <a:cubicBezTo>
                        <a:pt x="304800" y="1177690"/>
                        <a:pt x="336785" y="1209675"/>
                        <a:pt x="376238" y="1209675"/>
                      </a:cubicBezTo>
                      <a:lnTo>
                        <a:pt x="1579807" y="1209675"/>
                      </a:lnTo>
                      <a:cubicBezTo>
                        <a:pt x="1620860" y="1256338"/>
                        <a:pt x="1680953" y="1285875"/>
                        <a:pt x="1747838" y="1285875"/>
                      </a:cubicBezTo>
                      <a:lnTo>
                        <a:pt x="3957638" y="1285875"/>
                      </a:lnTo>
                      <a:cubicBezTo>
                        <a:pt x="4024532" y="1285875"/>
                        <a:pt x="4084625" y="1256338"/>
                        <a:pt x="4125668" y="1209675"/>
                      </a:cubicBezTo>
                      <a:lnTo>
                        <a:pt x="4491038" y="1209675"/>
                      </a:lnTo>
                      <a:cubicBezTo>
                        <a:pt x="4530490" y="1209675"/>
                        <a:pt x="4562475" y="1177690"/>
                        <a:pt x="4562475" y="1138238"/>
                      </a:cubicBezTo>
                      <a:lnTo>
                        <a:pt x="4562475" y="452438"/>
                      </a:lnTo>
                      <a:cubicBezTo>
                        <a:pt x="4562475" y="407794"/>
                        <a:pt x="4598794" y="371475"/>
                        <a:pt x="4643438" y="371475"/>
                      </a:cubicBezTo>
                      <a:cubicBezTo>
                        <a:pt x="4688082" y="371475"/>
                        <a:pt x="4724400" y="407794"/>
                        <a:pt x="4724400" y="452438"/>
                      </a:cubicBezTo>
                      <a:lnTo>
                        <a:pt x="4724400" y="113823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grpSp>
      <p:grpSp>
        <p:nvGrpSpPr>
          <p:cNvPr id="6" name="Group 5">
            <a:extLst>
              <a:ext uri="{FF2B5EF4-FFF2-40B4-BE49-F238E27FC236}">
                <a16:creationId xmlns:a16="http://schemas.microsoft.com/office/drawing/2014/main" id="{7512E460-A432-F7BF-4A5D-86B44966CF16}"/>
              </a:ext>
            </a:extLst>
          </p:cNvPr>
          <p:cNvGrpSpPr/>
          <p:nvPr/>
        </p:nvGrpSpPr>
        <p:grpSpPr>
          <a:xfrm>
            <a:off x="7720795" y="2451419"/>
            <a:ext cx="2037600" cy="2189433"/>
            <a:chOff x="7449647" y="2451419"/>
            <a:chExt cx="2037600" cy="2189433"/>
          </a:xfrm>
        </p:grpSpPr>
        <p:graphicFrame>
          <p:nvGraphicFramePr>
            <p:cNvPr id="34" name="Chart 33">
              <a:extLst>
                <a:ext uri="{FF2B5EF4-FFF2-40B4-BE49-F238E27FC236}">
                  <a16:creationId xmlns:a16="http://schemas.microsoft.com/office/drawing/2014/main" id="{F37B56D1-563F-3E13-3E18-5B1561C973EE}"/>
                </a:ext>
              </a:extLst>
            </p:cNvPr>
            <p:cNvGraphicFramePr>
              <a:graphicFrameLocks noChangeAspect="1"/>
            </p:cNvGraphicFramePr>
            <p:nvPr>
              <p:extLst>
                <p:ext uri="{D42A27DB-BD31-4B8C-83A1-F6EECF244321}">
                  <p14:modId xmlns:p14="http://schemas.microsoft.com/office/powerpoint/2010/main" val="3200577071"/>
                </p:ext>
              </p:extLst>
            </p:nvPr>
          </p:nvGraphicFramePr>
          <p:xfrm>
            <a:off x="7784447" y="2451419"/>
            <a:ext cx="1368000" cy="136800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34">
              <a:extLst>
                <a:ext uri="{FF2B5EF4-FFF2-40B4-BE49-F238E27FC236}">
                  <a16:creationId xmlns:a16="http://schemas.microsoft.com/office/drawing/2014/main" id="{3402237C-8A8C-890C-9D26-5ED0D3B8801D}"/>
                </a:ext>
              </a:extLst>
            </p:cNvPr>
            <p:cNvSpPr txBox="1"/>
            <p:nvPr/>
          </p:nvSpPr>
          <p:spPr>
            <a:xfrm>
              <a:off x="7449647" y="3717522"/>
              <a:ext cx="2037600" cy="923330"/>
            </a:xfrm>
            <a:prstGeom prst="rect">
              <a:avLst/>
            </a:prstGeom>
            <a:noFill/>
          </p:spPr>
          <p:txBody>
            <a:bodyPr wrap="square">
              <a:spAutoFit/>
            </a:bodyPr>
            <a:lstStyle/>
            <a:p>
              <a:pPr algn="ctr">
                <a:spcAft>
                  <a:spcPts val="1200"/>
                </a:spcAft>
              </a:pPr>
              <a:r>
                <a:rPr lang="en-GB">
                  <a:solidFill>
                    <a:schemeClr val="accent2"/>
                  </a:solidFill>
                </a:rPr>
                <a:t>3,309 patients </a:t>
              </a:r>
              <a:br>
                <a:rPr lang="en-GB">
                  <a:solidFill>
                    <a:schemeClr val="accent2"/>
                  </a:solidFill>
                </a:rPr>
              </a:br>
              <a:r>
                <a:rPr lang="en-GB">
                  <a:solidFill>
                    <a:schemeClr val="accent2"/>
                  </a:solidFill>
                </a:rPr>
                <a:t>had an </a:t>
              </a:r>
              <a:r>
                <a:rPr lang="en-GB" b="1">
                  <a:solidFill>
                    <a:schemeClr val="accent2"/>
                  </a:solidFill>
                </a:rPr>
                <a:t>all-cause readmission </a:t>
              </a:r>
            </a:p>
          </p:txBody>
        </p:sp>
        <p:sp>
          <p:nvSpPr>
            <p:cNvPr id="38" name="TextBox 37">
              <a:extLst>
                <a:ext uri="{FF2B5EF4-FFF2-40B4-BE49-F238E27FC236}">
                  <a16:creationId xmlns:a16="http://schemas.microsoft.com/office/drawing/2014/main" id="{86C14F91-2588-6386-6870-83274F1883CA}"/>
                </a:ext>
              </a:extLst>
            </p:cNvPr>
            <p:cNvSpPr txBox="1"/>
            <p:nvPr/>
          </p:nvSpPr>
          <p:spPr>
            <a:xfrm>
              <a:off x="8014993" y="2873809"/>
              <a:ext cx="906908" cy="523220"/>
            </a:xfrm>
            <a:prstGeom prst="rect">
              <a:avLst/>
            </a:prstGeom>
            <a:noFill/>
          </p:spPr>
          <p:txBody>
            <a:bodyPr wrap="square">
              <a:spAutoFit/>
            </a:bodyPr>
            <a:lstStyle/>
            <a:p>
              <a:pPr algn="ctr"/>
              <a:r>
                <a:rPr lang="en-GB" sz="2800" b="1">
                  <a:solidFill>
                    <a:schemeClr val="accent2"/>
                  </a:solidFill>
                </a:rPr>
                <a:t>25%</a:t>
              </a:r>
              <a:endParaRPr lang="en-GB" sz="2800">
                <a:solidFill>
                  <a:schemeClr val="accent2"/>
                </a:solidFill>
              </a:endParaRPr>
            </a:p>
          </p:txBody>
        </p:sp>
      </p:grpSp>
      <p:grpSp>
        <p:nvGrpSpPr>
          <p:cNvPr id="7" name="Group 6">
            <a:extLst>
              <a:ext uri="{FF2B5EF4-FFF2-40B4-BE49-F238E27FC236}">
                <a16:creationId xmlns:a16="http://schemas.microsoft.com/office/drawing/2014/main" id="{081BCC83-828E-15F4-47AD-04B73208D5FE}"/>
              </a:ext>
            </a:extLst>
          </p:cNvPr>
          <p:cNvGrpSpPr/>
          <p:nvPr/>
        </p:nvGrpSpPr>
        <p:grpSpPr>
          <a:xfrm>
            <a:off x="9679094" y="2451419"/>
            <a:ext cx="2038737" cy="2189433"/>
            <a:chOff x="9553187" y="2451419"/>
            <a:chExt cx="2038737" cy="2189433"/>
          </a:xfrm>
        </p:grpSpPr>
        <p:graphicFrame>
          <p:nvGraphicFramePr>
            <p:cNvPr id="36" name="Chart 35">
              <a:extLst>
                <a:ext uri="{FF2B5EF4-FFF2-40B4-BE49-F238E27FC236}">
                  <a16:creationId xmlns:a16="http://schemas.microsoft.com/office/drawing/2014/main" id="{5D42E7E6-2BD9-3EA4-ABC8-BE0130ABADEC}"/>
                </a:ext>
              </a:extLst>
            </p:cNvPr>
            <p:cNvGraphicFramePr>
              <a:graphicFrameLocks noChangeAspect="1"/>
            </p:cNvGraphicFramePr>
            <p:nvPr>
              <p:extLst>
                <p:ext uri="{D42A27DB-BD31-4B8C-83A1-F6EECF244321}">
                  <p14:modId xmlns:p14="http://schemas.microsoft.com/office/powerpoint/2010/main" val="3918019899"/>
                </p:ext>
              </p:extLst>
            </p:nvPr>
          </p:nvGraphicFramePr>
          <p:xfrm>
            <a:off x="9888555" y="2451419"/>
            <a:ext cx="1368000" cy="1368000"/>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a:extLst>
                <a:ext uri="{FF2B5EF4-FFF2-40B4-BE49-F238E27FC236}">
                  <a16:creationId xmlns:a16="http://schemas.microsoft.com/office/drawing/2014/main" id="{51A581C7-F7AC-61FC-E552-9716A6562033}"/>
                </a:ext>
              </a:extLst>
            </p:cNvPr>
            <p:cNvSpPr txBox="1"/>
            <p:nvPr/>
          </p:nvSpPr>
          <p:spPr>
            <a:xfrm>
              <a:off x="9553187" y="3717522"/>
              <a:ext cx="2038737" cy="923330"/>
            </a:xfrm>
            <a:prstGeom prst="rect">
              <a:avLst/>
            </a:prstGeom>
            <a:noFill/>
          </p:spPr>
          <p:txBody>
            <a:bodyPr wrap="square">
              <a:spAutoFit/>
            </a:bodyPr>
            <a:lstStyle/>
            <a:p>
              <a:pPr algn="ctr">
                <a:spcAft>
                  <a:spcPts val="1200"/>
                </a:spcAft>
              </a:pPr>
              <a:r>
                <a:rPr lang="en-GB">
                  <a:solidFill>
                    <a:schemeClr val="bg2"/>
                  </a:solidFill>
                </a:rPr>
                <a:t>1,940 patients had an </a:t>
              </a:r>
              <a:r>
                <a:rPr lang="en-GB" b="1">
                  <a:solidFill>
                    <a:schemeClr val="bg2"/>
                  </a:solidFill>
                </a:rPr>
                <a:t>unplanned readmission</a:t>
              </a:r>
            </a:p>
          </p:txBody>
        </p:sp>
        <p:sp>
          <p:nvSpPr>
            <p:cNvPr id="39" name="TextBox 38">
              <a:extLst>
                <a:ext uri="{FF2B5EF4-FFF2-40B4-BE49-F238E27FC236}">
                  <a16:creationId xmlns:a16="http://schemas.microsoft.com/office/drawing/2014/main" id="{178D3069-5E14-CD7C-3CED-8A2D61428E80}"/>
                </a:ext>
              </a:extLst>
            </p:cNvPr>
            <p:cNvSpPr txBox="1"/>
            <p:nvPr/>
          </p:nvSpPr>
          <p:spPr>
            <a:xfrm>
              <a:off x="10083142" y="2873809"/>
              <a:ext cx="978826" cy="523220"/>
            </a:xfrm>
            <a:prstGeom prst="rect">
              <a:avLst/>
            </a:prstGeom>
            <a:noFill/>
          </p:spPr>
          <p:txBody>
            <a:bodyPr wrap="square">
              <a:spAutoFit/>
            </a:bodyPr>
            <a:lstStyle/>
            <a:p>
              <a:pPr algn="ctr"/>
              <a:r>
                <a:rPr lang="en-GB" sz="2800" b="1">
                  <a:solidFill>
                    <a:schemeClr val="bg2"/>
                  </a:solidFill>
                </a:rPr>
                <a:t>15%</a:t>
              </a:r>
              <a:endParaRPr lang="en-GB" sz="2800">
                <a:solidFill>
                  <a:schemeClr val="bg2"/>
                </a:solidFill>
              </a:endParaRPr>
            </a:p>
          </p:txBody>
        </p:sp>
      </p:grpSp>
      <p:sp>
        <p:nvSpPr>
          <p:cNvPr id="40" name="Slide Number Placeholder 9">
            <a:extLst>
              <a:ext uri="{FF2B5EF4-FFF2-40B4-BE49-F238E27FC236}">
                <a16:creationId xmlns:a16="http://schemas.microsoft.com/office/drawing/2014/main" id="{D0C6C5D1-31A8-83B0-2C5E-6F263ED5DA2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15</a:t>
            </a:fld>
            <a:endParaRPr lang="en-GB"/>
          </a:p>
        </p:txBody>
      </p:sp>
    </p:spTree>
    <p:extLst>
      <p:ext uri="{BB962C8B-B14F-4D97-AF65-F5344CB8AC3E}">
        <p14:creationId xmlns:p14="http://schemas.microsoft.com/office/powerpoint/2010/main" val="2892550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a:extLst>
              <a:ext uri="{FF2B5EF4-FFF2-40B4-BE49-F238E27FC236}">
                <a16:creationId xmlns:a16="http://schemas.microsoft.com/office/drawing/2014/main" id="{FDC9A93B-9AEA-DF6D-B3BA-439492BC0EF2}"/>
              </a:ext>
            </a:extLst>
          </p:cNvPr>
          <p:cNvGrpSpPr/>
          <p:nvPr/>
        </p:nvGrpSpPr>
        <p:grpSpPr>
          <a:xfrm>
            <a:off x="9937987" y="1974947"/>
            <a:ext cx="1012202" cy="1012202"/>
            <a:chOff x="10409963" y="4726504"/>
            <a:chExt cx="900000" cy="900000"/>
          </a:xfrm>
        </p:grpSpPr>
        <p:sp>
          <p:nvSpPr>
            <p:cNvPr id="185" name="Oval 184">
              <a:extLst>
                <a:ext uri="{FF2B5EF4-FFF2-40B4-BE49-F238E27FC236}">
                  <a16:creationId xmlns:a16="http://schemas.microsoft.com/office/drawing/2014/main" id="{34E21F20-2BF5-B10D-0052-BD35F1AC7B8C}"/>
                </a:ext>
              </a:extLst>
            </p:cNvPr>
            <p:cNvSpPr/>
            <p:nvPr/>
          </p:nvSpPr>
          <p:spPr>
            <a:xfrm rot="10800000">
              <a:off x="10409963" y="4726504"/>
              <a:ext cx="900000" cy="900000"/>
            </a:xfrm>
            <a:prstGeom prst="ellipse">
              <a:avLst/>
            </a:prstGeom>
            <a:solidFill>
              <a:schemeClr val="accent1">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86" name="Group 185">
              <a:extLst>
                <a:ext uri="{FF2B5EF4-FFF2-40B4-BE49-F238E27FC236}">
                  <a16:creationId xmlns:a16="http://schemas.microsoft.com/office/drawing/2014/main" id="{A686DC3E-DB79-DB56-C26E-ED6C05EBF183}"/>
                </a:ext>
              </a:extLst>
            </p:cNvPr>
            <p:cNvGrpSpPr/>
            <p:nvPr/>
          </p:nvGrpSpPr>
          <p:grpSpPr>
            <a:xfrm rot="10800000">
              <a:off x="10465990" y="4788085"/>
              <a:ext cx="773247" cy="773246"/>
              <a:chOff x="2908970" y="1942658"/>
              <a:chExt cx="1028572" cy="1028571"/>
            </a:xfrm>
          </p:grpSpPr>
          <p:sp>
            <p:nvSpPr>
              <p:cNvPr id="187" name="Oval 186">
                <a:extLst>
                  <a:ext uri="{FF2B5EF4-FFF2-40B4-BE49-F238E27FC236}">
                    <a16:creationId xmlns:a16="http://schemas.microsoft.com/office/drawing/2014/main" id="{EF0A6B7C-AAB6-85D7-F809-9DC125D2F964}"/>
                  </a:ext>
                </a:extLst>
              </p:cNvPr>
              <p:cNvSpPr/>
              <p:nvPr/>
            </p:nvSpPr>
            <p:spPr>
              <a:xfrm>
                <a:off x="2908970" y="1942658"/>
                <a:ext cx="1028572" cy="1028571"/>
              </a:xfrm>
              <a:prstGeom prst="ellipse">
                <a:avLst/>
              </a:prstGeom>
              <a:solidFill>
                <a:schemeClr val="accent1">
                  <a:lumMod val="50000"/>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88" name="Oval 187">
                <a:extLst>
                  <a:ext uri="{FF2B5EF4-FFF2-40B4-BE49-F238E27FC236}">
                    <a16:creationId xmlns:a16="http://schemas.microsoft.com/office/drawing/2014/main" id="{4E0CBD87-50B3-9B61-F339-DFBEEBC8FAEB}"/>
                  </a:ext>
                </a:extLst>
              </p:cNvPr>
              <p:cNvSpPr>
                <a:spLocks noChangeAspect="1"/>
              </p:cNvSpPr>
              <p:nvPr/>
            </p:nvSpPr>
            <p:spPr>
              <a:xfrm>
                <a:off x="2982499" y="2033517"/>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dirty="0">
                  <a:ln>
                    <a:noFill/>
                  </a:ln>
                  <a:solidFill>
                    <a:prstClr val="white"/>
                  </a:solidFill>
                  <a:effectLst/>
                  <a:uLnTx/>
                  <a:uFillTx/>
                  <a:latin typeface="Arial" panose="020B0604020202020204"/>
                  <a:ea typeface="+mn-ea"/>
                  <a:cs typeface="+mn-cs"/>
                </a:endParaRPr>
              </a:p>
            </p:txBody>
          </p:sp>
        </p:grpSp>
      </p:grpSp>
      <p:sp>
        <p:nvSpPr>
          <p:cNvPr id="3" name="TextBox 2">
            <a:extLst>
              <a:ext uri="{FF2B5EF4-FFF2-40B4-BE49-F238E27FC236}">
                <a16:creationId xmlns:a16="http://schemas.microsoft.com/office/drawing/2014/main" id="{3D130DE2-78CB-AB73-4056-F5656BB9ED65}"/>
              </a:ext>
            </a:extLst>
          </p:cNvPr>
          <p:cNvSpPr txBox="1"/>
          <p:nvPr/>
        </p:nvSpPr>
        <p:spPr>
          <a:xfrm>
            <a:off x="434530" y="4379256"/>
            <a:ext cx="2610000" cy="1407978"/>
          </a:xfrm>
          <a:prstGeom prst="roundRect">
            <a:avLst>
              <a:gd name="adj" fmla="val 9684"/>
            </a:avLst>
          </a:prstGeom>
          <a:noFill/>
          <a:ln w="19050">
            <a:solidFill>
              <a:schemeClr val="accent2"/>
            </a:solidFill>
          </a:ln>
        </p:spPr>
        <p:txBody>
          <a:bodyPr wrap="square" tIns="288000" bIns="0">
            <a:noAutofit/>
          </a:bodyPr>
          <a:lstStyle/>
          <a:p>
            <a:pPr lvl="0">
              <a:defRPr/>
            </a:pPr>
            <a:r>
              <a:rPr lang="en-GB" sz="1400"/>
              <a:t>Many asthma</a:t>
            </a:r>
          </a:p>
          <a:p>
            <a:pPr lvl="0">
              <a:defRPr/>
            </a:pPr>
            <a:r>
              <a:rPr lang="en-GB" sz="1400"/>
              <a:t>guidelines already</a:t>
            </a:r>
          </a:p>
          <a:p>
            <a:pPr lvl="0">
              <a:defRPr/>
            </a:pPr>
            <a:r>
              <a:rPr lang="en-GB" sz="1400"/>
              <a:t>recommend follow up</a:t>
            </a:r>
          </a:p>
          <a:p>
            <a:pPr lvl="0">
              <a:defRPr/>
            </a:pPr>
            <a:r>
              <a:rPr lang="en-GB" sz="1400"/>
              <a:t>with a specialist </a:t>
            </a:r>
          </a:p>
        </p:txBody>
      </p:sp>
      <p:sp>
        <p:nvSpPr>
          <p:cNvPr id="4" name="TextBox 3">
            <a:extLst>
              <a:ext uri="{FF2B5EF4-FFF2-40B4-BE49-F238E27FC236}">
                <a16:creationId xmlns:a16="http://schemas.microsoft.com/office/drawing/2014/main" id="{B2ED60E5-341D-50E7-36A4-8FC6B82EDDC5}"/>
              </a:ext>
            </a:extLst>
          </p:cNvPr>
          <p:cNvSpPr txBox="1"/>
          <p:nvPr/>
        </p:nvSpPr>
        <p:spPr>
          <a:xfrm>
            <a:off x="9160472" y="2919638"/>
            <a:ext cx="2610000" cy="2449604"/>
          </a:xfrm>
          <a:prstGeom prst="roundRect">
            <a:avLst>
              <a:gd name="adj" fmla="val 5742"/>
            </a:avLst>
          </a:prstGeom>
          <a:noFill/>
          <a:ln w="19050">
            <a:solidFill>
              <a:schemeClr val="accent1">
                <a:lumMod val="50000"/>
              </a:schemeClr>
            </a:solidFill>
          </a:ln>
        </p:spPr>
        <p:txBody>
          <a:bodyPr wrap="square" tIns="288000" bIns="0">
            <a:noAutofit/>
          </a:bodyPr>
          <a:lstStyle/>
          <a:p>
            <a:pPr lvl="0">
              <a:defRPr/>
            </a:pPr>
            <a:endParaRPr lang="en-GB" sz="1400"/>
          </a:p>
        </p:txBody>
      </p:sp>
      <p:sp>
        <p:nvSpPr>
          <p:cNvPr id="2" name="Title 1">
            <a:extLst>
              <a:ext uri="{FF2B5EF4-FFF2-40B4-BE49-F238E27FC236}">
                <a16:creationId xmlns:a16="http://schemas.microsoft.com/office/drawing/2014/main" id="{C6966727-1D1F-978C-0D2D-5DA8278C774C}"/>
              </a:ext>
            </a:extLst>
          </p:cNvPr>
          <p:cNvSpPr>
            <a:spLocks noGrp="1"/>
          </p:cNvSpPr>
          <p:nvPr>
            <p:ph type="title"/>
          </p:nvPr>
        </p:nvSpPr>
        <p:spPr/>
        <p:txBody>
          <a:bodyPr/>
          <a:lstStyle/>
          <a:p>
            <a:r>
              <a:rPr lang="en-GB"/>
              <a:t>Several components of healthcare bundles from other therapy areas could be adapted for use in SA</a:t>
            </a:r>
          </a:p>
        </p:txBody>
      </p:sp>
      <p:grpSp>
        <p:nvGrpSpPr>
          <p:cNvPr id="129" name="Group 128">
            <a:extLst>
              <a:ext uri="{FF2B5EF4-FFF2-40B4-BE49-F238E27FC236}">
                <a16:creationId xmlns:a16="http://schemas.microsoft.com/office/drawing/2014/main" id="{9C21AD89-0099-0234-7121-075E65C53963}"/>
              </a:ext>
            </a:extLst>
          </p:cNvPr>
          <p:cNvGrpSpPr/>
          <p:nvPr/>
        </p:nvGrpSpPr>
        <p:grpSpPr>
          <a:xfrm>
            <a:off x="6328567" y="4725862"/>
            <a:ext cx="2610000" cy="1291528"/>
            <a:chOff x="7650675" y="4826413"/>
            <a:chExt cx="2610000" cy="1291528"/>
          </a:xfrm>
        </p:grpSpPr>
        <p:grpSp>
          <p:nvGrpSpPr>
            <p:cNvPr id="130" name="Group 129">
              <a:extLst>
                <a:ext uri="{FF2B5EF4-FFF2-40B4-BE49-F238E27FC236}">
                  <a16:creationId xmlns:a16="http://schemas.microsoft.com/office/drawing/2014/main" id="{8D8348A7-F3DA-98DF-DC8B-810C3BFBE3CD}"/>
                </a:ext>
              </a:extLst>
            </p:cNvPr>
            <p:cNvGrpSpPr>
              <a:grpSpLocks noChangeAspect="1"/>
            </p:cNvGrpSpPr>
            <p:nvPr/>
          </p:nvGrpSpPr>
          <p:grpSpPr>
            <a:xfrm>
              <a:off x="8458024" y="4826413"/>
              <a:ext cx="1012202" cy="1012202"/>
              <a:chOff x="4006630" y="1964161"/>
              <a:chExt cx="1440000" cy="1440000"/>
            </a:xfrm>
          </p:grpSpPr>
          <p:sp>
            <p:nvSpPr>
              <p:cNvPr id="134" name="Oval 133">
                <a:extLst>
                  <a:ext uri="{FF2B5EF4-FFF2-40B4-BE49-F238E27FC236}">
                    <a16:creationId xmlns:a16="http://schemas.microsoft.com/office/drawing/2014/main" id="{9F4BC72C-A3BB-F827-FE47-E37FA39D9C92}"/>
                  </a:ext>
                </a:extLst>
              </p:cNvPr>
              <p:cNvSpPr>
                <a:spLocks noChangeAspect="1"/>
              </p:cNvSpPr>
              <p:nvPr/>
            </p:nvSpPr>
            <p:spPr>
              <a:xfrm rot="10800000">
                <a:off x="4006630" y="1964161"/>
                <a:ext cx="1440000" cy="1440000"/>
              </a:xfrm>
              <a:prstGeom prst="ellipse">
                <a:avLst/>
              </a:prstGeom>
              <a:solidFill>
                <a:schemeClr val="bg2">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35" name="Group 134">
                <a:extLst>
                  <a:ext uri="{FF2B5EF4-FFF2-40B4-BE49-F238E27FC236}">
                    <a16:creationId xmlns:a16="http://schemas.microsoft.com/office/drawing/2014/main" id="{3F8D0A1A-B31C-75B6-9B3E-E7335C07C023}"/>
                  </a:ext>
                </a:extLst>
              </p:cNvPr>
              <p:cNvGrpSpPr/>
              <p:nvPr/>
            </p:nvGrpSpPr>
            <p:grpSpPr>
              <a:xfrm rot="10800000">
                <a:off x="4108033" y="2065564"/>
                <a:ext cx="1237193" cy="1237193"/>
                <a:chOff x="2899195" y="1940269"/>
                <a:chExt cx="1028571" cy="1028571"/>
              </a:xfrm>
            </p:grpSpPr>
            <p:sp>
              <p:nvSpPr>
                <p:cNvPr id="136" name="Oval 135">
                  <a:extLst>
                    <a:ext uri="{FF2B5EF4-FFF2-40B4-BE49-F238E27FC236}">
                      <a16:creationId xmlns:a16="http://schemas.microsoft.com/office/drawing/2014/main" id="{006A07C8-BC89-B64F-B7B7-E07B9953F56D}"/>
                    </a:ext>
                  </a:extLst>
                </p:cNvPr>
                <p:cNvSpPr/>
                <p:nvPr/>
              </p:nvSpPr>
              <p:spPr>
                <a:xfrm>
                  <a:off x="2899195" y="1940269"/>
                  <a:ext cx="1028571" cy="1028571"/>
                </a:xfrm>
                <a:prstGeom prst="ellipse">
                  <a:avLst/>
                </a:prstGeom>
                <a:solidFill>
                  <a:schemeClr val="bg2">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37" name="Oval 136">
                  <a:extLst>
                    <a:ext uri="{FF2B5EF4-FFF2-40B4-BE49-F238E27FC236}">
                      <a16:creationId xmlns:a16="http://schemas.microsoft.com/office/drawing/2014/main" id="{B122B916-388A-8FE4-E38C-AD9902CD2FDF}"/>
                    </a:ext>
                  </a:extLst>
                </p:cNvPr>
                <p:cNvSpPr>
                  <a:spLocks noChangeAspect="1"/>
                </p:cNvSpPr>
                <p:nvPr/>
              </p:nvSpPr>
              <p:spPr>
                <a:xfrm>
                  <a:off x="2971789" y="2024035"/>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131" name="Graphic 151">
              <a:extLst>
                <a:ext uri="{FF2B5EF4-FFF2-40B4-BE49-F238E27FC236}">
                  <a16:creationId xmlns:a16="http://schemas.microsoft.com/office/drawing/2014/main" id="{AF95DED6-E4CB-BF11-EB7D-150E5A46A378}"/>
                </a:ext>
              </a:extLst>
            </p:cNvPr>
            <p:cNvSpPr/>
            <p:nvPr/>
          </p:nvSpPr>
          <p:spPr>
            <a:xfrm rot="16200000">
              <a:off x="8868686" y="5579249"/>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bg2">
                <a:lumMod val="40000"/>
                <a:lumOff val="6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132" name="Graphic 131">
              <a:extLst>
                <a:ext uri="{FF2B5EF4-FFF2-40B4-BE49-F238E27FC236}">
                  <a16:creationId xmlns:a16="http://schemas.microsoft.com/office/drawing/2014/main" id="{DD34A3C0-E96D-7654-5E15-A4622995FE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08066" y="5072509"/>
              <a:ext cx="545734" cy="545734"/>
            </a:xfrm>
            <a:prstGeom prst="rect">
              <a:avLst/>
            </a:prstGeom>
          </p:spPr>
        </p:pic>
        <p:sp>
          <p:nvSpPr>
            <p:cNvPr id="133" name="Rectangle: Rounded Corners 132">
              <a:extLst>
                <a:ext uri="{FF2B5EF4-FFF2-40B4-BE49-F238E27FC236}">
                  <a16:creationId xmlns:a16="http://schemas.microsoft.com/office/drawing/2014/main" id="{17BC5A7B-C4A1-64B1-5539-CAFD30279116}"/>
                </a:ext>
              </a:extLst>
            </p:cNvPr>
            <p:cNvSpPr/>
            <p:nvPr/>
          </p:nvSpPr>
          <p:spPr>
            <a:xfrm>
              <a:off x="7650675" y="5824743"/>
              <a:ext cx="2610000" cy="293198"/>
            </a:xfrm>
            <a:prstGeom prst="roundRect">
              <a:avLst>
                <a:gd name="adj" fmla="val 50000"/>
              </a:avLst>
            </a:prstGeom>
            <a:solidFill>
              <a:schemeClr val="bg2"/>
            </a:solidFill>
            <a:ln w="12700" cap="flat" cmpd="sng" algn="ctr">
              <a:noFill/>
              <a:prstDash val="solid"/>
              <a:miter lim="800000"/>
            </a:ln>
            <a:effectLst/>
          </p:spPr>
          <p:txBody>
            <a:bodyPr lIns="0" tIns="64800" rIns="0" rtlCol="0" anchor="ctr"/>
            <a:lstStyle/>
            <a:p>
              <a:pPr algn="ctr" defTabSz="609593">
                <a:lnSpc>
                  <a:spcPct val="90000"/>
                </a:lnSpc>
                <a:defRPr/>
              </a:pPr>
              <a:r>
                <a:rPr kumimoji="0" lang="en-GB" sz="1400" b="1" i="0" u="none" strike="noStrike" kern="0" cap="none" spc="0" normalizeH="0" baseline="0">
                  <a:ln>
                    <a:noFill/>
                  </a:ln>
                  <a:solidFill>
                    <a:prstClr val="white"/>
                  </a:solidFill>
                  <a:effectLst/>
                  <a:uLnTx/>
                  <a:uFillTx/>
                  <a:ea typeface="+mn-ea"/>
                  <a:cs typeface="+mn-cs"/>
                  <a:sym typeface="Montserrat Bold"/>
                </a:rPr>
                <a:t>Anytime access</a:t>
              </a:r>
              <a:r>
                <a:rPr kumimoji="0" lang="en-GB" sz="1400" b="1" i="0" u="none" strike="noStrike" kern="0" cap="none" spc="0" normalizeH="0" baseline="30000">
                  <a:ln>
                    <a:noFill/>
                  </a:ln>
                  <a:solidFill>
                    <a:prstClr val="white"/>
                  </a:solidFill>
                  <a:effectLst/>
                  <a:uLnTx/>
                  <a:uFillTx/>
                  <a:ea typeface="+mn-ea"/>
                  <a:cs typeface="+mn-cs"/>
                  <a:sym typeface="Montserrat Bold"/>
                </a:rPr>
                <a:t>1†</a:t>
              </a:r>
              <a:endParaRPr kumimoji="0" lang="en-GB" sz="1400" b="1" i="0" u="none" strike="noStrike" kern="0" cap="none" spc="0" normalizeH="0" baseline="0">
                <a:ln>
                  <a:noFill/>
                </a:ln>
                <a:solidFill>
                  <a:prstClr val="white"/>
                </a:solidFill>
                <a:effectLst/>
                <a:uLnTx/>
                <a:uFillTx/>
                <a:ea typeface="+mn-ea"/>
                <a:cs typeface="+mn-cs"/>
                <a:sym typeface="Montserrat Bold"/>
              </a:endParaRPr>
            </a:p>
          </p:txBody>
        </p:sp>
      </p:grpSp>
      <p:grpSp>
        <p:nvGrpSpPr>
          <p:cNvPr id="138" name="Group 137">
            <a:extLst>
              <a:ext uri="{FF2B5EF4-FFF2-40B4-BE49-F238E27FC236}">
                <a16:creationId xmlns:a16="http://schemas.microsoft.com/office/drawing/2014/main" id="{2184ADE5-EC08-7089-A45B-A5F093AC9EA1}"/>
              </a:ext>
            </a:extLst>
          </p:cNvPr>
          <p:cNvGrpSpPr/>
          <p:nvPr/>
        </p:nvGrpSpPr>
        <p:grpSpPr>
          <a:xfrm>
            <a:off x="436240" y="3413402"/>
            <a:ext cx="2610000" cy="1247655"/>
            <a:chOff x="3568446" y="3240908"/>
            <a:chExt cx="2610000" cy="1247655"/>
          </a:xfrm>
        </p:grpSpPr>
        <p:grpSp>
          <p:nvGrpSpPr>
            <p:cNvPr id="139" name="Group 138">
              <a:extLst>
                <a:ext uri="{FF2B5EF4-FFF2-40B4-BE49-F238E27FC236}">
                  <a16:creationId xmlns:a16="http://schemas.microsoft.com/office/drawing/2014/main" id="{F89B7312-33DD-737A-663D-2DB5E00F6C49}"/>
                </a:ext>
              </a:extLst>
            </p:cNvPr>
            <p:cNvGrpSpPr/>
            <p:nvPr/>
          </p:nvGrpSpPr>
          <p:grpSpPr>
            <a:xfrm>
              <a:off x="4367345" y="3240908"/>
              <a:ext cx="1012202" cy="1012202"/>
              <a:chOff x="4822883" y="3240908"/>
              <a:chExt cx="1012202" cy="1012202"/>
            </a:xfrm>
          </p:grpSpPr>
          <p:grpSp>
            <p:nvGrpSpPr>
              <p:cNvPr id="141" name="Group 140">
                <a:extLst>
                  <a:ext uri="{FF2B5EF4-FFF2-40B4-BE49-F238E27FC236}">
                    <a16:creationId xmlns:a16="http://schemas.microsoft.com/office/drawing/2014/main" id="{B6F0376C-F441-C2EF-8CFC-91197928B462}"/>
                  </a:ext>
                </a:extLst>
              </p:cNvPr>
              <p:cNvGrpSpPr/>
              <p:nvPr/>
            </p:nvGrpSpPr>
            <p:grpSpPr>
              <a:xfrm>
                <a:off x="4822883" y="3240908"/>
                <a:ext cx="1012202" cy="1012202"/>
                <a:chOff x="10409963" y="4726504"/>
                <a:chExt cx="900000" cy="900000"/>
              </a:xfrm>
            </p:grpSpPr>
            <p:sp>
              <p:nvSpPr>
                <p:cNvPr id="161" name="Oval 160">
                  <a:extLst>
                    <a:ext uri="{FF2B5EF4-FFF2-40B4-BE49-F238E27FC236}">
                      <a16:creationId xmlns:a16="http://schemas.microsoft.com/office/drawing/2014/main" id="{EDC38D70-7C8F-FF93-57E9-A33AE9042AA4}"/>
                    </a:ext>
                  </a:extLst>
                </p:cNvPr>
                <p:cNvSpPr/>
                <p:nvPr/>
              </p:nvSpPr>
              <p:spPr>
                <a:xfrm rot="10800000">
                  <a:off x="10409963" y="4726504"/>
                  <a:ext cx="900000" cy="900000"/>
                </a:xfrm>
                <a:prstGeom prst="ellipse">
                  <a:avLst/>
                </a:prstGeom>
                <a:solidFill>
                  <a:schemeClr val="accent6">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62" name="Group 161">
                  <a:extLst>
                    <a:ext uri="{FF2B5EF4-FFF2-40B4-BE49-F238E27FC236}">
                      <a16:creationId xmlns:a16="http://schemas.microsoft.com/office/drawing/2014/main" id="{399A5514-C80A-B4C5-A448-74D4B7797E7E}"/>
                    </a:ext>
                  </a:extLst>
                </p:cNvPr>
                <p:cNvGrpSpPr/>
                <p:nvPr/>
              </p:nvGrpSpPr>
              <p:grpSpPr>
                <a:xfrm rot="10800000">
                  <a:off x="10473340" y="4789881"/>
                  <a:ext cx="773246" cy="773246"/>
                  <a:chOff x="2899195" y="1940269"/>
                  <a:chExt cx="1028571" cy="1028571"/>
                </a:xfrm>
              </p:grpSpPr>
              <p:sp>
                <p:nvSpPr>
                  <p:cNvPr id="163" name="Oval 162">
                    <a:extLst>
                      <a:ext uri="{FF2B5EF4-FFF2-40B4-BE49-F238E27FC236}">
                        <a16:creationId xmlns:a16="http://schemas.microsoft.com/office/drawing/2014/main" id="{D5056C00-3090-949C-99BC-4D36A64FC802}"/>
                      </a:ext>
                    </a:extLst>
                  </p:cNvPr>
                  <p:cNvSpPr/>
                  <p:nvPr/>
                </p:nvSpPr>
                <p:spPr>
                  <a:xfrm>
                    <a:off x="2899195" y="1940269"/>
                    <a:ext cx="1028571" cy="1028571"/>
                  </a:xfrm>
                  <a:prstGeom prst="ellipse">
                    <a:avLst/>
                  </a:prstGeom>
                  <a:solidFill>
                    <a:schemeClr val="accent6">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64" name="Oval 163">
                    <a:extLst>
                      <a:ext uri="{FF2B5EF4-FFF2-40B4-BE49-F238E27FC236}">
                        <a16:creationId xmlns:a16="http://schemas.microsoft.com/office/drawing/2014/main" id="{70676971-99C7-1745-116F-65528D84E154}"/>
                      </a:ext>
                    </a:extLst>
                  </p:cNvPr>
                  <p:cNvSpPr>
                    <a:spLocks noChangeAspect="1"/>
                  </p:cNvSpPr>
                  <p:nvPr/>
                </p:nvSpPr>
                <p:spPr>
                  <a:xfrm>
                    <a:off x="2982496" y="2023569"/>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142" name="Graphic 151">
                <a:extLst>
                  <a:ext uri="{FF2B5EF4-FFF2-40B4-BE49-F238E27FC236}">
                    <a16:creationId xmlns:a16="http://schemas.microsoft.com/office/drawing/2014/main" id="{BF5915D5-174C-CC05-64FC-4A125EF333DC}"/>
                  </a:ext>
                </a:extLst>
              </p:cNvPr>
              <p:cNvSpPr/>
              <p:nvPr/>
            </p:nvSpPr>
            <p:spPr>
              <a:xfrm rot="16200000">
                <a:off x="5233545" y="3978495"/>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6">
                  <a:lumMod val="60000"/>
                  <a:lumOff val="4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143" name="Freeform: Shape 142">
                <a:extLst>
                  <a:ext uri="{FF2B5EF4-FFF2-40B4-BE49-F238E27FC236}">
                    <a16:creationId xmlns:a16="http://schemas.microsoft.com/office/drawing/2014/main" id="{D1DFF103-B2B3-26C0-AEA8-298FA8AAFEFE}"/>
                  </a:ext>
                </a:extLst>
              </p:cNvPr>
              <p:cNvSpPr/>
              <p:nvPr/>
            </p:nvSpPr>
            <p:spPr>
              <a:xfrm>
                <a:off x="5341962" y="3880804"/>
                <a:ext cx="15420" cy="36450"/>
              </a:xfrm>
              <a:custGeom>
                <a:avLst/>
                <a:gdLst>
                  <a:gd name="connsiteX0" fmla="*/ 71438 w 142875"/>
                  <a:gd name="connsiteY0" fmla="*/ 335489 h 335489"/>
                  <a:gd name="connsiteX1" fmla="*/ 142875 w 142875"/>
                  <a:gd name="connsiteY1" fmla="*/ 264052 h 335489"/>
                  <a:gd name="connsiteX2" fmla="*/ 142875 w 142875"/>
                  <a:gd name="connsiteY2" fmla="*/ 71438 h 335489"/>
                  <a:gd name="connsiteX3" fmla="*/ 71438 w 142875"/>
                  <a:gd name="connsiteY3" fmla="*/ 0 h 335489"/>
                  <a:gd name="connsiteX4" fmla="*/ 0 w 142875"/>
                  <a:gd name="connsiteY4" fmla="*/ 71438 h 335489"/>
                  <a:gd name="connsiteX5" fmla="*/ 0 w 142875"/>
                  <a:gd name="connsiteY5" fmla="*/ 264052 h 335489"/>
                  <a:gd name="connsiteX6" fmla="*/ 71438 w 142875"/>
                  <a:gd name="connsiteY6" fmla="*/ 335489 h 33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489">
                    <a:moveTo>
                      <a:pt x="71438" y="335489"/>
                    </a:moveTo>
                    <a:cubicBezTo>
                      <a:pt x="110890" y="335489"/>
                      <a:pt x="142875" y="303504"/>
                      <a:pt x="142875" y="264052"/>
                    </a:cubicBezTo>
                    <a:lnTo>
                      <a:pt x="142875" y="71438"/>
                    </a:lnTo>
                    <a:cubicBezTo>
                      <a:pt x="142875" y="31985"/>
                      <a:pt x="110890" y="0"/>
                      <a:pt x="71438" y="0"/>
                    </a:cubicBezTo>
                    <a:cubicBezTo>
                      <a:pt x="31985" y="0"/>
                      <a:pt x="0" y="31985"/>
                      <a:pt x="0" y="71438"/>
                    </a:cubicBezTo>
                    <a:lnTo>
                      <a:pt x="0" y="264052"/>
                    </a:lnTo>
                    <a:cubicBezTo>
                      <a:pt x="0" y="303504"/>
                      <a:pt x="31985" y="335489"/>
                      <a:pt x="71438" y="335489"/>
                    </a:cubicBezTo>
                    <a:close/>
                  </a:path>
                </a:pathLst>
              </a:custGeom>
              <a:solidFill>
                <a:schemeClr val="accent5"/>
              </a:solidFill>
              <a:ln w="9525"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F09703F7-2636-9BD6-BA63-76ECF9A121B4}"/>
                  </a:ext>
                </a:extLst>
              </p:cNvPr>
              <p:cNvSpPr/>
              <p:nvPr/>
            </p:nvSpPr>
            <p:spPr>
              <a:xfrm>
                <a:off x="5273591" y="3880953"/>
                <a:ext cx="15420" cy="36421"/>
              </a:xfrm>
              <a:custGeom>
                <a:avLst/>
                <a:gdLst>
                  <a:gd name="connsiteX0" fmla="*/ 71438 w 142875"/>
                  <a:gd name="connsiteY0" fmla="*/ 335213 h 335213"/>
                  <a:gd name="connsiteX1" fmla="*/ 142875 w 142875"/>
                  <a:gd name="connsiteY1" fmla="*/ 263776 h 335213"/>
                  <a:gd name="connsiteX2" fmla="*/ 142875 w 142875"/>
                  <a:gd name="connsiteY2" fmla="*/ 71438 h 335213"/>
                  <a:gd name="connsiteX3" fmla="*/ 71438 w 142875"/>
                  <a:gd name="connsiteY3" fmla="*/ 0 h 335213"/>
                  <a:gd name="connsiteX4" fmla="*/ 0 w 142875"/>
                  <a:gd name="connsiteY4" fmla="*/ 71438 h 335213"/>
                  <a:gd name="connsiteX5" fmla="*/ 0 w 142875"/>
                  <a:gd name="connsiteY5" fmla="*/ 263776 h 335213"/>
                  <a:gd name="connsiteX6" fmla="*/ 71438 w 142875"/>
                  <a:gd name="connsiteY6" fmla="*/ 335213 h 33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213">
                    <a:moveTo>
                      <a:pt x="71438" y="335213"/>
                    </a:moveTo>
                    <a:cubicBezTo>
                      <a:pt x="110890" y="335213"/>
                      <a:pt x="142875" y="303228"/>
                      <a:pt x="142875" y="263776"/>
                    </a:cubicBezTo>
                    <a:lnTo>
                      <a:pt x="142875" y="71438"/>
                    </a:lnTo>
                    <a:cubicBezTo>
                      <a:pt x="142875" y="31985"/>
                      <a:pt x="110890" y="0"/>
                      <a:pt x="71438" y="0"/>
                    </a:cubicBezTo>
                    <a:cubicBezTo>
                      <a:pt x="31985" y="0"/>
                      <a:pt x="0" y="31985"/>
                      <a:pt x="0" y="71438"/>
                    </a:cubicBezTo>
                    <a:lnTo>
                      <a:pt x="0" y="263776"/>
                    </a:lnTo>
                    <a:cubicBezTo>
                      <a:pt x="0" y="303228"/>
                      <a:pt x="31985" y="335213"/>
                      <a:pt x="71438" y="335213"/>
                    </a:cubicBezTo>
                    <a:close/>
                  </a:path>
                </a:pathLst>
              </a:custGeom>
              <a:solidFill>
                <a:schemeClr val="accent5"/>
              </a:solidFill>
              <a:ln w="9525" cap="flat">
                <a:no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AE430075-0EC6-5568-DBC8-5CB55E7C48B3}"/>
                  </a:ext>
                </a:extLst>
              </p:cNvPr>
              <p:cNvSpPr/>
              <p:nvPr/>
            </p:nvSpPr>
            <p:spPr>
              <a:xfrm>
                <a:off x="5486436" y="3775478"/>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5F3D704E-DFEF-30C1-FBC7-20F12CC38DE8}"/>
                  </a:ext>
                </a:extLst>
              </p:cNvPr>
              <p:cNvSpPr/>
              <p:nvPr/>
            </p:nvSpPr>
            <p:spPr>
              <a:xfrm>
                <a:off x="5486436" y="3826524"/>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02BC99DC-3B1A-E0A9-798E-8EDC8A866612}"/>
                  </a:ext>
                </a:extLst>
              </p:cNvPr>
              <p:cNvSpPr/>
              <p:nvPr/>
            </p:nvSpPr>
            <p:spPr>
              <a:xfrm>
                <a:off x="5486436" y="3877570"/>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7180F684-E2E9-99A9-575E-01C9AD2AC60E}"/>
                  </a:ext>
                </a:extLst>
              </p:cNvPr>
              <p:cNvSpPr/>
              <p:nvPr/>
            </p:nvSpPr>
            <p:spPr>
              <a:xfrm>
                <a:off x="5486436" y="3724431"/>
                <a:ext cx="59821" cy="15523"/>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accent5"/>
              </a:solidFill>
              <a:ln w="9525" cap="flat">
                <a:no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1BE6AF89-C45B-BB0E-CD6E-0C0FA0E30C8A}"/>
                  </a:ext>
                </a:extLst>
              </p:cNvPr>
              <p:cNvSpPr/>
              <p:nvPr/>
            </p:nvSpPr>
            <p:spPr>
              <a:xfrm>
                <a:off x="5084745" y="3775478"/>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D8A4A4C1-4FB6-AF81-5E0C-64FC20C9385F}"/>
                  </a:ext>
                </a:extLst>
              </p:cNvPr>
              <p:cNvSpPr/>
              <p:nvPr/>
            </p:nvSpPr>
            <p:spPr>
              <a:xfrm>
                <a:off x="5084745" y="3826524"/>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37A7DE12-2BD1-AE7D-B0F0-7756D0AD2475}"/>
                  </a:ext>
                </a:extLst>
              </p:cNvPr>
              <p:cNvSpPr/>
              <p:nvPr/>
            </p:nvSpPr>
            <p:spPr>
              <a:xfrm>
                <a:off x="5084745" y="3877570"/>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E1F1C0E-14F2-DBA7-2278-B972C6D7775B}"/>
                  </a:ext>
                </a:extLst>
              </p:cNvPr>
              <p:cNvSpPr/>
              <p:nvPr/>
            </p:nvSpPr>
            <p:spPr>
              <a:xfrm>
                <a:off x="5084745" y="3724431"/>
                <a:ext cx="59821" cy="15523"/>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accent5"/>
              </a:solidFill>
              <a:ln w="9525" cap="flat">
                <a:no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288DBE08-BE8A-683B-75A0-D4867B71F8F2}"/>
                  </a:ext>
                </a:extLst>
              </p:cNvPr>
              <p:cNvSpPr/>
              <p:nvPr/>
            </p:nvSpPr>
            <p:spPr>
              <a:xfrm>
                <a:off x="5214856" y="3639344"/>
                <a:ext cx="57620" cy="54744"/>
              </a:xfrm>
              <a:custGeom>
                <a:avLst/>
                <a:gdLst>
                  <a:gd name="connsiteX0" fmla="*/ 432130 w 533876"/>
                  <a:gd name="connsiteY0" fmla="*/ 0 h 503853"/>
                  <a:gd name="connsiteX1" fmla="*/ 101470 w 533876"/>
                  <a:gd name="connsiteY1" fmla="*/ 0 h 503853"/>
                  <a:gd name="connsiteX2" fmla="*/ 0 w 533876"/>
                  <a:gd name="connsiteY2" fmla="*/ 101746 h 503853"/>
                  <a:gd name="connsiteX3" fmla="*/ 0 w 533876"/>
                  <a:gd name="connsiteY3" fmla="*/ 402107 h 503853"/>
                  <a:gd name="connsiteX4" fmla="*/ 101470 w 533876"/>
                  <a:gd name="connsiteY4" fmla="*/ 503853 h 503853"/>
                  <a:gd name="connsiteX5" fmla="*/ 432130 w 533876"/>
                  <a:gd name="connsiteY5" fmla="*/ 503853 h 503853"/>
                  <a:gd name="connsiteX6" fmla="*/ 533876 w 533876"/>
                  <a:gd name="connsiteY6" fmla="*/ 402107 h 503853"/>
                  <a:gd name="connsiteX7" fmla="*/ 533876 w 533876"/>
                  <a:gd name="connsiteY7" fmla="*/ 101746 h 503853"/>
                  <a:gd name="connsiteX8" fmla="*/ 432130 w 533876"/>
                  <a:gd name="connsiteY8" fmla="*/ 0 h 503853"/>
                  <a:gd name="connsiteX9" fmla="*/ 391001 w 533876"/>
                  <a:gd name="connsiteY9" fmla="*/ 360978 h 503853"/>
                  <a:gd name="connsiteX10" fmla="*/ 142875 w 533876"/>
                  <a:gd name="connsiteY10" fmla="*/ 360978 h 503853"/>
                  <a:gd name="connsiteX11" fmla="*/ 142875 w 533876"/>
                  <a:gd name="connsiteY11" fmla="*/ 142875 h 503853"/>
                  <a:gd name="connsiteX12" fmla="*/ 391001 w 533876"/>
                  <a:gd name="connsiteY12"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432130" y="0"/>
                    </a:moveTo>
                    <a:lnTo>
                      <a:pt x="101470" y="0"/>
                    </a:lnTo>
                    <a:cubicBezTo>
                      <a:pt x="45520" y="0"/>
                      <a:pt x="0" y="45644"/>
                      <a:pt x="0" y="101746"/>
                    </a:cubicBezTo>
                    <a:lnTo>
                      <a:pt x="0" y="402107"/>
                    </a:lnTo>
                    <a:cubicBezTo>
                      <a:pt x="0" y="458210"/>
                      <a:pt x="45520" y="503853"/>
                      <a:pt x="101470" y="503853"/>
                    </a:cubicBezTo>
                    <a:lnTo>
                      <a:pt x="432130" y="503853"/>
                    </a:lnTo>
                    <a:cubicBezTo>
                      <a:pt x="488232" y="503853"/>
                      <a:pt x="533876" y="458210"/>
                      <a:pt x="533876" y="402107"/>
                    </a:cubicBezTo>
                    <a:lnTo>
                      <a:pt x="533876" y="101746"/>
                    </a:lnTo>
                    <a:cubicBezTo>
                      <a:pt x="533876" y="45644"/>
                      <a:pt x="488232" y="0"/>
                      <a:pt x="432130" y="0"/>
                    </a:cubicBezTo>
                    <a:close/>
                    <a:moveTo>
                      <a:pt x="391001" y="360978"/>
                    </a:moveTo>
                    <a:lnTo>
                      <a:pt x="142875" y="360978"/>
                    </a:lnTo>
                    <a:lnTo>
                      <a:pt x="142875" y="142875"/>
                    </a:lnTo>
                    <a:lnTo>
                      <a:pt x="391001" y="142875"/>
                    </a:lnTo>
                    <a:close/>
                  </a:path>
                </a:pathLst>
              </a:custGeom>
              <a:solidFill>
                <a:schemeClr val="accent5"/>
              </a:solidFill>
              <a:ln w="9525"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06758F8D-ACE4-A3EF-F7BB-480E4627809D}"/>
                  </a:ext>
                </a:extLst>
              </p:cNvPr>
              <p:cNvSpPr/>
              <p:nvPr/>
            </p:nvSpPr>
            <p:spPr>
              <a:xfrm>
                <a:off x="5286677" y="3639344"/>
                <a:ext cx="57620" cy="54744"/>
              </a:xfrm>
              <a:custGeom>
                <a:avLst/>
                <a:gdLst>
                  <a:gd name="connsiteX0" fmla="*/ 101746 w 533876"/>
                  <a:gd name="connsiteY0" fmla="*/ 0 h 503853"/>
                  <a:gd name="connsiteX1" fmla="*/ 0 w 533876"/>
                  <a:gd name="connsiteY1" fmla="*/ 101746 h 503853"/>
                  <a:gd name="connsiteX2" fmla="*/ 0 w 533876"/>
                  <a:gd name="connsiteY2" fmla="*/ 402107 h 503853"/>
                  <a:gd name="connsiteX3" fmla="*/ 101746 w 533876"/>
                  <a:gd name="connsiteY3" fmla="*/ 503853 h 503853"/>
                  <a:gd name="connsiteX4" fmla="*/ 432406 w 533876"/>
                  <a:gd name="connsiteY4" fmla="*/ 503853 h 503853"/>
                  <a:gd name="connsiteX5" fmla="*/ 533876 w 533876"/>
                  <a:gd name="connsiteY5" fmla="*/ 402107 h 503853"/>
                  <a:gd name="connsiteX6" fmla="*/ 533876 w 533876"/>
                  <a:gd name="connsiteY6" fmla="*/ 101746 h 503853"/>
                  <a:gd name="connsiteX7" fmla="*/ 432406 w 533876"/>
                  <a:gd name="connsiteY7" fmla="*/ 0 h 503853"/>
                  <a:gd name="connsiteX8" fmla="*/ 391001 w 533876"/>
                  <a:gd name="connsiteY8" fmla="*/ 360978 h 503853"/>
                  <a:gd name="connsiteX9" fmla="*/ 142875 w 533876"/>
                  <a:gd name="connsiteY9" fmla="*/ 360978 h 503853"/>
                  <a:gd name="connsiteX10" fmla="*/ 142875 w 533876"/>
                  <a:gd name="connsiteY10" fmla="*/ 142875 h 503853"/>
                  <a:gd name="connsiteX11" fmla="*/ 391001 w 533876"/>
                  <a:gd name="connsiteY11"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876" h="503853">
                    <a:moveTo>
                      <a:pt x="101746" y="0"/>
                    </a:moveTo>
                    <a:cubicBezTo>
                      <a:pt x="45644" y="0"/>
                      <a:pt x="0" y="45644"/>
                      <a:pt x="0" y="101746"/>
                    </a:cubicBezTo>
                    <a:lnTo>
                      <a:pt x="0" y="402107"/>
                    </a:lnTo>
                    <a:cubicBezTo>
                      <a:pt x="0" y="458210"/>
                      <a:pt x="45644" y="503853"/>
                      <a:pt x="101746" y="503853"/>
                    </a:cubicBezTo>
                    <a:lnTo>
                      <a:pt x="432406" y="503853"/>
                    </a:lnTo>
                    <a:cubicBezTo>
                      <a:pt x="488356" y="503853"/>
                      <a:pt x="533876" y="458210"/>
                      <a:pt x="533876" y="402107"/>
                    </a:cubicBezTo>
                    <a:lnTo>
                      <a:pt x="533876" y="101746"/>
                    </a:lnTo>
                    <a:cubicBezTo>
                      <a:pt x="533876" y="45644"/>
                      <a:pt x="488356" y="0"/>
                      <a:pt x="432406" y="0"/>
                    </a:cubicBezTo>
                    <a:close/>
                    <a:moveTo>
                      <a:pt x="391001" y="360978"/>
                    </a:moveTo>
                    <a:lnTo>
                      <a:pt x="142875" y="360978"/>
                    </a:lnTo>
                    <a:lnTo>
                      <a:pt x="142875" y="142875"/>
                    </a:lnTo>
                    <a:lnTo>
                      <a:pt x="391001" y="142875"/>
                    </a:lnTo>
                    <a:close/>
                  </a:path>
                </a:pathLst>
              </a:custGeom>
              <a:solidFill>
                <a:schemeClr val="accent5"/>
              </a:solidFill>
              <a:ln w="9525" cap="flat">
                <a:no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22E66566-E1EE-A4E7-1C2C-FBF0D1D13679}"/>
                  </a:ext>
                </a:extLst>
              </p:cNvPr>
              <p:cNvSpPr/>
              <p:nvPr/>
            </p:nvSpPr>
            <p:spPr>
              <a:xfrm>
                <a:off x="5358527" y="3639344"/>
                <a:ext cx="57620" cy="54744"/>
              </a:xfrm>
              <a:custGeom>
                <a:avLst/>
                <a:gdLst>
                  <a:gd name="connsiteX0" fmla="*/ 101746 w 533876"/>
                  <a:gd name="connsiteY0" fmla="*/ 503853 h 503853"/>
                  <a:gd name="connsiteX1" fmla="*/ 432130 w 533876"/>
                  <a:gd name="connsiteY1" fmla="*/ 503853 h 503853"/>
                  <a:gd name="connsiteX2" fmla="*/ 533876 w 533876"/>
                  <a:gd name="connsiteY2" fmla="*/ 402107 h 503853"/>
                  <a:gd name="connsiteX3" fmla="*/ 533876 w 533876"/>
                  <a:gd name="connsiteY3" fmla="*/ 101746 h 503853"/>
                  <a:gd name="connsiteX4" fmla="*/ 432130 w 533876"/>
                  <a:gd name="connsiteY4" fmla="*/ 0 h 503853"/>
                  <a:gd name="connsiteX5" fmla="*/ 101746 w 533876"/>
                  <a:gd name="connsiteY5" fmla="*/ 0 h 503853"/>
                  <a:gd name="connsiteX6" fmla="*/ 0 w 533876"/>
                  <a:gd name="connsiteY6" fmla="*/ 101746 h 503853"/>
                  <a:gd name="connsiteX7" fmla="*/ 0 w 533876"/>
                  <a:gd name="connsiteY7" fmla="*/ 402107 h 503853"/>
                  <a:gd name="connsiteX8" fmla="*/ 101746 w 533876"/>
                  <a:gd name="connsiteY8" fmla="*/ 503853 h 503853"/>
                  <a:gd name="connsiteX9" fmla="*/ 142875 w 533876"/>
                  <a:gd name="connsiteY9" fmla="*/ 142875 h 503853"/>
                  <a:gd name="connsiteX10" fmla="*/ 391001 w 533876"/>
                  <a:gd name="connsiteY10" fmla="*/ 142875 h 503853"/>
                  <a:gd name="connsiteX11" fmla="*/ 391001 w 533876"/>
                  <a:gd name="connsiteY11" fmla="*/ 360978 h 503853"/>
                  <a:gd name="connsiteX12" fmla="*/ 142875 w 533876"/>
                  <a:gd name="connsiteY12" fmla="*/ 360978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101746" y="503853"/>
                    </a:moveTo>
                    <a:lnTo>
                      <a:pt x="432130" y="503853"/>
                    </a:lnTo>
                    <a:cubicBezTo>
                      <a:pt x="488232" y="503853"/>
                      <a:pt x="533876" y="458210"/>
                      <a:pt x="533876" y="402107"/>
                    </a:cubicBezTo>
                    <a:lnTo>
                      <a:pt x="533876" y="101746"/>
                    </a:lnTo>
                    <a:cubicBezTo>
                      <a:pt x="533876" y="45644"/>
                      <a:pt x="488232" y="0"/>
                      <a:pt x="432130" y="0"/>
                    </a:cubicBezTo>
                    <a:lnTo>
                      <a:pt x="101746" y="0"/>
                    </a:lnTo>
                    <a:cubicBezTo>
                      <a:pt x="45644" y="0"/>
                      <a:pt x="0" y="45644"/>
                      <a:pt x="0" y="101746"/>
                    </a:cubicBezTo>
                    <a:lnTo>
                      <a:pt x="0" y="402107"/>
                    </a:lnTo>
                    <a:cubicBezTo>
                      <a:pt x="0" y="458210"/>
                      <a:pt x="45644" y="503853"/>
                      <a:pt x="101746" y="503853"/>
                    </a:cubicBezTo>
                    <a:close/>
                    <a:moveTo>
                      <a:pt x="142875" y="142875"/>
                    </a:moveTo>
                    <a:lnTo>
                      <a:pt x="391001" y="142875"/>
                    </a:lnTo>
                    <a:lnTo>
                      <a:pt x="391001" y="360978"/>
                    </a:lnTo>
                    <a:lnTo>
                      <a:pt x="142875" y="360978"/>
                    </a:lnTo>
                    <a:close/>
                  </a:path>
                </a:pathLst>
              </a:custGeom>
              <a:solidFill>
                <a:schemeClr val="accent5"/>
              </a:solidFill>
              <a:ln w="9525" cap="flat">
                <a:no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727295DF-932A-9E0E-216D-FFA401EC308E}"/>
                  </a:ext>
                </a:extLst>
              </p:cNvPr>
              <p:cNvSpPr/>
              <p:nvPr/>
            </p:nvSpPr>
            <p:spPr>
              <a:xfrm>
                <a:off x="5214856" y="3710480"/>
                <a:ext cx="57620" cy="54714"/>
              </a:xfrm>
              <a:custGeom>
                <a:avLst/>
                <a:gdLst>
                  <a:gd name="connsiteX0" fmla="*/ 432130 w 533876"/>
                  <a:gd name="connsiteY0" fmla="*/ 0 h 503577"/>
                  <a:gd name="connsiteX1" fmla="*/ 101470 w 533876"/>
                  <a:gd name="connsiteY1" fmla="*/ 0 h 503577"/>
                  <a:gd name="connsiteX2" fmla="*/ 0 w 533876"/>
                  <a:gd name="connsiteY2" fmla="*/ 101755 h 503577"/>
                  <a:gd name="connsiteX3" fmla="*/ 0 w 533876"/>
                  <a:gd name="connsiteY3" fmla="*/ 402107 h 503577"/>
                  <a:gd name="connsiteX4" fmla="*/ 101470 w 533876"/>
                  <a:gd name="connsiteY4" fmla="*/ 503577 h 503577"/>
                  <a:gd name="connsiteX5" fmla="*/ 432130 w 533876"/>
                  <a:gd name="connsiteY5" fmla="*/ 503577 h 503577"/>
                  <a:gd name="connsiteX6" fmla="*/ 533876 w 533876"/>
                  <a:gd name="connsiteY6" fmla="*/ 402107 h 503577"/>
                  <a:gd name="connsiteX7" fmla="*/ 533876 w 533876"/>
                  <a:gd name="connsiteY7" fmla="*/ 101755 h 503577"/>
                  <a:gd name="connsiteX8" fmla="*/ 432130 w 533876"/>
                  <a:gd name="connsiteY8" fmla="*/ 0 h 503577"/>
                  <a:gd name="connsiteX9" fmla="*/ 391001 w 533876"/>
                  <a:gd name="connsiteY9" fmla="*/ 360702 h 503577"/>
                  <a:gd name="connsiteX10" fmla="*/ 142875 w 533876"/>
                  <a:gd name="connsiteY10" fmla="*/ 360702 h 503577"/>
                  <a:gd name="connsiteX11" fmla="*/ 142875 w 533876"/>
                  <a:gd name="connsiteY11" fmla="*/ 142875 h 503577"/>
                  <a:gd name="connsiteX12" fmla="*/ 39100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130" y="0"/>
                    </a:moveTo>
                    <a:lnTo>
                      <a:pt x="101470" y="0"/>
                    </a:lnTo>
                    <a:cubicBezTo>
                      <a:pt x="45520" y="0"/>
                      <a:pt x="0" y="45644"/>
                      <a:pt x="0" y="101755"/>
                    </a:cubicBezTo>
                    <a:lnTo>
                      <a:pt x="0" y="402107"/>
                    </a:lnTo>
                    <a:cubicBezTo>
                      <a:pt x="0" y="458057"/>
                      <a:pt x="45520" y="503577"/>
                      <a:pt x="101470" y="503577"/>
                    </a:cubicBezTo>
                    <a:lnTo>
                      <a:pt x="432130" y="503577"/>
                    </a:lnTo>
                    <a:cubicBezTo>
                      <a:pt x="488232" y="503577"/>
                      <a:pt x="533876" y="458057"/>
                      <a:pt x="533876" y="402107"/>
                    </a:cubicBezTo>
                    <a:lnTo>
                      <a:pt x="533876" y="101755"/>
                    </a:lnTo>
                    <a:cubicBezTo>
                      <a:pt x="533876" y="45644"/>
                      <a:pt x="488232" y="0"/>
                      <a:pt x="432130" y="0"/>
                    </a:cubicBezTo>
                    <a:close/>
                    <a:moveTo>
                      <a:pt x="391001" y="360702"/>
                    </a:moveTo>
                    <a:lnTo>
                      <a:pt x="142875" y="360702"/>
                    </a:lnTo>
                    <a:lnTo>
                      <a:pt x="142875" y="142875"/>
                    </a:lnTo>
                    <a:lnTo>
                      <a:pt x="391001" y="142875"/>
                    </a:lnTo>
                    <a:close/>
                  </a:path>
                </a:pathLst>
              </a:custGeom>
              <a:solidFill>
                <a:schemeClr val="accent5"/>
              </a:solidFill>
              <a:ln w="9525" cap="flat">
                <a:no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1517A42E-AAA7-654D-A8B3-ACB0F1FE330D}"/>
                  </a:ext>
                </a:extLst>
              </p:cNvPr>
              <p:cNvSpPr/>
              <p:nvPr/>
            </p:nvSpPr>
            <p:spPr>
              <a:xfrm>
                <a:off x="5286676" y="3710480"/>
                <a:ext cx="57620" cy="54714"/>
              </a:xfrm>
              <a:custGeom>
                <a:avLst/>
                <a:gdLst>
                  <a:gd name="connsiteX0" fmla="*/ 432406 w 533876"/>
                  <a:gd name="connsiteY0" fmla="*/ 0 h 503577"/>
                  <a:gd name="connsiteX1" fmla="*/ 101746 w 533876"/>
                  <a:gd name="connsiteY1" fmla="*/ 0 h 503577"/>
                  <a:gd name="connsiteX2" fmla="*/ 0 w 533876"/>
                  <a:gd name="connsiteY2" fmla="*/ 101755 h 503577"/>
                  <a:gd name="connsiteX3" fmla="*/ 0 w 533876"/>
                  <a:gd name="connsiteY3" fmla="*/ 402107 h 503577"/>
                  <a:gd name="connsiteX4" fmla="*/ 101746 w 533876"/>
                  <a:gd name="connsiteY4" fmla="*/ 503577 h 503577"/>
                  <a:gd name="connsiteX5" fmla="*/ 432406 w 533876"/>
                  <a:gd name="connsiteY5" fmla="*/ 503577 h 503577"/>
                  <a:gd name="connsiteX6" fmla="*/ 533876 w 533876"/>
                  <a:gd name="connsiteY6" fmla="*/ 402107 h 503577"/>
                  <a:gd name="connsiteX7" fmla="*/ 533876 w 533876"/>
                  <a:gd name="connsiteY7" fmla="*/ 101755 h 503577"/>
                  <a:gd name="connsiteX8" fmla="*/ 432406 w 533876"/>
                  <a:gd name="connsiteY8" fmla="*/ 0 h 503577"/>
                  <a:gd name="connsiteX9" fmla="*/ 391011 w 533876"/>
                  <a:gd name="connsiteY9" fmla="*/ 360702 h 503577"/>
                  <a:gd name="connsiteX10" fmla="*/ 142884 w 533876"/>
                  <a:gd name="connsiteY10" fmla="*/ 360702 h 503577"/>
                  <a:gd name="connsiteX11" fmla="*/ 142884 w 533876"/>
                  <a:gd name="connsiteY11" fmla="*/ 142875 h 503577"/>
                  <a:gd name="connsiteX12" fmla="*/ 39101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406" y="0"/>
                    </a:moveTo>
                    <a:lnTo>
                      <a:pt x="101746" y="0"/>
                    </a:lnTo>
                    <a:cubicBezTo>
                      <a:pt x="45644" y="0"/>
                      <a:pt x="0" y="45644"/>
                      <a:pt x="0" y="101755"/>
                    </a:cubicBezTo>
                    <a:lnTo>
                      <a:pt x="0" y="402107"/>
                    </a:lnTo>
                    <a:cubicBezTo>
                      <a:pt x="0" y="458057"/>
                      <a:pt x="45644" y="503577"/>
                      <a:pt x="101746" y="503577"/>
                    </a:cubicBezTo>
                    <a:lnTo>
                      <a:pt x="432406" y="503577"/>
                    </a:lnTo>
                    <a:cubicBezTo>
                      <a:pt x="488356" y="503577"/>
                      <a:pt x="533876" y="458057"/>
                      <a:pt x="533876" y="402107"/>
                    </a:cubicBezTo>
                    <a:lnTo>
                      <a:pt x="533876" y="101755"/>
                    </a:lnTo>
                    <a:cubicBezTo>
                      <a:pt x="533886" y="45644"/>
                      <a:pt x="488356" y="0"/>
                      <a:pt x="432406" y="0"/>
                    </a:cubicBezTo>
                    <a:close/>
                    <a:moveTo>
                      <a:pt x="391011" y="360702"/>
                    </a:moveTo>
                    <a:lnTo>
                      <a:pt x="142884" y="360702"/>
                    </a:lnTo>
                    <a:lnTo>
                      <a:pt x="142884" y="142875"/>
                    </a:lnTo>
                    <a:lnTo>
                      <a:pt x="391011" y="142875"/>
                    </a:lnTo>
                    <a:close/>
                  </a:path>
                </a:pathLst>
              </a:custGeom>
              <a:solidFill>
                <a:schemeClr val="accent5"/>
              </a:solidFill>
              <a:ln w="9525"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B566586D-73D0-18E5-D9E1-90CE2E58B3AB}"/>
                  </a:ext>
                </a:extLst>
              </p:cNvPr>
              <p:cNvSpPr/>
              <p:nvPr/>
            </p:nvSpPr>
            <p:spPr>
              <a:xfrm>
                <a:off x="5358527" y="3710480"/>
                <a:ext cx="57620" cy="54714"/>
              </a:xfrm>
              <a:custGeom>
                <a:avLst/>
                <a:gdLst>
                  <a:gd name="connsiteX0" fmla="*/ 101746 w 533876"/>
                  <a:gd name="connsiteY0" fmla="*/ 503577 h 503577"/>
                  <a:gd name="connsiteX1" fmla="*/ 432130 w 533876"/>
                  <a:gd name="connsiteY1" fmla="*/ 503577 h 503577"/>
                  <a:gd name="connsiteX2" fmla="*/ 533876 w 533876"/>
                  <a:gd name="connsiteY2" fmla="*/ 402107 h 503577"/>
                  <a:gd name="connsiteX3" fmla="*/ 533876 w 533876"/>
                  <a:gd name="connsiteY3" fmla="*/ 101755 h 503577"/>
                  <a:gd name="connsiteX4" fmla="*/ 432130 w 533876"/>
                  <a:gd name="connsiteY4" fmla="*/ 0 h 503577"/>
                  <a:gd name="connsiteX5" fmla="*/ 101746 w 533876"/>
                  <a:gd name="connsiteY5" fmla="*/ 0 h 503577"/>
                  <a:gd name="connsiteX6" fmla="*/ 0 w 533876"/>
                  <a:gd name="connsiteY6" fmla="*/ 101755 h 503577"/>
                  <a:gd name="connsiteX7" fmla="*/ 0 w 533876"/>
                  <a:gd name="connsiteY7" fmla="*/ 402107 h 503577"/>
                  <a:gd name="connsiteX8" fmla="*/ 101746 w 533876"/>
                  <a:gd name="connsiteY8" fmla="*/ 503577 h 503577"/>
                  <a:gd name="connsiteX9" fmla="*/ 142875 w 533876"/>
                  <a:gd name="connsiteY9" fmla="*/ 142875 h 503577"/>
                  <a:gd name="connsiteX10" fmla="*/ 391001 w 533876"/>
                  <a:gd name="connsiteY10" fmla="*/ 142875 h 503577"/>
                  <a:gd name="connsiteX11" fmla="*/ 391001 w 533876"/>
                  <a:gd name="connsiteY11" fmla="*/ 360702 h 503577"/>
                  <a:gd name="connsiteX12" fmla="*/ 142875 w 533876"/>
                  <a:gd name="connsiteY12" fmla="*/ 360702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101746" y="503577"/>
                    </a:moveTo>
                    <a:lnTo>
                      <a:pt x="432130" y="503577"/>
                    </a:lnTo>
                    <a:cubicBezTo>
                      <a:pt x="488232" y="503577"/>
                      <a:pt x="533876" y="458057"/>
                      <a:pt x="533876" y="402107"/>
                    </a:cubicBezTo>
                    <a:lnTo>
                      <a:pt x="533876" y="101755"/>
                    </a:lnTo>
                    <a:cubicBezTo>
                      <a:pt x="533876" y="45644"/>
                      <a:pt x="488232" y="0"/>
                      <a:pt x="432130" y="0"/>
                    </a:cubicBezTo>
                    <a:lnTo>
                      <a:pt x="101746" y="0"/>
                    </a:lnTo>
                    <a:cubicBezTo>
                      <a:pt x="45644" y="0"/>
                      <a:pt x="0" y="45644"/>
                      <a:pt x="0" y="101755"/>
                    </a:cubicBezTo>
                    <a:lnTo>
                      <a:pt x="0" y="402107"/>
                    </a:lnTo>
                    <a:cubicBezTo>
                      <a:pt x="0" y="458057"/>
                      <a:pt x="45644" y="503577"/>
                      <a:pt x="101746" y="503577"/>
                    </a:cubicBezTo>
                    <a:close/>
                    <a:moveTo>
                      <a:pt x="142875" y="142875"/>
                    </a:moveTo>
                    <a:lnTo>
                      <a:pt x="391001" y="142875"/>
                    </a:lnTo>
                    <a:lnTo>
                      <a:pt x="391001" y="360702"/>
                    </a:lnTo>
                    <a:lnTo>
                      <a:pt x="142875" y="360702"/>
                    </a:lnTo>
                    <a:close/>
                  </a:path>
                </a:pathLst>
              </a:custGeom>
              <a:solidFill>
                <a:schemeClr val="accent5"/>
              </a:solidFill>
              <a:ln w="9525" cap="flat">
                <a:no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0285777F-FA7E-8008-C931-50A6C016B89C}"/>
                  </a:ext>
                </a:extLst>
              </p:cNvPr>
              <p:cNvSpPr/>
              <p:nvPr/>
            </p:nvSpPr>
            <p:spPr>
              <a:xfrm>
                <a:off x="5052329" y="3442345"/>
                <a:ext cx="526345" cy="526345"/>
              </a:xfrm>
              <a:custGeom>
                <a:avLst/>
                <a:gdLst>
                  <a:gd name="connsiteX0" fmla="*/ 4751632 w 4876800"/>
                  <a:gd name="connsiteY0" fmla="*/ 1707071 h 4844414"/>
                  <a:gd name="connsiteX1" fmla="*/ 3864712 w 4876800"/>
                  <a:gd name="connsiteY1" fmla="*/ 1707071 h 4844414"/>
                  <a:gd name="connsiteX2" fmla="*/ 3864712 w 4876800"/>
                  <a:gd name="connsiteY2" fmla="*/ 1503569 h 4844414"/>
                  <a:gd name="connsiteX3" fmla="*/ 3890820 w 4876800"/>
                  <a:gd name="connsiteY3" fmla="*/ 1503569 h 4844414"/>
                  <a:gd name="connsiteX4" fmla="*/ 4024808 w 4876800"/>
                  <a:gd name="connsiteY4" fmla="*/ 1369581 h 4844414"/>
                  <a:gd name="connsiteX5" fmla="*/ 4024808 w 4876800"/>
                  <a:gd name="connsiteY5" fmla="*/ 1048283 h 4844414"/>
                  <a:gd name="connsiteX6" fmla="*/ 3890820 w 4876800"/>
                  <a:gd name="connsiteY6" fmla="*/ 914295 h 4844414"/>
                  <a:gd name="connsiteX7" fmla="*/ 3314719 w 4876800"/>
                  <a:gd name="connsiteY7" fmla="*/ 914295 h 4844414"/>
                  <a:gd name="connsiteX8" fmla="*/ 3314719 w 4876800"/>
                  <a:gd name="connsiteY8" fmla="*/ 119110 h 4844414"/>
                  <a:gd name="connsiteX9" fmla="*/ 3195333 w 4876800"/>
                  <a:gd name="connsiteY9" fmla="*/ 0 h 4844414"/>
                  <a:gd name="connsiteX10" fmla="*/ 1681191 w 4876800"/>
                  <a:gd name="connsiteY10" fmla="*/ 0 h 4844414"/>
                  <a:gd name="connsiteX11" fmla="*/ 1562090 w 4876800"/>
                  <a:gd name="connsiteY11" fmla="*/ 119110 h 4844414"/>
                  <a:gd name="connsiteX12" fmla="*/ 1562090 w 4876800"/>
                  <a:gd name="connsiteY12" fmla="*/ 914295 h 4844414"/>
                  <a:gd name="connsiteX13" fmla="*/ 985990 w 4876800"/>
                  <a:gd name="connsiteY13" fmla="*/ 914295 h 4844414"/>
                  <a:gd name="connsiteX14" fmla="*/ 851726 w 4876800"/>
                  <a:gd name="connsiteY14" fmla="*/ 1048283 h 4844414"/>
                  <a:gd name="connsiteX15" fmla="*/ 851726 w 4876800"/>
                  <a:gd name="connsiteY15" fmla="*/ 1369581 h 4844414"/>
                  <a:gd name="connsiteX16" fmla="*/ 985990 w 4876800"/>
                  <a:gd name="connsiteY16" fmla="*/ 1503569 h 4844414"/>
                  <a:gd name="connsiteX17" fmla="*/ 1012098 w 4876800"/>
                  <a:gd name="connsiteY17" fmla="*/ 1503569 h 4844414"/>
                  <a:gd name="connsiteX18" fmla="*/ 1012098 w 4876800"/>
                  <a:gd name="connsiteY18" fmla="*/ 1707071 h 4844414"/>
                  <a:gd name="connsiteX19" fmla="*/ 125168 w 4876800"/>
                  <a:gd name="connsiteY19" fmla="*/ 1707071 h 4844414"/>
                  <a:gd name="connsiteX20" fmla="*/ 0 w 4876800"/>
                  <a:gd name="connsiteY20" fmla="*/ 1832515 h 4844414"/>
                  <a:gd name="connsiteX21" fmla="*/ 0 w 4876800"/>
                  <a:gd name="connsiteY21" fmla="*/ 4772978 h 4844414"/>
                  <a:gd name="connsiteX22" fmla="*/ 71438 w 4876800"/>
                  <a:gd name="connsiteY22" fmla="*/ 4844415 h 4844414"/>
                  <a:gd name="connsiteX23" fmla="*/ 4805363 w 4876800"/>
                  <a:gd name="connsiteY23" fmla="*/ 4844415 h 4844414"/>
                  <a:gd name="connsiteX24" fmla="*/ 4876800 w 4876800"/>
                  <a:gd name="connsiteY24" fmla="*/ 4772978 h 4844414"/>
                  <a:gd name="connsiteX25" fmla="*/ 4876800 w 4876800"/>
                  <a:gd name="connsiteY25" fmla="*/ 1832515 h 4844414"/>
                  <a:gd name="connsiteX26" fmla="*/ 4751632 w 4876800"/>
                  <a:gd name="connsiteY26" fmla="*/ 1707071 h 4844414"/>
                  <a:gd name="connsiteX27" fmla="*/ 3314710 w 4876800"/>
                  <a:gd name="connsiteY27" fmla="*/ 1057170 h 4844414"/>
                  <a:gd name="connsiteX28" fmla="*/ 3881923 w 4876800"/>
                  <a:gd name="connsiteY28" fmla="*/ 1057170 h 4844414"/>
                  <a:gd name="connsiteX29" fmla="*/ 3881923 w 4876800"/>
                  <a:gd name="connsiteY29" fmla="*/ 1360694 h 4844414"/>
                  <a:gd name="connsiteX30" fmla="*/ 3314710 w 4876800"/>
                  <a:gd name="connsiteY30" fmla="*/ 1360694 h 4844414"/>
                  <a:gd name="connsiteX31" fmla="*/ 994591 w 4876800"/>
                  <a:gd name="connsiteY31" fmla="*/ 1360694 h 4844414"/>
                  <a:gd name="connsiteX32" fmla="*/ 994591 w 4876800"/>
                  <a:gd name="connsiteY32" fmla="*/ 1057170 h 4844414"/>
                  <a:gd name="connsiteX33" fmla="*/ 1562081 w 4876800"/>
                  <a:gd name="connsiteY33" fmla="*/ 1057170 h 4844414"/>
                  <a:gd name="connsiteX34" fmla="*/ 1562081 w 4876800"/>
                  <a:gd name="connsiteY34" fmla="*/ 1360694 h 4844414"/>
                  <a:gd name="connsiteX35" fmla="*/ 142875 w 4876800"/>
                  <a:gd name="connsiteY35" fmla="*/ 1849946 h 4844414"/>
                  <a:gd name="connsiteX36" fmla="*/ 1012088 w 4876800"/>
                  <a:gd name="connsiteY36" fmla="*/ 1849946 h 4844414"/>
                  <a:gd name="connsiteX37" fmla="*/ 1012088 w 4876800"/>
                  <a:gd name="connsiteY37" fmla="*/ 2126466 h 4844414"/>
                  <a:gd name="connsiteX38" fmla="*/ 142875 w 4876800"/>
                  <a:gd name="connsiteY38" fmla="*/ 2126466 h 4844414"/>
                  <a:gd name="connsiteX39" fmla="*/ 2366963 w 4876800"/>
                  <a:gd name="connsiteY39" fmla="*/ 3636036 h 4844414"/>
                  <a:gd name="connsiteX40" fmla="*/ 2366963 w 4876800"/>
                  <a:gd name="connsiteY40" fmla="*/ 4701540 h 4844414"/>
                  <a:gd name="connsiteX41" fmla="*/ 1758963 w 4876800"/>
                  <a:gd name="connsiteY41" fmla="*/ 4701540 h 4844414"/>
                  <a:gd name="connsiteX42" fmla="*/ 1758963 w 4876800"/>
                  <a:gd name="connsiteY42" fmla="*/ 3608270 h 4844414"/>
                  <a:gd name="connsiteX43" fmla="*/ 2372544 w 4876800"/>
                  <a:gd name="connsiteY43" fmla="*/ 3608289 h 4844414"/>
                  <a:gd name="connsiteX44" fmla="*/ 2366963 w 4876800"/>
                  <a:gd name="connsiteY44" fmla="*/ 3636036 h 4844414"/>
                  <a:gd name="connsiteX45" fmla="*/ 3117561 w 4876800"/>
                  <a:gd name="connsiteY45" fmla="*/ 4701540 h 4844414"/>
                  <a:gd name="connsiteX46" fmla="*/ 2509838 w 4876800"/>
                  <a:gd name="connsiteY46" fmla="*/ 4701540 h 4844414"/>
                  <a:gd name="connsiteX47" fmla="*/ 2509838 w 4876800"/>
                  <a:gd name="connsiteY47" fmla="*/ 3636036 h 4844414"/>
                  <a:gd name="connsiteX48" fmla="*/ 2504246 w 4876800"/>
                  <a:gd name="connsiteY48" fmla="*/ 3608299 h 4844414"/>
                  <a:gd name="connsiteX49" fmla="*/ 3117552 w 4876800"/>
                  <a:gd name="connsiteY49" fmla="*/ 3608318 h 4844414"/>
                  <a:gd name="connsiteX50" fmla="*/ 3117552 w 4876800"/>
                  <a:gd name="connsiteY50" fmla="*/ 4701540 h 4844414"/>
                  <a:gd name="connsiteX51" fmla="*/ 3721837 w 4876800"/>
                  <a:gd name="connsiteY51" fmla="*/ 4701540 h 4844414"/>
                  <a:gd name="connsiteX52" fmla="*/ 3260436 w 4876800"/>
                  <a:gd name="connsiteY52" fmla="*/ 4701540 h 4844414"/>
                  <a:gd name="connsiteX53" fmla="*/ 3260436 w 4876800"/>
                  <a:gd name="connsiteY53" fmla="*/ 3603517 h 4844414"/>
                  <a:gd name="connsiteX54" fmla="*/ 3119009 w 4876800"/>
                  <a:gd name="connsiteY54" fmla="*/ 3465395 h 4844414"/>
                  <a:gd name="connsiteX55" fmla="*/ 1757791 w 4876800"/>
                  <a:gd name="connsiteY55" fmla="*/ 3465395 h 4844414"/>
                  <a:gd name="connsiteX56" fmla="*/ 1616088 w 4876800"/>
                  <a:gd name="connsiteY56" fmla="*/ 3603517 h 4844414"/>
                  <a:gd name="connsiteX57" fmla="*/ 1616088 w 4876800"/>
                  <a:gd name="connsiteY57" fmla="*/ 4701540 h 4844414"/>
                  <a:gd name="connsiteX58" fmla="*/ 1154963 w 4876800"/>
                  <a:gd name="connsiteY58" fmla="*/ 4701540 h 4844414"/>
                  <a:gd name="connsiteX59" fmla="*/ 1154963 w 4876800"/>
                  <a:gd name="connsiteY59" fmla="*/ 3601041 h 4844414"/>
                  <a:gd name="connsiteX60" fmla="*/ 1083526 w 4876800"/>
                  <a:gd name="connsiteY60" fmla="*/ 3529603 h 4844414"/>
                  <a:gd name="connsiteX61" fmla="*/ 1012088 w 4876800"/>
                  <a:gd name="connsiteY61" fmla="*/ 3601041 h 4844414"/>
                  <a:gd name="connsiteX62" fmla="*/ 1012088 w 4876800"/>
                  <a:gd name="connsiteY62" fmla="*/ 4701540 h 4844414"/>
                  <a:gd name="connsiteX63" fmla="*/ 142875 w 4876800"/>
                  <a:gd name="connsiteY63" fmla="*/ 4701540 h 4844414"/>
                  <a:gd name="connsiteX64" fmla="*/ 142875 w 4876800"/>
                  <a:gd name="connsiteY64" fmla="*/ 2269341 h 4844414"/>
                  <a:gd name="connsiteX65" fmla="*/ 1012088 w 4876800"/>
                  <a:gd name="connsiteY65" fmla="*/ 2269341 h 4844414"/>
                  <a:gd name="connsiteX66" fmla="*/ 1012088 w 4876800"/>
                  <a:gd name="connsiteY66" fmla="*/ 3264303 h 4844414"/>
                  <a:gd name="connsiteX67" fmla="*/ 1083526 w 4876800"/>
                  <a:gd name="connsiteY67" fmla="*/ 3335741 h 4844414"/>
                  <a:gd name="connsiteX68" fmla="*/ 1154963 w 4876800"/>
                  <a:gd name="connsiteY68" fmla="*/ 3264303 h 4844414"/>
                  <a:gd name="connsiteX69" fmla="*/ 1154963 w 4876800"/>
                  <a:gd name="connsiteY69" fmla="*/ 1503569 h 4844414"/>
                  <a:gd name="connsiteX70" fmla="*/ 2313023 w 4876800"/>
                  <a:gd name="connsiteY70" fmla="*/ 1503569 h 4844414"/>
                  <a:gd name="connsiteX71" fmla="*/ 2384460 w 4876800"/>
                  <a:gd name="connsiteY71" fmla="*/ 1432131 h 4844414"/>
                  <a:gd name="connsiteX72" fmla="*/ 2313023 w 4876800"/>
                  <a:gd name="connsiteY72" fmla="*/ 1360694 h 4844414"/>
                  <a:gd name="connsiteX73" fmla="*/ 1704956 w 4876800"/>
                  <a:gd name="connsiteY73" fmla="*/ 1360694 h 4844414"/>
                  <a:gd name="connsiteX74" fmla="*/ 1704956 w 4876800"/>
                  <a:gd name="connsiteY74" fmla="*/ 142875 h 4844414"/>
                  <a:gd name="connsiteX75" fmla="*/ 3171835 w 4876800"/>
                  <a:gd name="connsiteY75" fmla="*/ 142875 h 4844414"/>
                  <a:gd name="connsiteX76" fmla="*/ 3171835 w 4876800"/>
                  <a:gd name="connsiteY76" fmla="*/ 1360694 h 4844414"/>
                  <a:gd name="connsiteX77" fmla="*/ 2649474 w 4876800"/>
                  <a:gd name="connsiteY77" fmla="*/ 1360694 h 4844414"/>
                  <a:gd name="connsiteX78" fmla="*/ 2578037 w 4876800"/>
                  <a:gd name="connsiteY78" fmla="*/ 1432131 h 4844414"/>
                  <a:gd name="connsiteX79" fmla="*/ 2649474 w 4876800"/>
                  <a:gd name="connsiteY79" fmla="*/ 1503569 h 4844414"/>
                  <a:gd name="connsiteX80" fmla="*/ 3721837 w 4876800"/>
                  <a:gd name="connsiteY80" fmla="*/ 1503569 h 4844414"/>
                  <a:gd name="connsiteX81" fmla="*/ 4733925 w 4876800"/>
                  <a:gd name="connsiteY81" fmla="*/ 4701540 h 4844414"/>
                  <a:gd name="connsiteX82" fmla="*/ 3864712 w 4876800"/>
                  <a:gd name="connsiteY82" fmla="*/ 4701540 h 4844414"/>
                  <a:gd name="connsiteX83" fmla="*/ 3864712 w 4876800"/>
                  <a:gd name="connsiteY83" fmla="*/ 2269341 h 4844414"/>
                  <a:gd name="connsiteX84" fmla="*/ 4733925 w 4876800"/>
                  <a:gd name="connsiteY84" fmla="*/ 2269341 h 4844414"/>
                  <a:gd name="connsiteX85" fmla="*/ 4733925 w 4876800"/>
                  <a:gd name="connsiteY85" fmla="*/ 2126466 h 4844414"/>
                  <a:gd name="connsiteX86" fmla="*/ 3864712 w 4876800"/>
                  <a:gd name="connsiteY86" fmla="*/ 2126466 h 4844414"/>
                  <a:gd name="connsiteX87" fmla="*/ 3864712 w 4876800"/>
                  <a:gd name="connsiteY87" fmla="*/ 1849946 h 4844414"/>
                  <a:gd name="connsiteX88" fmla="*/ 4733925 w 4876800"/>
                  <a:gd name="connsiteY88" fmla="*/ 1849946 h 48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76800" h="4844414">
                    <a:moveTo>
                      <a:pt x="4751632" y="1707071"/>
                    </a:moveTo>
                    <a:lnTo>
                      <a:pt x="3864712" y="1707071"/>
                    </a:lnTo>
                    <a:lnTo>
                      <a:pt x="3864712" y="1503569"/>
                    </a:lnTo>
                    <a:lnTo>
                      <a:pt x="3890820" y="1503569"/>
                    </a:lnTo>
                    <a:cubicBezTo>
                      <a:pt x="3964696" y="1503569"/>
                      <a:pt x="4024808" y="1443457"/>
                      <a:pt x="4024808" y="1369581"/>
                    </a:cubicBezTo>
                    <a:lnTo>
                      <a:pt x="4024808" y="1048283"/>
                    </a:lnTo>
                    <a:cubicBezTo>
                      <a:pt x="4024808" y="974398"/>
                      <a:pt x="3964696" y="914295"/>
                      <a:pt x="3890820" y="914295"/>
                    </a:cubicBezTo>
                    <a:lnTo>
                      <a:pt x="3314719" y="914295"/>
                    </a:lnTo>
                    <a:lnTo>
                      <a:pt x="3314719" y="119110"/>
                    </a:lnTo>
                    <a:cubicBezTo>
                      <a:pt x="3314719" y="53435"/>
                      <a:pt x="3261160" y="0"/>
                      <a:pt x="3195333" y="0"/>
                    </a:cubicBezTo>
                    <a:lnTo>
                      <a:pt x="1681191" y="0"/>
                    </a:lnTo>
                    <a:cubicBezTo>
                      <a:pt x="1615516" y="0"/>
                      <a:pt x="1562090" y="53435"/>
                      <a:pt x="1562090" y="119110"/>
                    </a:cubicBezTo>
                    <a:lnTo>
                      <a:pt x="1562090" y="914295"/>
                    </a:lnTo>
                    <a:lnTo>
                      <a:pt x="985990" y="914295"/>
                    </a:lnTo>
                    <a:cubicBezTo>
                      <a:pt x="911962" y="914295"/>
                      <a:pt x="851726" y="974408"/>
                      <a:pt x="851726" y="1048283"/>
                    </a:cubicBezTo>
                    <a:lnTo>
                      <a:pt x="851726" y="1369581"/>
                    </a:lnTo>
                    <a:cubicBezTo>
                      <a:pt x="851726" y="1443457"/>
                      <a:pt x="911952" y="1503569"/>
                      <a:pt x="985990" y="1503569"/>
                    </a:cubicBezTo>
                    <a:lnTo>
                      <a:pt x="1012098" y="1503569"/>
                    </a:lnTo>
                    <a:lnTo>
                      <a:pt x="1012098" y="1707071"/>
                    </a:lnTo>
                    <a:lnTo>
                      <a:pt x="125168" y="1707071"/>
                    </a:lnTo>
                    <a:cubicBezTo>
                      <a:pt x="56150" y="1707071"/>
                      <a:pt x="0" y="1763344"/>
                      <a:pt x="0" y="1832515"/>
                    </a:cubicBezTo>
                    <a:lnTo>
                      <a:pt x="0" y="4772978"/>
                    </a:lnTo>
                    <a:cubicBezTo>
                      <a:pt x="0" y="4812430"/>
                      <a:pt x="31985" y="4844415"/>
                      <a:pt x="71438" y="4844415"/>
                    </a:cubicBezTo>
                    <a:lnTo>
                      <a:pt x="4805363" y="4844415"/>
                    </a:lnTo>
                    <a:cubicBezTo>
                      <a:pt x="4844815" y="4844415"/>
                      <a:pt x="4876800" y="4812430"/>
                      <a:pt x="4876800" y="4772978"/>
                    </a:cubicBezTo>
                    <a:lnTo>
                      <a:pt x="4876800" y="1832515"/>
                    </a:lnTo>
                    <a:cubicBezTo>
                      <a:pt x="4876800" y="1763344"/>
                      <a:pt x="4820650" y="1707071"/>
                      <a:pt x="4751632" y="1707071"/>
                    </a:cubicBezTo>
                    <a:close/>
                    <a:moveTo>
                      <a:pt x="3314710" y="1057170"/>
                    </a:moveTo>
                    <a:lnTo>
                      <a:pt x="3881923" y="1057170"/>
                    </a:lnTo>
                    <a:lnTo>
                      <a:pt x="3881923" y="1360694"/>
                    </a:lnTo>
                    <a:lnTo>
                      <a:pt x="3314710" y="1360694"/>
                    </a:lnTo>
                    <a:close/>
                    <a:moveTo>
                      <a:pt x="994591" y="1360694"/>
                    </a:moveTo>
                    <a:lnTo>
                      <a:pt x="994591" y="1057170"/>
                    </a:lnTo>
                    <a:lnTo>
                      <a:pt x="1562081" y="1057170"/>
                    </a:lnTo>
                    <a:lnTo>
                      <a:pt x="1562081" y="1360694"/>
                    </a:lnTo>
                    <a:close/>
                    <a:moveTo>
                      <a:pt x="142875" y="1849946"/>
                    </a:moveTo>
                    <a:lnTo>
                      <a:pt x="1012088" y="1849946"/>
                    </a:lnTo>
                    <a:lnTo>
                      <a:pt x="1012088" y="2126466"/>
                    </a:lnTo>
                    <a:lnTo>
                      <a:pt x="142875" y="2126466"/>
                    </a:lnTo>
                    <a:close/>
                    <a:moveTo>
                      <a:pt x="2366963" y="3636036"/>
                    </a:moveTo>
                    <a:lnTo>
                      <a:pt x="2366963" y="4701540"/>
                    </a:lnTo>
                    <a:lnTo>
                      <a:pt x="1758963" y="4701540"/>
                    </a:lnTo>
                    <a:lnTo>
                      <a:pt x="1758963" y="3608270"/>
                    </a:lnTo>
                    <a:lnTo>
                      <a:pt x="2372544" y="3608289"/>
                    </a:lnTo>
                    <a:cubicBezTo>
                      <a:pt x="2368953" y="3616824"/>
                      <a:pt x="2366963" y="3626196"/>
                      <a:pt x="2366963" y="3636036"/>
                    </a:cubicBezTo>
                    <a:close/>
                    <a:moveTo>
                      <a:pt x="3117561" y="4701540"/>
                    </a:moveTo>
                    <a:lnTo>
                      <a:pt x="2509838" y="4701540"/>
                    </a:lnTo>
                    <a:lnTo>
                      <a:pt x="2509838" y="3636036"/>
                    </a:lnTo>
                    <a:cubicBezTo>
                      <a:pt x="2509838" y="3626196"/>
                      <a:pt x="2507847" y="3616824"/>
                      <a:pt x="2504246" y="3608299"/>
                    </a:cubicBezTo>
                    <a:lnTo>
                      <a:pt x="3117552" y="3608318"/>
                    </a:lnTo>
                    <a:lnTo>
                      <a:pt x="3117552" y="4701540"/>
                    </a:lnTo>
                    <a:close/>
                    <a:moveTo>
                      <a:pt x="3721837" y="4701540"/>
                    </a:moveTo>
                    <a:lnTo>
                      <a:pt x="3260436" y="4701540"/>
                    </a:lnTo>
                    <a:lnTo>
                      <a:pt x="3260436" y="3603517"/>
                    </a:lnTo>
                    <a:cubicBezTo>
                      <a:pt x="3260436" y="3527355"/>
                      <a:pt x="3196990" y="3465395"/>
                      <a:pt x="3119009" y="3465395"/>
                    </a:cubicBezTo>
                    <a:lnTo>
                      <a:pt x="1757791" y="3465395"/>
                    </a:lnTo>
                    <a:cubicBezTo>
                      <a:pt x="1679658" y="3465395"/>
                      <a:pt x="1616088" y="3527355"/>
                      <a:pt x="1616088" y="3603517"/>
                    </a:cubicBezTo>
                    <a:lnTo>
                      <a:pt x="1616088" y="4701540"/>
                    </a:lnTo>
                    <a:lnTo>
                      <a:pt x="1154963" y="4701540"/>
                    </a:lnTo>
                    <a:lnTo>
                      <a:pt x="1154963" y="3601041"/>
                    </a:lnTo>
                    <a:cubicBezTo>
                      <a:pt x="1154963" y="3561588"/>
                      <a:pt x="1122979" y="3529603"/>
                      <a:pt x="1083526" y="3529603"/>
                    </a:cubicBezTo>
                    <a:cubicBezTo>
                      <a:pt x="1044073" y="3529603"/>
                      <a:pt x="1012088" y="3561588"/>
                      <a:pt x="1012088" y="3601041"/>
                    </a:cubicBezTo>
                    <a:lnTo>
                      <a:pt x="1012088" y="4701540"/>
                    </a:lnTo>
                    <a:lnTo>
                      <a:pt x="142875" y="4701540"/>
                    </a:lnTo>
                    <a:lnTo>
                      <a:pt x="142875" y="2269341"/>
                    </a:lnTo>
                    <a:lnTo>
                      <a:pt x="1012088" y="2269341"/>
                    </a:lnTo>
                    <a:lnTo>
                      <a:pt x="1012088" y="3264303"/>
                    </a:lnTo>
                    <a:cubicBezTo>
                      <a:pt x="1012088" y="3303756"/>
                      <a:pt x="1044073" y="3335741"/>
                      <a:pt x="1083526" y="3335741"/>
                    </a:cubicBezTo>
                    <a:cubicBezTo>
                      <a:pt x="1122979" y="3335741"/>
                      <a:pt x="1154963" y="3303756"/>
                      <a:pt x="1154963" y="3264303"/>
                    </a:cubicBezTo>
                    <a:lnTo>
                      <a:pt x="1154963" y="1503569"/>
                    </a:lnTo>
                    <a:lnTo>
                      <a:pt x="2313023" y="1503569"/>
                    </a:lnTo>
                    <a:cubicBezTo>
                      <a:pt x="2352475" y="1503569"/>
                      <a:pt x="2384460" y="1471584"/>
                      <a:pt x="2384460" y="1432131"/>
                    </a:cubicBezTo>
                    <a:cubicBezTo>
                      <a:pt x="2384460" y="1392679"/>
                      <a:pt x="2352475" y="1360694"/>
                      <a:pt x="2313023" y="1360694"/>
                    </a:cubicBezTo>
                    <a:lnTo>
                      <a:pt x="1704956" y="1360694"/>
                    </a:lnTo>
                    <a:lnTo>
                      <a:pt x="1704956" y="142875"/>
                    </a:lnTo>
                    <a:lnTo>
                      <a:pt x="3171835" y="142875"/>
                    </a:lnTo>
                    <a:lnTo>
                      <a:pt x="3171835" y="1360694"/>
                    </a:lnTo>
                    <a:lnTo>
                      <a:pt x="2649474" y="1360694"/>
                    </a:lnTo>
                    <a:cubicBezTo>
                      <a:pt x="2610022" y="1360694"/>
                      <a:pt x="2578037" y="1392679"/>
                      <a:pt x="2578037" y="1432131"/>
                    </a:cubicBezTo>
                    <a:cubicBezTo>
                      <a:pt x="2578037" y="1471584"/>
                      <a:pt x="2610022" y="1503569"/>
                      <a:pt x="2649474" y="1503569"/>
                    </a:cubicBezTo>
                    <a:lnTo>
                      <a:pt x="3721837" y="1503569"/>
                    </a:lnTo>
                    <a:close/>
                    <a:moveTo>
                      <a:pt x="4733925" y="4701540"/>
                    </a:moveTo>
                    <a:lnTo>
                      <a:pt x="3864712" y="4701540"/>
                    </a:lnTo>
                    <a:lnTo>
                      <a:pt x="3864712" y="2269341"/>
                    </a:lnTo>
                    <a:lnTo>
                      <a:pt x="4733925" y="2269341"/>
                    </a:lnTo>
                    <a:close/>
                    <a:moveTo>
                      <a:pt x="4733925" y="2126466"/>
                    </a:moveTo>
                    <a:lnTo>
                      <a:pt x="3864712" y="2126466"/>
                    </a:lnTo>
                    <a:lnTo>
                      <a:pt x="3864712" y="1849946"/>
                    </a:lnTo>
                    <a:lnTo>
                      <a:pt x="4733925" y="1849946"/>
                    </a:lnTo>
                    <a:close/>
                  </a:path>
                </a:pathLst>
              </a:custGeom>
              <a:solidFill>
                <a:schemeClr val="accent5"/>
              </a:solidFill>
              <a:ln w="9525"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4CFE4090-D539-30E7-392E-24C4EBC0F9EF}"/>
                  </a:ext>
                </a:extLst>
              </p:cNvPr>
              <p:cNvSpPr/>
              <p:nvPr/>
            </p:nvSpPr>
            <p:spPr>
              <a:xfrm>
                <a:off x="5265352" y="3473542"/>
                <a:ext cx="100300" cy="100971"/>
              </a:xfrm>
              <a:custGeom>
                <a:avLst/>
                <a:gdLst>
                  <a:gd name="connsiteX0" fmla="*/ 692611 w 929316"/>
                  <a:gd name="connsiteY0" fmla="*/ 767220 h 929316"/>
                  <a:gd name="connsiteX1" fmla="*/ 692611 w 929316"/>
                  <a:gd name="connsiteY1" fmla="*/ 692610 h 929316"/>
                  <a:gd name="connsiteX2" fmla="*/ 767220 w 929316"/>
                  <a:gd name="connsiteY2" fmla="*/ 692610 h 929316"/>
                  <a:gd name="connsiteX3" fmla="*/ 929316 w 929316"/>
                  <a:gd name="connsiteY3" fmla="*/ 530514 h 929316"/>
                  <a:gd name="connsiteX4" fmla="*/ 929316 w 929316"/>
                  <a:gd name="connsiteY4" fmla="*/ 398526 h 929316"/>
                  <a:gd name="connsiteX5" fmla="*/ 767220 w 929316"/>
                  <a:gd name="connsiteY5" fmla="*/ 236430 h 929316"/>
                  <a:gd name="connsiteX6" fmla="*/ 692611 w 929316"/>
                  <a:gd name="connsiteY6" fmla="*/ 236430 h 929316"/>
                  <a:gd name="connsiteX7" fmla="*/ 692611 w 929316"/>
                  <a:gd name="connsiteY7" fmla="*/ 162096 h 929316"/>
                  <a:gd name="connsiteX8" fmla="*/ 530790 w 929316"/>
                  <a:gd name="connsiteY8" fmla="*/ 0 h 929316"/>
                  <a:gd name="connsiteX9" fmla="*/ 398526 w 929316"/>
                  <a:gd name="connsiteY9" fmla="*/ 0 h 929316"/>
                  <a:gd name="connsiteX10" fmla="*/ 236430 w 929316"/>
                  <a:gd name="connsiteY10" fmla="*/ 162096 h 929316"/>
                  <a:gd name="connsiteX11" fmla="*/ 236430 w 929316"/>
                  <a:gd name="connsiteY11" fmla="*/ 236430 h 929316"/>
                  <a:gd name="connsiteX12" fmla="*/ 162097 w 929316"/>
                  <a:gd name="connsiteY12" fmla="*/ 236430 h 929316"/>
                  <a:gd name="connsiteX13" fmla="*/ 0 w 929316"/>
                  <a:gd name="connsiteY13" fmla="*/ 398526 h 929316"/>
                  <a:gd name="connsiteX14" fmla="*/ 0 w 929316"/>
                  <a:gd name="connsiteY14" fmla="*/ 530514 h 929316"/>
                  <a:gd name="connsiteX15" fmla="*/ 162097 w 929316"/>
                  <a:gd name="connsiteY15" fmla="*/ 692610 h 929316"/>
                  <a:gd name="connsiteX16" fmla="*/ 236430 w 929316"/>
                  <a:gd name="connsiteY16" fmla="*/ 692610 h 929316"/>
                  <a:gd name="connsiteX17" fmla="*/ 236430 w 929316"/>
                  <a:gd name="connsiteY17" fmla="*/ 767220 h 929316"/>
                  <a:gd name="connsiteX18" fmla="*/ 398526 w 929316"/>
                  <a:gd name="connsiteY18" fmla="*/ 929316 h 929316"/>
                  <a:gd name="connsiteX19" fmla="*/ 530790 w 929316"/>
                  <a:gd name="connsiteY19" fmla="*/ 929316 h 929316"/>
                  <a:gd name="connsiteX20" fmla="*/ 692611 w 929316"/>
                  <a:gd name="connsiteY20" fmla="*/ 767220 h 929316"/>
                  <a:gd name="connsiteX21" fmla="*/ 379314 w 929316"/>
                  <a:gd name="connsiteY21" fmla="*/ 767220 h 929316"/>
                  <a:gd name="connsiteX22" fmla="*/ 379314 w 929316"/>
                  <a:gd name="connsiteY22" fmla="*/ 621173 h 929316"/>
                  <a:gd name="connsiteX23" fmla="*/ 307877 w 929316"/>
                  <a:gd name="connsiteY23" fmla="*/ 549735 h 929316"/>
                  <a:gd name="connsiteX24" fmla="*/ 162106 w 929316"/>
                  <a:gd name="connsiteY24" fmla="*/ 549735 h 929316"/>
                  <a:gd name="connsiteX25" fmla="*/ 142885 w 929316"/>
                  <a:gd name="connsiteY25" fmla="*/ 530514 h 929316"/>
                  <a:gd name="connsiteX26" fmla="*/ 142885 w 929316"/>
                  <a:gd name="connsiteY26" fmla="*/ 398526 h 929316"/>
                  <a:gd name="connsiteX27" fmla="*/ 162106 w 929316"/>
                  <a:gd name="connsiteY27" fmla="*/ 379305 h 929316"/>
                  <a:gd name="connsiteX28" fmla="*/ 307877 w 929316"/>
                  <a:gd name="connsiteY28" fmla="*/ 379305 h 929316"/>
                  <a:gd name="connsiteX29" fmla="*/ 379314 w 929316"/>
                  <a:gd name="connsiteY29" fmla="*/ 307867 h 929316"/>
                  <a:gd name="connsiteX30" fmla="*/ 379314 w 929316"/>
                  <a:gd name="connsiteY30" fmla="*/ 162096 h 929316"/>
                  <a:gd name="connsiteX31" fmla="*/ 398536 w 929316"/>
                  <a:gd name="connsiteY31" fmla="*/ 142875 h 929316"/>
                  <a:gd name="connsiteX32" fmla="*/ 530800 w 929316"/>
                  <a:gd name="connsiteY32" fmla="*/ 142875 h 929316"/>
                  <a:gd name="connsiteX33" fmla="*/ 549745 w 929316"/>
                  <a:gd name="connsiteY33" fmla="*/ 162096 h 929316"/>
                  <a:gd name="connsiteX34" fmla="*/ 549745 w 929316"/>
                  <a:gd name="connsiteY34" fmla="*/ 307867 h 929316"/>
                  <a:gd name="connsiteX35" fmla="*/ 621183 w 929316"/>
                  <a:gd name="connsiteY35" fmla="*/ 379305 h 929316"/>
                  <a:gd name="connsiteX36" fmla="*/ 767229 w 929316"/>
                  <a:gd name="connsiteY36" fmla="*/ 379305 h 929316"/>
                  <a:gd name="connsiteX37" fmla="*/ 786451 w 929316"/>
                  <a:gd name="connsiteY37" fmla="*/ 398526 h 929316"/>
                  <a:gd name="connsiteX38" fmla="*/ 786451 w 929316"/>
                  <a:gd name="connsiteY38" fmla="*/ 530514 h 929316"/>
                  <a:gd name="connsiteX39" fmla="*/ 767229 w 929316"/>
                  <a:gd name="connsiteY39" fmla="*/ 549735 h 929316"/>
                  <a:gd name="connsiteX40" fmla="*/ 621183 w 929316"/>
                  <a:gd name="connsiteY40" fmla="*/ 549735 h 929316"/>
                  <a:gd name="connsiteX41" fmla="*/ 549745 w 929316"/>
                  <a:gd name="connsiteY41" fmla="*/ 621173 h 929316"/>
                  <a:gd name="connsiteX42" fmla="*/ 549745 w 929316"/>
                  <a:gd name="connsiteY42" fmla="*/ 767220 h 929316"/>
                  <a:gd name="connsiteX43" fmla="*/ 530800 w 929316"/>
                  <a:gd name="connsiteY43" fmla="*/ 786441 h 929316"/>
                  <a:gd name="connsiteX44" fmla="*/ 398536 w 929316"/>
                  <a:gd name="connsiteY44" fmla="*/ 786441 h 929316"/>
                  <a:gd name="connsiteX45" fmla="*/ 379314 w 929316"/>
                  <a:gd name="connsiteY45" fmla="*/ 767220 h 9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9316" h="929316">
                    <a:moveTo>
                      <a:pt x="692611" y="767220"/>
                    </a:moveTo>
                    <a:lnTo>
                      <a:pt x="692611" y="692610"/>
                    </a:lnTo>
                    <a:lnTo>
                      <a:pt x="767220" y="692610"/>
                    </a:lnTo>
                    <a:cubicBezTo>
                      <a:pt x="856593" y="692610"/>
                      <a:pt x="929316" y="619897"/>
                      <a:pt x="929316" y="530514"/>
                    </a:cubicBezTo>
                    <a:lnTo>
                      <a:pt x="929316" y="398526"/>
                    </a:lnTo>
                    <a:cubicBezTo>
                      <a:pt x="929316" y="309143"/>
                      <a:pt x="856602" y="236430"/>
                      <a:pt x="767220" y="236430"/>
                    </a:cubicBezTo>
                    <a:lnTo>
                      <a:pt x="692611" y="236430"/>
                    </a:lnTo>
                    <a:lnTo>
                      <a:pt x="692611" y="162096"/>
                    </a:lnTo>
                    <a:cubicBezTo>
                      <a:pt x="692611" y="72714"/>
                      <a:pt x="620020" y="0"/>
                      <a:pt x="530790" y="0"/>
                    </a:cubicBezTo>
                    <a:lnTo>
                      <a:pt x="398526" y="0"/>
                    </a:lnTo>
                    <a:cubicBezTo>
                      <a:pt x="309153" y="0"/>
                      <a:pt x="236430" y="72714"/>
                      <a:pt x="236430" y="162096"/>
                    </a:cubicBezTo>
                    <a:lnTo>
                      <a:pt x="236430" y="236430"/>
                    </a:lnTo>
                    <a:lnTo>
                      <a:pt x="162097" y="236430"/>
                    </a:lnTo>
                    <a:cubicBezTo>
                      <a:pt x="72723" y="236430"/>
                      <a:pt x="0" y="309143"/>
                      <a:pt x="0" y="398526"/>
                    </a:cubicBezTo>
                    <a:lnTo>
                      <a:pt x="0" y="530514"/>
                    </a:lnTo>
                    <a:cubicBezTo>
                      <a:pt x="0" y="619897"/>
                      <a:pt x="72714" y="692610"/>
                      <a:pt x="162097" y="692610"/>
                    </a:cubicBezTo>
                    <a:lnTo>
                      <a:pt x="236430" y="692610"/>
                    </a:lnTo>
                    <a:lnTo>
                      <a:pt x="236430" y="767220"/>
                    </a:lnTo>
                    <a:cubicBezTo>
                      <a:pt x="236430" y="856602"/>
                      <a:pt x="309144" y="929316"/>
                      <a:pt x="398526" y="929316"/>
                    </a:cubicBezTo>
                    <a:lnTo>
                      <a:pt x="530790" y="929316"/>
                    </a:lnTo>
                    <a:cubicBezTo>
                      <a:pt x="620020" y="929316"/>
                      <a:pt x="692611" y="856593"/>
                      <a:pt x="692611" y="767220"/>
                    </a:cubicBezTo>
                    <a:close/>
                    <a:moveTo>
                      <a:pt x="379314" y="767220"/>
                    </a:moveTo>
                    <a:lnTo>
                      <a:pt x="379314" y="621173"/>
                    </a:lnTo>
                    <a:cubicBezTo>
                      <a:pt x="379314" y="581720"/>
                      <a:pt x="347329" y="549735"/>
                      <a:pt x="307877" y="549735"/>
                    </a:cubicBezTo>
                    <a:lnTo>
                      <a:pt x="162106" y="549735"/>
                    </a:lnTo>
                    <a:cubicBezTo>
                      <a:pt x="151686" y="549735"/>
                      <a:pt x="142885" y="540934"/>
                      <a:pt x="142885" y="530514"/>
                    </a:cubicBezTo>
                    <a:lnTo>
                      <a:pt x="142885" y="398526"/>
                    </a:lnTo>
                    <a:cubicBezTo>
                      <a:pt x="142885" y="388106"/>
                      <a:pt x="151686" y="379305"/>
                      <a:pt x="162106" y="379305"/>
                    </a:cubicBezTo>
                    <a:lnTo>
                      <a:pt x="307877" y="379305"/>
                    </a:lnTo>
                    <a:cubicBezTo>
                      <a:pt x="347329" y="379305"/>
                      <a:pt x="379314" y="347320"/>
                      <a:pt x="379314" y="307867"/>
                    </a:cubicBezTo>
                    <a:lnTo>
                      <a:pt x="379314" y="162096"/>
                    </a:lnTo>
                    <a:cubicBezTo>
                      <a:pt x="379314" y="151676"/>
                      <a:pt x="388115" y="142875"/>
                      <a:pt x="398536" y="142875"/>
                    </a:cubicBezTo>
                    <a:lnTo>
                      <a:pt x="530800" y="142875"/>
                    </a:lnTo>
                    <a:cubicBezTo>
                      <a:pt x="541068" y="142875"/>
                      <a:pt x="549745" y="151676"/>
                      <a:pt x="549745" y="162096"/>
                    </a:cubicBezTo>
                    <a:lnTo>
                      <a:pt x="549745" y="307867"/>
                    </a:lnTo>
                    <a:cubicBezTo>
                      <a:pt x="549745" y="347320"/>
                      <a:pt x="581730" y="379305"/>
                      <a:pt x="621183" y="379305"/>
                    </a:cubicBezTo>
                    <a:lnTo>
                      <a:pt x="767229" y="379305"/>
                    </a:lnTo>
                    <a:cubicBezTo>
                      <a:pt x="777650" y="379305"/>
                      <a:pt x="786451" y="388106"/>
                      <a:pt x="786451" y="398526"/>
                    </a:cubicBezTo>
                    <a:lnTo>
                      <a:pt x="786451" y="530514"/>
                    </a:lnTo>
                    <a:cubicBezTo>
                      <a:pt x="786451" y="540934"/>
                      <a:pt x="777650" y="549735"/>
                      <a:pt x="767229" y="549735"/>
                    </a:cubicBezTo>
                    <a:lnTo>
                      <a:pt x="621183" y="549735"/>
                    </a:lnTo>
                    <a:cubicBezTo>
                      <a:pt x="581730" y="549735"/>
                      <a:pt x="549745" y="581720"/>
                      <a:pt x="549745" y="621173"/>
                    </a:cubicBezTo>
                    <a:lnTo>
                      <a:pt x="549745" y="767220"/>
                    </a:lnTo>
                    <a:cubicBezTo>
                      <a:pt x="549745" y="777640"/>
                      <a:pt x="541068" y="786441"/>
                      <a:pt x="530800" y="786441"/>
                    </a:cubicBezTo>
                    <a:lnTo>
                      <a:pt x="398536" y="786441"/>
                    </a:lnTo>
                    <a:cubicBezTo>
                      <a:pt x="388106" y="786441"/>
                      <a:pt x="379314" y="777631"/>
                      <a:pt x="379314" y="767220"/>
                    </a:cubicBezTo>
                    <a:close/>
                  </a:path>
                </a:pathLst>
              </a:custGeom>
              <a:solidFill>
                <a:schemeClr val="accent5"/>
              </a:solidFill>
              <a:ln w="9525" cap="flat">
                <a:noFill/>
                <a:prstDash val="solid"/>
                <a:miter/>
              </a:ln>
            </p:spPr>
            <p:txBody>
              <a:bodyPr rtlCol="0" anchor="ctr"/>
              <a:lstStyle/>
              <a:p>
                <a:endParaRPr lang="en-GB"/>
              </a:p>
            </p:txBody>
          </p:sp>
        </p:grpSp>
        <p:sp>
          <p:nvSpPr>
            <p:cNvPr id="140" name="Rectangle: Rounded Corners 139">
              <a:extLst>
                <a:ext uri="{FF2B5EF4-FFF2-40B4-BE49-F238E27FC236}">
                  <a16:creationId xmlns:a16="http://schemas.microsoft.com/office/drawing/2014/main" id="{E1FFACF8-C8EF-9801-EEE7-3D67F1433310}"/>
                </a:ext>
              </a:extLst>
            </p:cNvPr>
            <p:cNvSpPr/>
            <p:nvPr/>
          </p:nvSpPr>
          <p:spPr>
            <a:xfrm>
              <a:off x="3568446" y="4195365"/>
              <a:ext cx="2610000" cy="293198"/>
            </a:xfrm>
            <a:prstGeom prst="roundRect">
              <a:avLst>
                <a:gd name="adj" fmla="val 50000"/>
              </a:avLst>
            </a:prstGeom>
            <a:solidFill>
              <a:schemeClr val="accent6"/>
            </a:solidFill>
            <a:ln w="12700" cap="flat" cmpd="sng" algn="ctr">
              <a:noFill/>
              <a:prstDash val="solid"/>
              <a:miter lim="800000"/>
            </a:ln>
            <a:effectLst/>
          </p:spPr>
          <p:txBody>
            <a:bodyPr lIns="0" tIns="36000" rIns="0" rtlCol="0" anchor="ctr"/>
            <a:lstStyle/>
            <a:p>
              <a:pPr algn="ctr" defTabSz="609593">
                <a:lnSpc>
                  <a:spcPct val="90000"/>
                </a:lnSpc>
                <a:defRPr/>
              </a:pPr>
              <a:r>
                <a:rPr lang="en-GB" sz="1400" b="1" kern="0">
                  <a:solidFill>
                    <a:prstClr val="white"/>
                  </a:solidFill>
                  <a:sym typeface="Montserrat Bold"/>
                </a:rPr>
                <a:t>Specialist</a:t>
              </a:r>
              <a:r>
                <a:rPr kumimoji="0" lang="en-GB" sz="1400" b="1" i="0" u="none" strike="noStrike" kern="0" cap="none" spc="0" normalizeH="0" baseline="0">
                  <a:ln>
                    <a:noFill/>
                  </a:ln>
                  <a:solidFill>
                    <a:prstClr val="white"/>
                  </a:solidFill>
                  <a:effectLst/>
                  <a:uLnTx/>
                  <a:uFillTx/>
                  <a:sym typeface="Montserrat Bold"/>
                </a:rPr>
                <a:t> follow-up clinics</a:t>
              </a:r>
              <a:r>
                <a:rPr kumimoji="0" lang="en-GB" sz="1400" b="1" i="0" u="none" strike="noStrike" kern="0" cap="none" spc="0" normalizeH="0" baseline="30000">
                  <a:ln>
                    <a:noFill/>
                  </a:ln>
                  <a:solidFill>
                    <a:prstClr val="white"/>
                  </a:solidFill>
                  <a:effectLst/>
                  <a:uLnTx/>
                  <a:uFillTx/>
                  <a:sym typeface="Montserrat Bold"/>
                </a:rPr>
                <a:t>1†</a:t>
              </a:r>
              <a:endParaRPr kumimoji="0" lang="en-GB" sz="1400" b="1" i="0" u="none" strike="noStrike" kern="0" cap="none" spc="0" normalizeH="0" baseline="0">
                <a:ln>
                  <a:noFill/>
                </a:ln>
                <a:solidFill>
                  <a:prstClr val="white"/>
                </a:solidFill>
                <a:effectLst/>
                <a:uLnTx/>
                <a:uFillTx/>
                <a:sym typeface="Montserrat Bold"/>
              </a:endParaRPr>
            </a:p>
          </p:txBody>
        </p:sp>
      </p:grpSp>
      <p:grpSp>
        <p:nvGrpSpPr>
          <p:cNvPr id="165" name="Group 164">
            <a:extLst>
              <a:ext uri="{FF2B5EF4-FFF2-40B4-BE49-F238E27FC236}">
                <a16:creationId xmlns:a16="http://schemas.microsoft.com/office/drawing/2014/main" id="{A9A780B0-EE29-A9B7-DFB4-97FCBFFDFEC5}"/>
              </a:ext>
            </a:extLst>
          </p:cNvPr>
          <p:cNvGrpSpPr/>
          <p:nvPr/>
        </p:nvGrpSpPr>
        <p:grpSpPr>
          <a:xfrm>
            <a:off x="3256428" y="4730365"/>
            <a:ext cx="2610000" cy="1264450"/>
            <a:chOff x="6362006" y="4651385"/>
            <a:chExt cx="2610000" cy="1264450"/>
          </a:xfrm>
        </p:grpSpPr>
        <p:grpSp>
          <p:nvGrpSpPr>
            <p:cNvPr id="166" name="Group 165">
              <a:extLst>
                <a:ext uri="{FF2B5EF4-FFF2-40B4-BE49-F238E27FC236}">
                  <a16:creationId xmlns:a16="http://schemas.microsoft.com/office/drawing/2014/main" id="{3092CB6D-C605-09C1-C416-FAFCA15B2026}"/>
                </a:ext>
              </a:extLst>
            </p:cNvPr>
            <p:cNvGrpSpPr/>
            <p:nvPr/>
          </p:nvGrpSpPr>
          <p:grpSpPr>
            <a:xfrm>
              <a:off x="7161704" y="4651385"/>
              <a:ext cx="1012202" cy="1012203"/>
              <a:chOff x="7432816" y="4651385"/>
              <a:chExt cx="1012202" cy="1012203"/>
            </a:xfrm>
          </p:grpSpPr>
          <p:grpSp>
            <p:nvGrpSpPr>
              <p:cNvPr id="168" name="Group 167">
                <a:extLst>
                  <a:ext uri="{FF2B5EF4-FFF2-40B4-BE49-F238E27FC236}">
                    <a16:creationId xmlns:a16="http://schemas.microsoft.com/office/drawing/2014/main" id="{1EE7E365-B511-DB49-80F0-093C0730ECB6}"/>
                  </a:ext>
                </a:extLst>
              </p:cNvPr>
              <p:cNvGrpSpPr/>
              <p:nvPr/>
            </p:nvGrpSpPr>
            <p:grpSpPr>
              <a:xfrm>
                <a:off x="7432816" y="4651385"/>
                <a:ext cx="1012202" cy="1012203"/>
                <a:chOff x="8559391" y="4575091"/>
                <a:chExt cx="900000" cy="900001"/>
              </a:xfrm>
            </p:grpSpPr>
            <p:sp>
              <p:nvSpPr>
                <p:cNvPr id="171" name="Oval 170">
                  <a:extLst>
                    <a:ext uri="{FF2B5EF4-FFF2-40B4-BE49-F238E27FC236}">
                      <a16:creationId xmlns:a16="http://schemas.microsoft.com/office/drawing/2014/main" id="{27655707-AD8E-E8B9-EBB5-F7D4F8CECC40}"/>
                    </a:ext>
                  </a:extLst>
                </p:cNvPr>
                <p:cNvSpPr/>
                <p:nvPr/>
              </p:nvSpPr>
              <p:spPr>
                <a:xfrm rot="10800000">
                  <a:off x="8559391" y="4575091"/>
                  <a:ext cx="900000" cy="900001"/>
                </a:xfrm>
                <a:prstGeom prst="ellipse">
                  <a:avLst/>
                </a:prstGeom>
                <a:solidFill>
                  <a:schemeClr val="bg1">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72" name="Oval 171">
                  <a:extLst>
                    <a:ext uri="{FF2B5EF4-FFF2-40B4-BE49-F238E27FC236}">
                      <a16:creationId xmlns:a16="http://schemas.microsoft.com/office/drawing/2014/main" id="{50657BBF-E914-35B5-2192-CE25F9BD23E5}"/>
                    </a:ext>
                  </a:extLst>
                </p:cNvPr>
                <p:cNvSpPr/>
                <p:nvPr/>
              </p:nvSpPr>
              <p:spPr>
                <a:xfrm rot="10800000">
                  <a:off x="8622768" y="4638469"/>
                  <a:ext cx="773246" cy="773246"/>
                </a:xfrm>
                <a:prstGeom prst="ellipse">
                  <a:avLst/>
                </a:prstGeom>
                <a:solidFill>
                  <a:schemeClr val="tx1">
                    <a:lumMod val="60000"/>
                    <a:lumOff val="4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73" name="Oval 172">
                  <a:extLst>
                    <a:ext uri="{FF2B5EF4-FFF2-40B4-BE49-F238E27FC236}">
                      <a16:creationId xmlns:a16="http://schemas.microsoft.com/office/drawing/2014/main" id="{866DCBA9-24AD-3B0A-861E-5033E127A148}"/>
                    </a:ext>
                  </a:extLst>
                </p:cNvPr>
                <p:cNvSpPr>
                  <a:spLocks noChangeAspect="1"/>
                </p:cNvSpPr>
                <p:nvPr/>
              </p:nvSpPr>
              <p:spPr>
                <a:xfrm rot="10800000">
                  <a:off x="8684681" y="4701092"/>
                  <a:ext cx="648000" cy="648000"/>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sp>
            <p:nvSpPr>
              <p:cNvPr id="169" name="Graphic 151">
                <a:extLst>
                  <a:ext uri="{FF2B5EF4-FFF2-40B4-BE49-F238E27FC236}">
                    <a16:creationId xmlns:a16="http://schemas.microsoft.com/office/drawing/2014/main" id="{16812EBA-B2CC-2BE6-9616-8442CB41A1E7}"/>
                  </a:ext>
                </a:extLst>
              </p:cNvPr>
              <p:cNvSpPr/>
              <p:nvPr/>
            </p:nvSpPr>
            <p:spPr>
              <a:xfrm rot="16200000">
                <a:off x="7843478" y="5388973"/>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tx1">
                  <a:lumMod val="40000"/>
                  <a:lumOff val="6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170" name="Graphic 169">
                <a:extLst>
                  <a:ext uri="{FF2B5EF4-FFF2-40B4-BE49-F238E27FC236}">
                    <a16:creationId xmlns:a16="http://schemas.microsoft.com/office/drawing/2014/main" id="{44D5AB91-7CC1-FE88-20B5-80ADBC26E9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4458" y="4852126"/>
                <a:ext cx="607321" cy="607321"/>
              </a:xfrm>
              <a:prstGeom prst="rect">
                <a:avLst/>
              </a:prstGeom>
            </p:spPr>
          </p:pic>
        </p:grpSp>
        <p:sp>
          <p:nvSpPr>
            <p:cNvPr id="167" name="Rectangle: Rounded Corners 166">
              <a:extLst>
                <a:ext uri="{FF2B5EF4-FFF2-40B4-BE49-F238E27FC236}">
                  <a16:creationId xmlns:a16="http://schemas.microsoft.com/office/drawing/2014/main" id="{B2EAC82A-ABCC-A929-B9EB-BF5235D3A8BC}"/>
                </a:ext>
              </a:extLst>
            </p:cNvPr>
            <p:cNvSpPr/>
            <p:nvPr/>
          </p:nvSpPr>
          <p:spPr>
            <a:xfrm>
              <a:off x="6362006" y="5622637"/>
              <a:ext cx="2610000" cy="293198"/>
            </a:xfrm>
            <a:prstGeom prst="roundRect">
              <a:avLst>
                <a:gd name="adj" fmla="val 50000"/>
              </a:avLst>
            </a:prstGeom>
            <a:solidFill>
              <a:schemeClr val="tx1"/>
            </a:solidFill>
            <a:ln w="12700" cap="flat" cmpd="sng" algn="ctr">
              <a:noFill/>
              <a:prstDash val="solid"/>
              <a:miter lim="800000"/>
            </a:ln>
            <a:effectLst/>
          </p:spPr>
          <p:txBody>
            <a:bodyPr lIns="0" tIns="64800" rIns="0" rtlCol="0" anchor="ctr"/>
            <a:lstStyle/>
            <a:p>
              <a:pPr algn="ctr" defTabSz="609593">
                <a:lnSpc>
                  <a:spcPct val="90000"/>
                </a:lnSpc>
                <a:defRPr/>
              </a:pPr>
              <a:r>
                <a:rPr lang="en-GB" sz="1400" b="1" kern="0">
                  <a:solidFill>
                    <a:prstClr val="white"/>
                  </a:solidFill>
                  <a:sym typeface="Montserrat Bold"/>
                </a:rPr>
                <a:t>C</a:t>
              </a:r>
              <a:r>
                <a:rPr kumimoji="0" lang="en-GB" sz="1400" b="1" i="0" u="none" strike="noStrike" kern="0" cap="none" spc="0" normalizeH="0" baseline="0">
                  <a:ln>
                    <a:noFill/>
                  </a:ln>
                  <a:solidFill>
                    <a:prstClr val="white"/>
                  </a:solidFill>
                  <a:effectLst/>
                  <a:uLnTx/>
                  <a:uFillTx/>
                  <a:sym typeface="Montserrat Bold"/>
                </a:rPr>
                <a:t>allbacks</a:t>
              </a:r>
              <a:r>
                <a:rPr kumimoji="0" lang="en-GB" sz="1400" b="1" i="0" u="none" strike="noStrike" kern="0" cap="none" spc="0" normalizeH="0" baseline="30000">
                  <a:ln>
                    <a:noFill/>
                  </a:ln>
                  <a:solidFill>
                    <a:prstClr val="white"/>
                  </a:solidFill>
                  <a:effectLst/>
                  <a:uLnTx/>
                  <a:uFillTx/>
                  <a:sym typeface="Montserrat Bold"/>
                </a:rPr>
                <a:t>1†</a:t>
              </a:r>
            </a:p>
          </p:txBody>
        </p:sp>
      </p:grpSp>
      <p:grpSp>
        <p:nvGrpSpPr>
          <p:cNvPr id="174" name="Group 173">
            <a:extLst>
              <a:ext uri="{FF2B5EF4-FFF2-40B4-BE49-F238E27FC236}">
                <a16:creationId xmlns:a16="http://schemas.microsoft.com/office/drawing/2014/main" id="{B4A6616F-248C-C5FA-060B-111AF751F515}"/>
              </a:ext>
            </a:extLst>
          </p:cNvPr>
          <p:cNvGrpSpPr/>
          <p:nvPr/>
        </p:nvGrpSpPr>
        <p:grpSpPr>
          <a:xfrm>
            <a:off x="3537581" y="1268565"/>
            <a:ext cx="2610000" cy="1236225"/>
            <a:chOff x="6351375" y="1826915"/>
            <a:chExt cx="2610000" cy="1236225"/>
          </a:xfrm>
        </p:grpSpPr>
        <p:grpSp>
          <p:nvGrpSpPr>
            <p:cNvPr id="175" name="Group 174">
              <a:extLst>
                <a:ext uri="{FF2B5EF4-FFF2-40B4-BE49-F238E27FC236}">
                  <a16:creationId xmlns:a16="http://schemas.microsoft.com/office/drawing/2014/main" id="{8106E749-9590-791A-3191-1ACAB1841987}"/>
                </a:ext>
              </a:extLst>
            </p:cNvPr>
            <p:cNvGrpSpPr/>
            <p:nvPr/>
          </p:nvGrpSpPr>
          <p:grpSpPr>
            <a:xfrm>
              <a:off x="7161704" y="1826915"/>
              <a:ext cx="1012202" cy="1012202"/>
              <a:chOff x="7433615" y="1826915"/>
              <a:chExt cx="1012202" cy="1012202"/>
            </a:xfrm>
          </p:grpSpPr>
          <p:grpSp>
            <p:nvGrpSpPr>
              <p:cNvPr id="177" name="Group 176">
                <a:extLst>
                  <a:ext uri="{FF2B5EF4-FFF2-40B4-BE49-F238E27FC236}">
                    <a16:creationId xmlns:a16="http://schemas.microsoft.com/office/drawing/2014/main" id="{D7A33DF1-AE44-A8D9-A294-B9ABE82D8BF6}"/>
                  </a:ext>
                </a:extLst>
              </p:cNvPr>
              <p:cNvGrpSpPr>
                <a:grpSpLocks noChangeAspect="1"/>
              </p:cNvGrpSpPr>
              <p:nvPr/>
            </p:nvGrpSpPr>
            <p:grpSpPr>
              <a:xfrm>
                <a:off x="7433615" y="1826915"/>
                <a:ext cx="1012202" cy="1012202"/>
                <a:chOff x="4006630" y="1964161"/>
                <a:chExt cx="1440000" cy="1440000"/>
              </a:xfrm>
            </p:grpSpPr>
            <p:sp>
              <p:nvSpPr>
                <p:cNvPr id="180" name="Oval 179">
                  <a:extLst>
                    <a:ext uri="{FF2B5EF4-FFF2-40B4-BE49-F238E27FC236}">
                      <a16:creationId xmlns:a16="http://schemas.microsoft.com/office/drawing/2014/main" id="{C864915A-0872-E47F-639B-B4FC6A1509AD}"/>
                    </a:ext>
                  </a:extLst>
                </p:cNvPr>
                <p:cNvSpPr>
                  <a:spLocks noChangeAspect="1"/>
                </p:cNvSpPr>
                <p:nvPr/>
              </p:nvSpPr>
              <p:spPr>
                <a:xfrm rot="10800000">
                  <a:off x="4006630" y="1964161"/>
                  <a:ext cx="1440000" cy="1440000"/>
                </a:xfrm>
                <a:prstGeom prst="ellipse">
                  <a:avLst/>
                </a:prstGeom>
                <a:solidFill>
                  <a:schemeClr val="accent4">
                    <a:lumMod val="40000"/>
                    <a:lumOff val="60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181" name="Group 180">
                  <a:extLst>
                    <a:ext uri="{FF2B5EF4-FFF2-40B4-BE49-F238E27FC236}">
                      <a16:creationId xmlns:a16="http://schemas.microsoft.com/office/drawing/2014/main" id="{3645A0F0-09AF-6F4A-0879-4B654F7D02FD}"/>
                    </a:ext>
                  </a:extLst>
                </p:cNvPr>
                <p:cNvGrpSpPr/>
                <p:nvPr/>
              </p:nvGrpSpPr>
              <p:grpSpPr>
                <a:xfrm rot="10800000">
                  <a:off x="4108033" y="2065564"/>
                  <a:ext cx="1237193" cy="1237193"/>
                  <a:chOff x="2899195" y="1940269"/>
                  <a:chExt cx="1028571" cy="1028571"/>
                </a:xfrm>
              </p:grpSpPr>
              <p:sp>
                <p:nvSpPr>
                  <p:cNvPr id="182" name="Oval 181">
                    <a:extLst>
                      <a:ext uri="{FF2B5EF4-FFF2-40B4-BE49-F238E27FC236}">
                        <a16:creationId xmlns:a16="http://schemas.microsoft.com/office/drawing/2014/main" id="{93A55B44-2799-DAB3-6842-F6A4E1185F54}"/>
                      </a:ext>
                    </a:extLst>
                  </p:cNvPr>
                  <p:cNvSpPr/>
                  <p:nvPr/>
                </p:nvSpPr>
                <p:spPr>
                  <a:xfrm>
                    <a:off x="2899195" y="1940269"/>
                    <a:ext cx="1028571" cy="1028571"/>
                  </a:xfrm>
                  <a:prstGeom prst="ellipse">
                    <a:avLst/>
                  </a:prstGeom>
                  <a:solidFill>
                    <a:schemeClr val="accent4">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183" name="Oval 182">
                    <a:extLst>
                      <a:ext uri="{FF2B5EF4-FFF2-40B4-BE49-F238E27FC236}">
                        <a16:creationId xmlns:a16="http://schemas.microsoft.com/office/drawing/2014/main" id="{B1ACB7F7-A6A8-4763-27FD-540458A229FA}"/>
                      </a:ext>
                    </a:extLst>
                  </p:cNvPr>
                  <p:cNvSpPr>
                    <a:spLocks noChangeAspect="1"/>
                  </p:cNvSpPr>
                  <p:nvPr/>
                </p:nvSpPr>
                <p:spPr>
                  <a:xfrm>
                    <a:off x="2982496" y="2023570"/>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178" name="Graphic 151">
                <a:extLst>
                  <a:ext uri="{FF2B5EF4-FFF2-40B4-BE49-F238E27FC236}">
                    <a16:creationId xmlns:a16="http://schemas.microsoft.com/office/drawing/2014/main" id="{1B7E6A84-205A-D828-6631-7F3D92AF71EF}"/>
                  </a:ext>
                </a:extLst>
              </p:cNvPr>
              <p:cNvSpPr/>
              <p:nvPr/>
            </p:nvSpPr>
            <p:spPr>
              <a:xfrm rot="16200000">
                <a:off x="7844277" y="2564502"/>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4">
                  <a:lumMod val="60000"/>
                  <a:lumOff val="4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179" name="Graphic 178">
                <a:extLst>
                  <a:ext uri="{FF2B5EF4-FFF2-40B4-BE49-F238E27FC236}">
                    <a16:creationId xmlns:a16="http://schemas.microsoft.com/office/drawing/2014/main" id="{B80F749A-0468-651A-0695-8115A1005C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7521" y="2079318"/>
                <a:ext cx="561194" cy="561194"/>
              </a:xfrm>
              <a:prstGeom prst="rect">
                <a:avLst/>
              </a:prstGeom>
            </p:spPr>
          </p:pic>
        </p:grpSp>
        <p:sp>
          <p:nvSpPr>
            <p:cNvPr id="176" name="Rectangle: Rounded Corners 175">
              <a:extLst>
                <a:ext uri="{FF2B5EF4-FFF2-40B4-BE49-F238E27FC236}">
                  <a16:creationId xmlns:a16="http://schemas.microsoft.com/office/drawing/2014/main" id="{215DFCB1-0E58-F144-5E0E-50F1FFBF9350}"/>
                </a:ext>
              </a:extLst>
            </p:cNvPr>
            <p:cNvSpPr/>
            <p:nvPr/>
          </p:nvSpPr>
          <p:spPr>
            <a:xfrm>
              <a:off x="6351375" y="2769942"/>
              <a:ext cx="2610000" cy="293198"/>
            </a:xfrm>
            <a:prstGeom prst="roundRect">
              <a:avLst>
                <a:gd name="adj" fmla="val 50000"/>
              </a:avLst>
            </a:prstGeom>
            <a:solidFill>
              <a:schemeClr val="accent4"/>
            </a:solidFill>
            <a:ln w="12700" cap="flat" cmpd="sng" algn="ctr">
              <a:noFill/>
              <a:prstDash val="solid"/>
              <a:miter lim="800000"/>
            </a:ln>
            <a:effectLst/>
          </p:spPr>
          <p:txBody>
            <a:bodyPr lIns="0" tIns="64800" rIns="0" rtlCol="0" anchor="ctr"/>
            <a:lstStyle/>
            <a:p>
              <a:pPr algn="ctr" defTabSz="609593">
                <a:lnSpc>
                  <a:spcPct val="90000"/>
                </a:lnSpc>
                <a:defRPr/>
              </a:pPr>
              <a:r>
                <a:rPr lang="en-GB" sz="1400" b="1" kern="0">
                  <a:solidFill>
                    <a:schemeClr val="bg1"/>
                  </a:solidFill>
                  <a:sym typeface="Montserrat Bold"/>
                </a:rPr>
                <a:t>C</a:t>
              </a:r>
              <a:r>
                <a:rPr kumimoji="0" lang="en-GB" sz="1400" b="1" i="0" u="none" strike="noStrike" kern="0" cap="none" spc="0" normalizeH="0" baseline="0">
                  <a:ln>
                    <a:noFill/>
                  </a:ln>
                  <a:solidFill>
                    <a:schemeClr val="bg1"/>
                  </a:solidFill>
                  <a:effectLst/>
                  <a:uLnTx/>
                  <a:uFillTx/>
                  <a:sym typeface="Montserrat Bold"/>
                </a:rPr>
                <a:t>are coordination</a:t>
              </a:r>
              <a:r>
                <a:rPr kumimoji="0" lang="en-GB" sz="1400" b="1" i="0" u="none" strike="noStrike" kern="0" cap="none" spc="0" normalizeH="0" baseline="30000">
                  <a:ln>
                    <a:noFill/>
                  </a:ln>
                  <a:solidFill>
                    <a:schemeClr val="bg1"/>
                  </a:solidFill>
                  <a:effectLst/>
                  <a:uLnTx/>
                  <a:uFillTx/>
                  <a:sym typeface="Montserrat Bold"/>
                </a:rPr>
                <a:t>1†</a:t>
              </a:r>
              <a:endParaRPr kumimoji="0" lang="en-GB" sz="1400" b="1" i="0" u="none" strike="noStrike" kern="0" cap="none" spc="0" normalizeH="0" baseline="0">
                <a:ln>
                  <a:noFill/>
                </a:ln>
                <a:solidFill>
                  <a:schemeClr val="bg1"/>
                </a:solidFill>
                <a:effectLst/>
                <a:uLnTx/>
                <a:uFillTx/>
                <a:sym typeface="Montserrat Bold"/>
              </a:endParaRPr>
            </a:p>
          </p:txBody>
        </p:sp>
      </p:grpSp>
      <p:grpSp>
        <p:nvGrpSpPr>
          <p:cNvPr id="189" name="Group 188">
            <a:extLst>
              <a:ext uri="{FF2B5EF4-FFF2-40B4-BE49-F238E27FC236}">
                <a16:creationId xmlns:a16="http://schemas.microsoft.com/office/drawing/2014/main" id="{5DB2C262-48A1-A21C-B91D-1EB024928C37}"/>
              </a:ext>
            </a:extLst>
          </p:cNvPr>
          <p:cNvGrpSpPr/>
          <p:nvPr/>
        </p:nvGrpSpPr>
        <p:grpSpPr>
          <a:xfrm>
            <a:off x="10229400" y="2187727"/>
            <a:ext cx="515226" cy="791612"/>
            <a:chOff x="10112817" y="4867470"/>
            <a:chExt cx="515226" cy="791612"/>
          </a:xfrm>
          <a:solidFill>
            <a:srgbClr val="B0182E"/>
          </a:solidFill>
        </p:grpSpPr>
        <p:sp>
          <p:nvSpPr>
            <p:cNvPr id="190" name="Graphic 151">
              <a:extLst>
                <a:ext uri="{FF2B5EF4-FFF2-40B4-BE49-F238E27FC236}">
                  <a16:creationId xmlns:a16="http://schemas.microsoft.com/office/drawing/2014/main" id="{4D83A001-C751-8258-9D51-91FC9402D097}"/>
                </a:ext>
              </a:extLst>
            </p:cNvPr>
            <p:cNvSpPr/>
            <p:nvPr/>
          </p:nvSpPr>
          <p:spPr>
            <a:xfrm rot="16200000">
              <a:off x="10248354" y="5388973"/>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191" name="Freeform 684">
              <a:extLst>
                <a:ext uri="{FF2B5EF4-FFF2-40B4-BE49-F238E27FC236}">
                  <a16:creationId xmlns:a16="http://schemas.microsoft.com/office/drawing/2014/main" id="{0C135042-157F-DC22-6909-4B7BE5CD38FC}"/>
                </a:ext>
              </a:extLst>
            </p:cNvPr>
            <p:cNvSpPr>
              <a:spLocks noEditPoints="1"/>
            </p:cNvSpPr>
            <p:nvPr/>
          </p:nvSpPr>
          <p:spPr bwMode="auto">
            <a:xfrm>
              <a:off x="10112817" y="4867470"/>
              <a:ext cx="370665" cy="526345"/>
            </a:xfrm>
            <a:custGeom>
              <a:avLst/>
              <a:gdLst>
                <a:gd name="T0" fmla="*/ 80 w 82"/>
                <a:gd name="T1" fmla="*/ 104 h 117"/>
                <a:gd name="T2" fmla="*/ 78 w 82"/>
                <a:gd name="T3" fmla="*/ 106 h 117"/>
                <a:gd name="T4" fmla="*/ 78 w 82"/>
                <a:gd name="T5" fmla="*/ 108 h 117"/>
                <a:gd name="T6" fmla="*/ 73 w 82"/>
                <a:gd name="T7" fmla="*/ 114 h 117"/>
                <a:gd name="T8" fmla="*/ 8 w 82"/>
                <a:gd name="T9" fmla="*/ 114 h 117"/>
                <a:gd name="T10" fmla="*/ 3 w 82"/>
                <a:gd name="T11" fmla="*/ 108 h 117"/>
                <a:gd name="T12" fmla="*/ 3 w 82"/>
                <a:gd name="T13" fmla="*/ 21 h 117"/>
                <a:gd name="T14" fmla="*/ 8 w 82"/>
                <a:gd name="T15" fmla="*/ 16 h 117"/>
                <a:gd name="T16" fmla="*/ 21 w 82"/>
                <a:gd name="T17" fmla="*/ 16 h 117"/>
                <a:gd name="T18" fmla="*/ 21 w 82"/>
                <a:gd name="T19" fmla="*/ 18 h 117"/>
                <a:gd name="T20" fmla="*/ 27 w 82"/>
                <a:gd name="T21" fmla="*/ 23 h 117"/>
                <a:gd name="T22" fmla="*/ 55 w 82"/>
                <a:gd name="T23" fmla="*/ 23 h 117"/>
                <a:gd name="T24" fmla="*/ 60 w 82"/>
                <a:gd name="T25" fmla="*/ 18 h 117"/>
                <a:gd name="T26" fmla="*/ 60 w 82"/>
                <a:gd name="T27" fmla="*/ 16 h 117"/>
                <a:gd name="T28" fmla="*/ 73 w 82"/>
                <a:gd name="T29" fmla="*/ 16 h 117"/>
                <a:gd name="T30" fmla="*/ 78 w 82"/>
                <a:gd name="T31" fmla="*/ 21 h 117"/>
                <a:gd name="T32" fmla="*/ 78 w 82"/>
                <a:gd name="T33" fmla="*/ 24 h 117"/>
                <a:gd name="T34" fmla="*/ 80 w 82"/>
                <a:gd name="T35" fmla="*/ 26 h 117"/>
                <a:gd name="T36" fmla="*/ 82 w 82"/>
                <a:gd name="T37" fmla="*/ 24 h 117"/>
                <a:gd name="T38" fmla="*/ 82 w 82"/>
                <a:gd name="T39" fmla="*/ 21 h 117"/>
                <a:gd name="T40" fmla="*/ 73 w 82"/>
                <a:gd name="T41" fmla="*/ 12 h 117"/>
                <a:gd name="T42" fmla="*/ 60 w 82"/>
                <a:gd name="T43" fmla="*/ 12 h 117"/>
                <a:gd name="T44" fmla="*/ 60 w 82"/>
                <a:gd name="T45" fmla="*/ 10 h 117"/>
                <a:gd name="T46" fmla="*/ 55 w 82"/>
                <a:gd name="T47" fmla="*/ 5 h 117"/>
                <a:gd name="T48" fmla="*/ 48 w 82"/>
                <a:gd name="T49" fmla="*/ 5 h 117"/>
                <a:gd name="T50" fmla="*/ 41 w 82"/>
                <a:gd name="T51" fmla="*/ 0 h 117"/>
                <a:gd name="T52" fmla="*/ 34 w 82"/>
                <a:gd name="T53" fmla="*/ 5 h 117"/>
                <a:gd name="T54" fmla="*/ 27 w 82"/>
                <a:gd name="T55" fmla="*/ 5 h 117"/>
                <a:gd name="T56" fmla="*/ 21 w 82"/>
                <a:gd name="T57" fmla="*/ 10 h 117"/>
                <a:gd name="T58" fmla="*/ 21 w 82"/>
                <a:gd name="T59" fmla="*/ 12 h 117"/>
                <a:gd name="T60" fmla="*/ 8 w 82"/>
                <a:gd name="T61" fmla="*/ 12 h 117"/>
                <a:gd name="T62" fmla="*/ 0 w 82"/>
                <a:gd name="T63" fmla="*/ 21 h 117"/>
                <a:gd name="T64" fmla="*/ 0 w 82"/>
                <a:gd name="T65" fmla="*/ 108 h 117"/>
                <a:gd name="T66" fmla="*/ 8 w 82"/>
                <a:gd name="T67" fmla="*/ 117 h 117"/>
                <a:gd name="T68" fmla="*/ 73 w 82"/>
                <a:gd name="T69" fmla="*/ 117 h 117"/>
                <a:gd name="T70" fmla="*/ 82 w 82"/>
                <a:gd name="T71" fmla="*/ 108 h 117"/>
                <a:gd name="T72" fmla="*/ 82 w 82"/>
                <a:gd name="T73" fmla="*/ 106 h 117"/>
                <a:gd name="T74" fmla="*/ 80 w 82"/>
                <a:gd name="T75" fmla="*/ 104 h 117"/>
                <a:gd name="T76" fmla="*/ 25 w 82"/>
                <a:gd name="T77" fmla="*/ 10 h 117"/>
                <a:gd name="T78" fmla="*/ 27 w 82"/>
                <a:gd name="T79" fmla="*/ 9 h 117"/>
                <a:gd name="T80" fmla="*/ 35 w 82"/>
                <a:gd name="T81" fmla="*/ 9 h 117"/>
                <a:gd name="T82" fmla="*/ 37 w 82"/>
                <a:gd name="T83" fmla="*/ 7 h 117"/>
                <a:gd name="T84" fmla="*/ 41 w 82"/>
                <a:gd name="T85" fmla="*/ 3 h 117"/>
                <a:gd name="T86" fmla="*/ 44 w 82"/>
                <a:gd name="T87" fmla="*/ 7 h 117"/>
                <a:gd name="T88" fmla="*/ 46 w 82"/>
                <a:gd name="T89" fmla="*/ 9 h 117"/>
                <a:gd name="T90" fmla="*/ 55 w 82"/>
                <a:gd name="T91" fmla="*/ 9 h 117"/>
                <a:gd name="T92" fmla="*/ 57 w 82"/>
                <a:gd name="T93" fmla="*/ 10 h 117"/>
                <a:gd name="T94" fmla="*/ 57 w 82"/>
                <a:gd name="T95" fmla="*/ 18 h 117"/>
                <a:gd name="T96" fmla="*/ 55 w 82"/>
                <a:gd name="T97" fmla="*/ 19 h 117"/>
                <a:gd name="T98" fmla="*/ 27 w 82"/>
                <a:gd name="T99" fmla="*/ 19 h 117"/>
                <a:gd name="T100" fmla="*/ 25 w 82"/>
                <a:gd name="T101" fmla="*/ 18 h 117"/>
                <a:gd name="T102" fmla="*/ 25 w 82"/>
                <a:gd name="T103"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17">
                  <a:moveTo>
                    <a:pt x="80" y="104"/>
                  </a:moveTo>
                  <a:cubicBezTo>
                    <a:pt x="79" y="104"/>
                    <a:pt x="78" y="105"/>
                    <a:pt x="78" y="106"/>
                  </a:cubicBezTo>
                  <a:cubicBezTo>
                    <a:pt x="78" y="108"/>
                    <a:pt x="78" y="108"/>
                    <a:pt x="78" y="108"/>
                  </a:cubicBezTo>
                  <a:cubicBezTo>
                    <a:pt x="78" y="111"/>
                    <a:pt x="76" y="114"/>
                    <a:pt x="73" y="114"/>
                  </a:cubicBezTo>
                  <a:cubicBezTo>
                    <a:pt x="8" y="114"/>
                    <a:pt x="8" y="114"/>
                    <a:pt x="8" y="114"/>
                  </a:cubicBezTo>
                  <a:cubicBezTo>
                    <a:pt x="5" y="114"/>
                    <a:pt x="3" y="111"/>
                    <a:pt x="3" y="108"/>
                  </a:cubicBezTo>
                  <a:cubicBezTo>
                    <a:pt x="3" y="21"/>
                    <a:pt x="3" y="21"/>
                    <a:pt x="3" y="21"/>
                  </a:cubicBezTo>
                  <a:cubicBezTo>
                    <a:pt x="3" y="18"/>
                    <a:pt x="5" y="16"/>
                    <a:pt x="8" y="16"/>
                  </a:cubicBezTo>
                  <a:cubicBezTo>
                    <a:pt x="21" y="16"/>
                    <a:pt x="21" y="16"/>
                    <a:pt x="21" y="16"/>
                  </a:cubicBezTo>
                  <a:cubicBezTo>
                    <a:pt x="21" y="18"/>
                    <a:pt x="21" y="18"/>
                    <a:pt x="21" y="18"/>
                  </a:cubicBezTo>
                  <a:cubicBezTo>
                    <a:pt x="21" y="21"/>
                    <a:pt x="24" y="23"/>
                    <a:pt x="27" y="23"/>
                  </a:cubicBezTo>
                  <a:cubicBezTo>
                    <a:pt x="55" y="23"/>
                    <a:pt x="55" y="23"/>
                    <a:pt x="55" y="23"/>
                  </a:cubicBezTo>
                  <a:cubicBezTo>
                    <a:pt x="58" y="23"/>
                    <a:pt x="60" y="21"/>
                    <a:pt x="60" y="18"/>
                  </a:cubicBezTo>
                  <a:cubicBezTo>
                    <a:pt x="60" y="16"/>
                    <a:pt x="60" y="16"/>
                    <a:pt x="60" y="16"/>
                  </a:cubicBezTo>
                  <a:cubicBezTo>
                    <a:pt x="73" y="16"/>
                    <a:pt x="73" y="16"/>
                    <a:pt x="73" y="16"/>
                  </a:cubicBezTo>
                  <a:cubicBezTo>
                    <a:pt x="76" y="16"/>
                    <a:pt x="78" y="18"/>
                    <a:pt x="78" y="21"/>
                  </a:cubicBezTo>
                  <a:cubicBezTo>
                    <a:pt x="78" y="24"/>
                    <a:pt x="78" y="24"/>
                    <a:pt x="78" y="24"/>
                  </a:cubicBezTo>
                  <a:cubicBezTo>
                    <a:pt x="78" y="25"/>
                    <a:pt x="79" y="26"/>
                    <a:pt x="80" y="26"/>
                  </a:cubicBezTo>
                  <a:cubicBezTo>
                    <a:pt x="81" y="26"/>
                    <a:pt x="82" y="25"/>
                    <a:pt x="82" y="24"/>
                  </a:cubicBezTo>
                  <a:cubicBezTo>
                    <a:pt x="82" y="21"/>
                    <a:pt x="82" y="21"/>
                    <a:pt x="82" y="21"/>
                  </a:cubicBezTo>
                  <a:cubicBezTo>
                    <a:pt x="82" y="16"/>
                    <a:pt x="78" y="12"/>
                    <a:pt x="73" y="12"/>
                  </a:cubicBezTo>
                  <a:cubicBezTo>
                    <a:pt x="60" y="12"/>
                    <a:pt x="60" y="12"/>
                    <a:pt x="60" y="12"/>
                  </a:cubicBezTo>
                  <a:cubicBezTo>
                    <a:pt x="60" y="10"/>
                    <a:pt x="60" y="10"/>
                    <a:pt x="60" y="10"/>
                  </a:cubicBezTo>
                  <a:cubicBezTo>
                    <a:pt x="60" y="8"/>
                    <a:pt x="58" y="5"/>
                    <a:pt x="55" y="5"/>
                  </a:cubicBezTo>
                  <a:cubicBezTo>
                    <a:pt x="48" y="5"/>
                    <a:pt x="48" y="5"/>
                    <a:pt x="48" y="5"/>
                  </a:cubicBezTo>
                  <a:cubicBezTo>
                    <a:pt x="47" y="2"/>
                    <a:pt x="44" y="0"/>
                    <a:pt x="41" y="0"/>
                  </a:cubicBezTo>
                  <a:cubicBezTo>
                    <a:pt x="37" y="0"/>
                    <a:pt x="35" y="2"/>
                    <a:pt x="34" y="5"/>
                  </a:cubicBezTo>
                  <a:cubicBezTo>
                    <a:pt x="27" y="5"/>
                    <a:pt x="27" y="5"/>
                    <a:pt x="27" y="5"/>
                  </a:cubicBezTo>
                  <a:cubicBezTo>
                    <a:pt x="24" y="5"/>
                    <a:pt x="21" y="8"/>
                    <a:pt x="21" y="10"/>
                  </a:cubicBezTo>
                  <a:cubicBezTo>
                    <a:pt x="21" y="12"/>
                    <a:pt x="21" y="12"/>
                    <a:pt x="21" y="12"/>
                  </a:cubicBezTo>
                  <a:cubicBezTo>
                    <a:pt x="8" y="12"/>
                    <a:pt x="8" y="12"/>
                    <a:pt x="8" y="12"/>
                  </a:cubicBezTo>
                  <a:cubicBezTo>
                    <a:pt x="3" y="12"/>
                    <a:pt x="0" y="16"/>
                    <a:pt x="0" y="21"/>
                  </a:cubicBezTo>
                  <a:cubicBezTo>
                    <a:pt x="0" y="108"/>
                    <a:pt x="0" y="108"/>
                    <a:pt x="0" y="108"/>
                  </a:cubicBezTo>
                  <a:cubicBezTo>
                    <a:pt x="0" y="113"/>
                    <a:pt x="3" y="117"/>
                    <a:pt x="8" y="117"/>
                  </a:cubicBezTo>
                  <a:cubicBezTo>
                    <a:pt x="73" y="117"/>
                    <a:pt x="73" y="117"/>
                    <a:pt x="73" y="117"/>
                  </a:cubicBezTo>
                  <a:cubicBezTo>
                    <a:pt x="78" y="117"/>
                    <a:pt x="82" y="113"/>
                    <a:pt x="82" y="108"/>
                  </a:cubicBezTo>
                  <a:cubicBezTo>
                    <a:pt x="82" y="106"/>
                    <a:pt x="82" y="106"/>
                    <a:pt x="82" y="106"/>
                  </a:cubicBezTo>
                  <a:cubicBezTo>
                    <a:pt x="82" y="105"/>
                    <a:pt x="81" y="104"/>
                    <a:pt x="80" y="104"/>
                  </a:cubicBezTo>
                  <a:close/>
                  <a:moveTo>
                    <a:pt x="25" y="10"/>
                  </a:moveTo>
                  <a:cubicBezTo>
                    <a:pt x="25" y="10"/>
                    <a:pt x="26" y="9"/>
                    <a:pt x="27" y="9"/>
                  </a:cubicBezTo>
                  <a:cubicBezTo>
                    <a:pt x="35" y="9"/>
                    <a:pt x="35" y="9"/>
                    <a:pt x="35" y="9"/>
                  </a:cubicBezTo>
                  <a:cubicBezTo>
                    <a:pt x="36" y="9"/>
                    <a:pt x="37" y="8"/>
                    <a:pt x="37" y="7"/>
                  </a:cubicBezTo>
                  <a:cubicBezTo>
                    <a:pt x="37" y="5"/>
                    <a:pt x="39" y="3"/>
                    <a:pt x="41" y="3"/>
                  </a:cubicBezTo>
                  <a:cubicBezTo>
                    <a:pt x="43" y="3"/>
                    <a:pt x="44" y="5"/>
                    <a:pt x="44" y="7"/>
                  </a:cubicBezTo>
                  <a:cubicBezTo>
                    <a:pt x="44" y="8"/>
                    <a:pt x="45" y="9"/>
                    <a:pt x="46" y="9"/>
                  </a:cubicBezTo>
                  <a:cubicBezTo>
                    <a:pt x="55" y="9"/>
                    <a:pt x="55" y="9"/>
                    <a:pt x="55" y="9"/>
                  </a:cubicBezTo>
                  <a:cubicBezTo>
                    <a:pt x="56" y="9"/>
                    <a:pt x="57" y="10"/>
                    <a:pt x="57" y="10"/>
                  </a:cubicBezTo>
                  <a:cubicBezTo>
                    <a:pt x="57" y="18"/>
                    <a:pt x="57" y="18"/>
                    <a:pt x="57" y="18"/>
                  </a:cubicBezTo>
                  <a:cubicBezTo>
                    <a:pt x="57" y="19"/>
                    <a:pt x="56" y="19"/>
                    <a:pt x="55" y="19"/>
                  </a:cubicBezTo>
                  <a:cubicBezTo>
                    <a:pt x="27" y="19"/>
                    <a:pt x="27" y="19"/>
                    <a:pt x="27" y="19"/>
                  </a:cubicBezTo>
                  <a:cubicBezTo>
                    <a:pt x="26" y="19"/>
                    <a:pt x="25" y="19"/>
                    <a:pt x="25" y="18"/>
                  </a:cubicBezTo>
                  <a:lnTo>
                    <a:pt x="25"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Freeform 685">
              <a:extLst>
                <a:ext uri="{FF2B5EF4-FFF2-40B4-BE49-F238E27FC236}">
                  <a16:creationId xmlns:a16="http://schemas.microsoft.com/office/drawing/2014/main" id="{37CCEBCC-F90A-E089-9CF8-1CD8CE93DB8E}"/>
                </a:ext>
              </a:extLst>
            </p:cNvPr>
            <p:cNvSpPr>
              <a:spLocks/>
            </p:cNvSpPr>
            <p:nvPr/>
          </p:nvSpPr>
          <p:spPr bwMode="auto">
            <a:xfrm>
              <a:off x="10235136" y="5082456"/>
              <a:ext cx="70428" cy="18534"/>
            </a:xfrm>
            <a:custGeom>
              <a:avLst/>
              <a:gdLst>
                <a:gd name="T0" fmla="*/ 1 w 16"/>
                <a:gd name="T1" fmla="*/ 4 h 4"/>
                <a:gd name="T2" fmla="*/ 14 w 16"/>
                <a:gd name="T3" fmla="*/ 4 h 4"/>
                <a:gd name="T4" fmla="*/ 16 w 16"/>
                <a:gd name="T5" fmla="*/ 2 h 4"/>
                <a:gd name="T6" fmla="*/ 14 w 16"/>
                <a:gd name="T7" fmla="*/ 0 h 4"/>
                <a:gd name="T8" fmla="*/ 1 w 16"/>
                <a:gd name="T9" fmla="*/ 0 h 4"/>
                <a:gd name="T10" fmla="*/ 0 w 16"/>
                <a:gd name="T11" fmla="*/ 2 h 4"/>
                <a:gd name="T12" fmla="*/ 1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4"/>
                  </a:moveTo>
                  <a:cubicBezTo>
                    <a:pt x="14" y="4"/>
                    <a:pt x="14" y="4"/>
                    <a:pt x="14" y="4"/>
                  </a:cubicBezTo>
                  <a:cubicBezTo>
                    <a:pt x="15" y="4"/>
                    <a:pt x="16" y="3"/>
                    <a:pt x="16" y="2"/>
                  </a:cubicBezTo>
                  <a:cubicBezTo>
                    <a:pt x="16" y="1"/>
                    <a:pt x="15" y="0"/>
                    <a:pt x="14" y="0"/>
                  </a:cubicBezTo>
                  <a:cubicBezTo>
                    <a:pt x="1" y="0"/>
                    <a:pt x="1" y="0"/>
                    <a:pt x="1" y="0"/>
                  </a:cubicBezTo>
                  <a:cubicBezTo>
                    <a:pt x="0" y="0"/>
                    <a:pt x="0" y="1"/>
                    <a:pt x="0" y="2"/>
                  </a:cubicBezTo>
                  <a:cubicBezTo>
                    <a:pt x="0" y="3"/>
                    <a:pt x="0"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Freeform 686">
              <a:extLst>
                <a:ext uri="{FF2B5EF4-FFF2-40B4-BE49-F238E27FC236}">
                  <a16:creationId xmlns:a16="http://schemas.microsoft.com/office/drawing/2014/main" id="{BCDA1257-D7E7-A445-578C-27232C13537F}"/>
                </a:ext>
              </a:extLst>
            </p:cNvPr>
            <p:cNvSpPr>
              <a:spLocks/>
            </p:cNvSpPr>
            <p:nvPr/>
          </p:nvSpPr>
          <p:spPr bwMode="auto">
            <a:xfrm>
              <a:off x="10235136" y="5156589"/>
              <a:ext cx="63014" cy="14826"/>
            </a:xfrm>
            <a:custGeom>
              <a:avLst/>
              <a:gdLst>
                <a:gd name="T0" fmla="*/ 1 w 14"/>
                <a:gd name="T1" fmla="*/ 4 h 4"/>
                <a:gd name="T2" fmla="*/ 13 w 14"/>
                <a:gd name="T3" fmla="*/ 4 h 4"/>
                <a:gd name="T4" fmla="*/ 14 w 14"/>
                <a:gd name="T5" fmla="*/ 2 h 4"/>
                <a:gd name="T6" fmla="*/ 13 w 14"/>
                <a:gd name="T7" fmla="*/ 0 h 4"/>
                <a:gd name="T8" fmla="*/ 1 w 14"/>
                <a:gd name="T9" fmla="*/ 0 h 4"/>
                <a:gd name="T10" fmla="*/ 0 w 14"/>
                <a:gd name="T11" fmla="*/ 2 h 4"/>
                <a:gd name="T12" fmla="*/ 1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 y="4"/>
                  </a:moveTo>
                  <a:cubicBezTo>
                    <a:pt x="13" y="4"/>
                    <a:pt x="13" y="4"/>
                    <a:pt x="13" y="4"/>
                  </a:cubicBezTo>
                  <a:cubicBezTo>
                    <a:pt x="14" y="4"/>
                    <a:pt x="14" y="3"/>
                    <a:pt x="14" y="2"/>
                  </a:cubicBezTo>
                  <a:cubicBezTo>
                    <a:pt x="14" y="1"/>
                    <a:pt x="14" y="0"/>
                    <a:pt x="13" y="0"/>
                  </a:cubicBezTo>
                  <a:cubicBezTo>
                    <a:pt x="1" y="0"/>
                    <a:pt x="1" y="0"/>
                    <a:pt x="1" y="0"/>
                  </a:cubicBezTo>
                  <a:cubicBezTo>
                    <a:pt x="0" y="0"/>
                    <a:pt x="0" y="1"/>
                    <a:pt x="0" y="2"/>
                  </a:cubicBezTo>
                  <a:cubicBezTo>
                    <a:pt x="0" y="3"/>
                    <a:pt x="0"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687">
              <a:extLst>
                <a:ext uri="{FF2B5EF4-FFF2-40B4-BE49-F238E27FC236}">
                  <a16:creationId xmlns:a16="http://schemas.microsoft.com/office/drawing/2014/main" id="{4218232D-80B4-D2BB-39DD-0DF875C3C8B7}"/>
                </a:ext>
              </a:extLst>
            </p:cNvPr>
            <p:cNvSpPr>
              <a:spLocks/>
            </p:cNvSpPr>
            <p:nvPr/>
          </p:nvSpPr>
          <p:spPr bwMode="auto">
            <a:xfrm>
              <a:off x="10235136" y="5012029"/>
              <a:ext cx="126027" cy="18534"/>
            </a:xfrm>
            <a:custGeom>
              <a:avLst/>
              <a:gdLst>
                <a:gd name="T0" fmla="*/ 28 w 28"/>
                <a:gd name="T1" fmla="*/ 2 h 4"/>
                <a:gd name="T2" fmla="*/ 26 w 28"/>
                <a:gd name="T3" fmla="*/ 0 h 4"/>
                <a:gd name="T4" fmla="*/ 1 w 28"/>
                <a:gd name="T5" fmla="*/ 0 h 4"/>
                <a:gd name="T6" fmla="*/ 0 w 28"/>
                <a:gd name="T7" fmla="*/ 2 h 4"/>
                <a:gd name="T8" fmla="*/ 1 w 28"/>
                <a:gd name="T9" fmla="*/ 4 h 4"/>
                <a:gd name="T10" fmla="*/ 26 w 28"/>
                <a:gd name="T11" fmla="*/ 4 h 4"/>
                <a:gd name="T12" fmla="*/ 28 w 28"/>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8" y="2"/>
                  </a:moveTo>
                  <a:cubicBezTo>
                    <a:pt x="28" y="1"/>
                    <a:pt x="27" y="0"/>
                    <a:pt x="26" y="0"/>
                  </a:cubicBezTo>
                  <a:cubicBezTo>
                    <a:pt x="1" y="0"/>
                    <a:pt x="1" y="0"/>
                    <a:pt x="1" y="0"/>
                  </a:cubicBezTo>
                  <a:cubicBezTo>
                    <a:pt x="0" y="0"/>
                    <a:pt x="0" y="1"/>
                    <a:pt x="0" y="2"/>
                  </a:cubicBezTo>
                  <a:cubicBezTo>
                    <a:pt x="0" y="3"/>
                    <a:pt x="0" y="4"/>
                    <a:pt x="1" y="4"/>
                  </a:cubicBezTo>
                  <a:cubicBezTo>
                    <a:pt x="26" y="4"/>
                    <a:pt x="26" y="4"/>
                    <a:pt x="26" y="4"/>
                  </a:cubicBezTo>
                  <a:cubicBezTo>
                    <a:pt x="27" y="4"/>
                    <a:pt x="28" y="3"/>
                    <a:pt x="2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Freeform 688">
              <a:extLst>
                <a:ext uri="{FF2B5EF4-FFF2-40B4-BE49-F238E27FC236}">
                  <a16:creationId xmlns:a16="http://schemas.microsoft.com/office/drawing/2014/main" id="{F3051981-4C93-A674-17A9-37ECF2E23CA4}"/>
                </a:ext>
              </a:extLst>
            </p:cNvPr>
            <p:cNvSpPr>
              <a:spLocks/>
            </p:cNvSpPr>
            <p:nvPr/>
          </p:nvSpPr>
          <p:spPr bwMode="auto">
            <a:xfrm>
              <a:off x="10235136" y="5227014"/>
              <a:ext cx="77841" cy="18534"/>
            </a:xfrm>
            <a:custGeom>
              <a:avLst/>
              <a:gdLst>
                <a:gd name="T0" fmla="*/ 16 w 18"/>
                <a:gd name="T1" fmla="*/ 0 h 4"/>
                <a:gd name="T2" fmla="*/ 1 w 18"/>
                <a:gd name="T3" fmla="*/ 0 h 4"/>
                <a:gd name="T4" fmla="*/ 0 w 18"/>
                <a:gd name="T5" fmla="*/ 2 h 4"/>
                <a:gd name="T6" fmla="*/ 1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1" y="0"/>
                    <a:pt x="1" y="0"/>
                    <a:pt x="1" y="0"/>
                  </a:cubicBezTo>
                  <a:cubicBezTo>
                    <a:pt x="0" y="0"/>
                    <a:pt x="0" y="1"/>
                    <a:pt x="0" y="2"/>
                  </a:cubicBezTo>
                  <a:cubicBezTo>
                    <a:pt x="0" y="3"/>
                    <a:pt x="0" y="4"/>
                    <a:pt x="1" y="4"/>
                  </a:cubicBezTo>
                  <a:cubicBezTo>
                    <a:pt x="16" y="4"/>
                    <a:pt x="16" y="4"/>
                    <a:pt x="16" y="4"/>
                  </a:cubicBezTo>
                  <a:cubicBezTo>
                    <a:pt x="17" y="4"/>
                    <a:pt x="18" y="3"/>
                    <a:pt x="18" y="2"/>
                  </a:cubicBezTo>
                  <a:cubicBezTo>
                    <a:pt x="18" y="1"/>
                    <a:pt x="17" y="0"/>
                    <a:pt x="1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Freeform 689">
              <a:extLst>
                <a:ext uri="{FF2B5EF4-FFF2-40B4-BE49-F238E27FC236}">
                  <a16:creationId xmlns:a16="http://schemas.microsoft.com/office/drawing/2014/main" id="{88F1084E-A480-0B47-FC09-E62DA4384382}"/>
                </a:ext>
              </a:extLst>
            </p:cNvPr>
            <p:cNvSpPr>
              <a:spLocks/>
            </p:cNvSpPr>
            <p:nvPr/>
          </p:nvSpPr>
          <p:spPr bwMode="auto">
            <a:xfrm>
              <a:off x="10235136" y="5297442"/>
              <a:ext cx="133439" cy="18534"/>
            </a:xfrm>
            <a:custGeom>
              <a:avLst/>
              <a:gdLst>
                <a:gd name="T0" fmla="*/ 0 w 30"/>
                <a:gd name="T1" fmla="*/ 2 h 4"/>
                <a:gd name="T2" fmla="*/ 1 w 30"/>
                <a:gd name="T3" fmla="*/ 4 h 4"/>
                <a:gd name="T4" fmla="*/ 29 w 30"/>
                <a:gd name="T5" fmla="*/ 4 h 4"/>
                <a:gd name="T6" fmla="*/ 30 w 30"/>
                <a:gd name="T7" fmla="*/ 2 h 4"/>
                <a:gd name="T8" fmla="*/ 29 w 30"/>
                <a:gd name="T9" fmla="*/ 0 h 4"/>
                <a:gd name="T10" fmla="*/ 1 w 30"/>
                <a:gd name="T11" fmla="*/ 0 h 4"/>
                <a:gd name="T12" fmla="*/ 0 w 3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0" y="2"/>
                  </a:moveTo>
                  <a:cubicBezTo>
                    <a:pt x="0" y="3"/>
                    <a:pt x="0" y="4"/>
                    <a:pt x="1" y="4"/>
                  </a:cubicBezTo>
                  <a:cubicBezTo>
                    <a:pt x="29" y="4"/>
                    <a:pt x="29" y="4"/>
                    <a:pt x="29" y="4"/>
                  </a:cubicBezTo>
                  <a:cubicBezTo>
                    <a:pt x="30" y="4"/>
                    <a:pt x="30" y="3"/>
                    <a:pt x="30" y="2"/>
                  </a:cubicBezTo>
                  <a:cubicBezTo>
                    <a:pt x="30" y="1"/>
                    <a:pt x="30" y="0"/>
                    <a:pt x="29" y="0"/>
                  </a:cubicBezTo>
                  <a:cubicBezTo>
                    <a:pt x="1" y="0"/>
                    <a:pt x="1" y="0"/>
                    <a:pt x="1" y="0"/>
                  </a:cubicBezTo>
                  <a:cubicBezTo>
                    <a:pt x="0" y="0"/>
                    <a:pt x="0" y="1"/>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7" name="Freeform 690">
              <a:extLst>
                <a:ext uri="{FF2B5EF4-FFF2-40B4-BE49-F238E27FC236}">
                  <a16:creationId xmlns:a16="http://schemas.microsoft.com/office/drawing/2014/main" id="{089F0CB9-12E3-B257-5434-1C2BC4EA5E26}"/>
                </a:ext>
              </a:extLst>
            </p:cNvPr>
            <p:cNvSpPr>
              <a:spLocks noEditPoints="1"/>
            </p:cNvSpPr>
            <p:nvPr/>
          </p:nvSpPr>
          <p:spPr bwMode="auto">
            <a:xfrm>
              <a:off x="10320389" y="5004615"/>
              <a:ext cx="307654" cy="303946"/>
            </a:xfrm>
            <a:custGeom>
              <a:avLst/>
              <a:gdLst>
                <a:gd name="T0" fmla="*/ 61 w 68"/>
                <a:gd name="T1" fmla="*/ 25 h 67"/>
                <a:gd name="T2" fmla="*/ 62 w 68"/>
                <a:gd name="T3" fmla="*/ 15 h 67"/>
                <a:gd name="T4" fmla="*/ 53 w 68"/>
                <a:gd name="T5" fmla="*/ 13 h 67"/>
                <a:gd name="T6" fmla="*/ 49 w 68"/>
                <a:gd name="T7" fmla="*/ 3 h 67"/>
                <a:gd name="T8" fmla="*/ 40 w 68"/>
                <a:gd name="T9" fmla="*/ 6 h 67"/>
                <a:gd name="T10" fmla="*/ 31 w 68"/>
                <a:gd name="T11" fmla="*/ 0 h 67"/>
                <a:gd name="T12" fmla="*/ 25 w 68"/>
                <a:gd name="T13" fmla="*/ 7 h 67"/>
                <a:gd name="T14" fmla="*/ 15 w 68"/>
                <a:gd name="T15" fmla="*/ 6 h 67"/>
                <a:gd name="T16" fmla="*/ 13 w 68"/>
                <a:gd name="T17" fmla="*/ 15 h 67"/>
                <a:gd name="T18" fmla="*/ 6 w 68"/>
                <a:gd name="T19" fmla="*/ 15 h 67"/>
                <a:gd name="T20" fmla="*/ 5 w 68"/>
                <a:gd name="T21" fmla="*/ 24 h 67"/>
                <a:gd name="T22" fmla="*/ 3 w 68"/>
                <a:gd name="T23" fmla="*/ 28 h 67"/>
                <a:gd name="T24" fmla="*/ 3 w 68"/>
                <a:gd name="T25" fmla="*/ 39 h 67"/>
                <a:gd name="T26" fmla="*/ 5 w 68"/>
                <a:gd name="T27" fmla="*/ 44 h 67"/>
                <a:gd name="T28" fmla="*/ 6 w 68"/>
                <a:gd name="T29" fmla="*/ 53 h 67"/>
                <a:gd name="T30" fmla="*/ 13 w 68"/>
                <a:gd name="T31" fmla="*/ 52 h 67"/>
                <a:gd name="T32" fmla="*/ 15 w 68"/>
                <a:gd name="T33" fmla="*/ 62 h 67"/>
                <a:gd name="T34" fmla="*/ 25 w 68"/>
                <a:gd name="T35" fmla="*/ 60 h 67"/>
                <a:gd name="T36" fmla="*/ 31 w 68"/>
                <a:gd name="T37" fmla="*/ 67 h 67"/>
                <a:gd name="T38" fmla="*/ 40 w 68"/>
                <a:gd name="T39" fmla="*/ 61 h 67"/>
                <a:gd name="T40" fmla="*/ 49 w 68"/>
                <a:gd name="T41" fmla="*/ 64 h 67"/>
                <a:gd name="T42" fmla="*/ 53 w 68"/>
                <a:gd name="T43" fmla="*/ 55 h 67"/>
                <a:gd name="T44" fmla="*/ 62 w 68"/>
                <a:gd name="T45" fmla="*/ 53 h 67"/>
                <a:gd name="T46" fmla="*/ 61 w 68"/>
                <a:gd name="T47" fmla="*/ 42 h 67"/>
                <a:gd name="T48" fmla="*/ 68 w 68"/>
                <a:gd name="T49" fmla="*/ 36 h 67"/>
                <a:gd name="T50" fmla="*/ 64 w 68"/>
                <a:gd name="T51" fmla="*/ 36 h 67"/>
                <a:gd name="T52" fmla="*/ 57 w 68"/>
                <a:gd name="T53" fmla="*/ 43 h 67"/>
                <a:gd name="T54" fmla="*/ 59 w 68"/>
                <a:gd name="T55" fmla="*/ 51 h 67"/>
                <a:gd name="T56" fmla="*/ 49 w 68"/>
                <a:gd name="T57" fmla="*/ 53 h 67"/>
                <a:gd name="T58" fmla="*/ 47 w 68"/>
                <a:gd name="T59" fmla="*/ 61 h 67"/>
                <a:gd name="T60" fmla="*/ 38 w 68"/>
                <a:gd name="T61" fmla="*/ 58 h 67"/>
                <a:gd name="T62" fmla="*/ 32 w 68"/>
                <a:gd name="T63" fmla="*/ 64 h 67"/>
                <a:gd name="T64" fmla="*/ 25 w 68"/>
                <a:gd name="T65" fmla="*/ 57 h 67"/>
                <a:gd name="T66" fmla="*/ 17 w 68"/>
                <a:gd name="T67" fmla="*/ 59 h 67"/>
                <a:gd name="T68" fmla="*/ 15 w 68"/>
                <a:gd name="T69" fmla="*/ 49 h 67"/>
                <a:gd name="T70" fmla="*/ 7 w 68"/>
                <a:gd name="T71" fmla="*/ 47 h 67"/>
                <a:gd name="T72" fmla="*/ 9 w 68"/>
                <a:gd name="T73" fmla="*/ 37 h 67"/>
                <a:gd name="T74" fmla="*/ 4 w 68"/>
                <a:gd name="T75" fmla="*/ 31 h 67"/>
                <a:gd name="T76" fmla="*/ 11 w 68"/>
                <a:gd name="T77" fmla="*/ 25 h 67"/>
                <a:gd name="T78" fmla="*/ 9 w 68"/>
                <a:gd name="T79" fmla="*/ 17 h 67"/>
                <a:gd name="T80" fmla="*/ 18 w 68"/>
                <a:gd name="T81" fmla="*/ 14 h 67"/>
                <a:gd name="T82" fmla="*/ 21 w 68"/>
                <a:gd name="T83" fmla="*/ 6 h 67"/>
                <a:gd name="T84" fmla="*/ 30 w 68"/>
                <a:gd name="T85" fmla="*/ 9 h 67"/>
                <a:gd name="T86" fmla="*/ 36 w 68"/>
                <a:gd name="T87" fmla="*/ 4 h 67"/>
                <a:gd name="T88" fmla="*/ 43 w 68"/>
                <a:gd name="T89" fmla="*/ 11 h 67"/>
                <a:gd name="T90" fmla="*/ 51 w 68"/>
                <a:gd name="T91" fmla="*/ 9 h 67"/>
                <a:gd name="T92" fmla="*/ 53 w 68"/>
                <a:gd name="T93" fmla="*/ 18 h 67"/>
                <a:gd name="T94" fmla="*/ 61 w 68"/>
                <a:gd name="T95" fmla="*/ 21 h 67"/>
                <a:gd name="T96" fmla="*/ 58 w 68"/>
                <a:gd name="T97" fmla="*/ 30 h 67"/>
                <a:gd name="T98" fmla="*/ 64 w 68"/>
                <a:gd name="T9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67">
                  <a:moveTo>
                    <a:pt x="64" y="28"/>
                  </a:moveTo>
                  <a:cubicBezTo>
                    <a:pt x="61" y="28"/>
                    <a:pt x="61" y="28"/>
                    <a:pt x="61" y="28"/>
                  </a:cubicBezTo>
                  <a:cubicBezTo>
                    <a:pt x="61" y="27"/>
                    <a:pt x="61" y="26"/>
                    <a:pt x="61" y="25"/>
                  </a:cubicBezTo>
                  <a:cubicBezTo>
                    <a:pt x="63" y="24"/>
                    <a:pt x="63" y="24"/>
                    <a:pt x="63" y="24"/>
                  </a:cubicBezTo>
                  <a:cubicBezTo>
                    <a:pt x="65" y="23"/>
                    <a:pt x="65" y="21"/>
                    <a:pt x="64" y="19"/>
                  </a:cubicBezTo>
                  <a:cubicBezTo>
                    <a:pt x="62" y="15"/>
                    <a:pt x="62" y="15"/>
                    <a:pt x="62" y="15"/>
                  </a:cubicBezTo>
                  <a:cubicBezTo>
                    <a:pt x="61" y="13"/>
                    <a:pt x="59" y="13"/>
                    <a:pt x="57" y="13"/>
                  </a:cubicBezTo>
                  <a:cubicBezTo>
                    <a:pt x="55" y="15"/>
                    <a:pt x="55" y="15"/>
                    <a:pt x="55" y="15"/>
                  </a:cubicBezTo>
                  <a:cubicBezTo>
                    <a:pt x="54" y="14"/>
                    <a:pt x="53" y="13"/>
                    <a:pt x="53" y="13"/>
                  </a:cubicBezTo>
                  <a:cubicBezTo>
                    <a:pt x="54" y="10"/>
                    <a:pt x="54" y="10"/>
                    <a:pt x="54" y="10"/>
                  </a:cubicBezTo>
                  <a:cubicBezTo>
                    <a:pt x="55" y="9"/>
                    <a:pt x="54" y="7"/>
                    <a:pt x="53" y="6"/>
                  </a:cubicBezTo>
                  <a:cubicBezTo>
                    <a:pt x="49" y="3"/>
                    <a:pt x="49" y="3"/>
                    <a:pt x="49" y="3"/>
                  </a:cubicBezTo>
                  <a:cubicBezTo>
                    <a:pt x="47" y="2"/>
                    <a:pt x="45" y="3"/>
                    <a:pt x="44" y="4"/>
                  </a:cubicBezTo>
                  <a:cubicBezTo>
                    <a:pt x="43" y="7"/>
                    <a:pt x="43" y="7"/>
                    <a:pt x="43" y="7"/>
                  </a:cubicBezTo>
                  <a:cubicBezTo>
                    <a:pt x="42" y="7"/>
                    <a:pt x="41" y="6"/>
                    <a:pt x="40" y="6"/>
                  </a:cubicBezTo>
                  <a:cubicBezTo>
                    <a:pt x="40" y="3"/>
                    <a:pt x="40" y="3"/>
                    <a:pt x="40" y="3"/>
                  </a:cubicBezTo>
                  <a:cubicBezTo>
                    <a:pt x="40" y="1"/>
                    <a:pt x="38" y="0"/>
                    <a:pt x="36" y="0"/>
                  </a:cubicBezTo>
                  <a:cubicBezTo>
                    <a:pt x="31" y="0"/>
                    <a:pt x="31" y="0"/>
                    <a:pt x="31" y="0"/>
                  </a:cubicBezTo>
                  <a:cubicBezTo>
                    <a:pt x="30" y="0"/>
                    <a:pt x="28" y="1"/>
                    <a:pt x="28" y="3"/>
                  </a:cubicBezTo>
                  <a:cubicBezTo>
                    <a:pt x="28" y="6"/>
                    <a:pt x="28" y="6"/>
                    <a:pt x="28" y="6"/>
                  </a:cubicBezTo>
                  <a:cubicBezTo>
                    <a:pt x="27" y="6"/>
                    <a:pt x="26" y="7"/>
                    <a:pt x="25" y="7"/>
                  </a:cubicBezTo>
                  <a:cubicBezTo>
                    <a:pt x="24" y="4"/>
                    <a:pt x="24" y="4"/>
                    <a:pt x="24" y="4"/>
                  </a:cubicBezTo>
                  <a:cubicBezTo>
                    <a:pt x="23" y="3"/>
                    <a:pt x="21" y="2"/>
                    <a:pt x="19" y="3"/>
                  </a:cubicBezTo>
                  <a:cubicBezTo>
                    <a:pt x="15" y="6"/>
                    <a:pt x="15" y="6"/>
                    <a:pt x="15" y="6"/>
                  </a:cubicBezTo>
                  <a:cubicBezTo>
                    <a:pt x="13" y="7"/>
                    <a:pt x="13" y="9"/>
                    <a:pt x="14" y="10"/>
                  </a:cubicBezTo>
                  <a:cubicBezTo>
                    <a:pt x="15" y="13"/>
                    <a:pt x="15" y="13"/>
                    <a:pt x="15" y="13"/>
                  </a:cubicBezTo>
                  <a:cubicBezTo>
                    <a:pt x="14" y="13"/>
                    <a:pt x="14" y="14"/>
                    <a:pt x="13" y="15"/>
                  </a:cubicBezTo>
                  <a:cubicBezTo>
                    <a:pt x="10" y="13"/>
                    <a:pt x="10" y="13"/>
                    <a:pt x="10" y="13"/>
                  </a:cubicBezTo>
                  <a:cubicBezTo>
                    <a:pt x="10" y="13"/>
                    <a:pt x="9" y="13"/>
                    <a:pt x="8" y="13"/>
                  </a:cubicBezTo>
                  <a:cubicBezTo>
                    <a:pt x="7" y="13"/>
                    <a:pt x="6" y="14"/>
                    <a:pt x="6" y="15"/>
                  </a:cubicBezTo>
                  <a:cubicBezTo>
                    <a:pt x="3" y="19"/>
                    <a:pt x="3" y="19"/>
                    <a:pt x="3" y="19"/>
                  </a:cubicBezTo>
                  <a:cubicBezTo>
                    <a:pt x="3" y="20"/>
                    <a:pt x="3" y="21"/>
                    <a:pt x="3" y="21"/>
                  </a:cubicBezTo>
                  <a:cubicBezTo>
                    <a:pt x="3" y="22"/>
                    <a:pt x="4" y="23"/>
                    <a:pt x="5" y="24"/>
                  </a:cubicBezTo>
                  <a:cubicBezTo>
                    <a:pt x="7" y="25"/>
                    <a:pt x="7" y="25"/>
                    <a:pt x="7" y="25"/>
                  </a:cubicBezTo>
                  <a:cubicBezTo>
                    <a:pt x="7" y="26"/>
                    <a:pt x="6" y="27"/>
                    <a:pt x="6" y="28"/>
                  </a:cubicBezTo>
                  <a:cubicBezTo>
                    <a:pt x="3" y="28"/>
                    <a:pt x="3" y="28"/>
                    <a:pt x="3" y="28"/>
                  </a:cubicBezTo>
                  <a:cubicBezTo>
                    <a:pt x="2" y="28"/>
                    <a:pt x="0" y="29"/>
                    <a:pt x="0" y="31"/>
                  </a:cubicBezTo>
                  <a:cubicBezTo>
                    <a:pt x="0" y="36"/>
                    <a:pt x="0" y="36"/>
                    <a:pt x="0" y="36"/>
                  </a:cubicBezTo>
                  <a:cubicBezTo>
                    <a:pt x="0" y="38"/>
                    <a:pt x="2" y="39"/>
                    <a:pt x="3" y="39"/>
                  </a:cubicBezTo>
                  <a:cubicBezTo>
                    <a:pt x="6" y="39"/>
                    <a:pt x="6" y="39"/>
                    <a:pt x="6" y="39"/>
                  </a:cubicBezTo>
                  <a:cubicBezTo>
                    <a:pt x="6" y="40"/>
                    <a:pt x="7" y="41"/>
                    <a:pt x="7" y="42"/>
                  </a:cubicBezTo>
                  <a:cubicBezTo>
                    <a:pt x="5" y="44"/>
                    <a:pt x="5" y="44"/>
                    <a:pt x="5" y="44"/>
                  </a:cubicBezTo>
                  <a:cubicBezTo>
                    <a:pt x="4" y="44"/>
                    <a:pt x="3" y="45"/>
                    <a:pt x="3" y="46"/>
                  </a:cubicBezTo>
                  <a:cubicBezTo>
                    <a:pt x="3" y="47"/>
                    <a:pt x="3" y="48"/>
                    <a:pt x="3" y="49"/>
                  </a:cubicBezTo>
                  <a:cubicBezTo>
                    <a:pt x="6" y="53"/>
                    <a:pt x="6" y="53"/>
                    <a:pt x="6" y="53"/>
                  </a:cubicBezTo>
                  <a:cubicBezTo>
                    <a:pt x="6" y="53"/>
                    <a:pt x="7" y="54"/>
                    <a:pt x="8" y="54"/>
                  </a:cubicBezTo>
                  <a:cubicBezTo>
                    <a:pt x="9" y="54"/>
                    <a:pt x="10" y="54"/>
                    <a:pt x="10" y="54"/>
                  </a:cubicBezTo>
                  <a:cubicBezTo>
                    <a:pt x="13" y="52"/>
                    <a:pt x="13" y="52"/>
                    <a:pt x="13" y="52"/>
                  </a:cubicBezTo>
                  <a:cubicBezTo>
                    <a:pt x="14" y="53"/>
                    <a:pt x="14" y="54"/>
                    <a:pt x="15" y="55"/>
                  </a:cubicBezTo>
                  <a:cubicBezTo>
                    <a:pt x="14" y="57"/>
                    <a:pt x="14" y="57"/>
                    <a:pt x="14" y="57"/>
                  </a:cubicBezTo>
                  <a:cubicBezTo>
                    <a:pt x="13" y="59"/>
                    <a:pt x="13" y="61"/>
                    <a:pt x="15" y="62"/>
                  </a:cubicBezTo>
                  <a:cubicBezTo>
                    <a:pt x="19" y="64"/>
                    <a:pt x="19" y="64"/>
                    <a:pt x="19" y="64"/>
                  </a:cubicBezTo>
                  <a:cubicBezTo>
                    <a:pt x="21" y="65"/>
                    <a:pt x="23" y="64"/>
                    <a:pt x="24" y="63"/>
                  </a:cubicBezTo>
                  <a:cubicBezTo>
                    <a:pt x="25" y="60"/>
                    <a:pt x="25" y="60"/>
                    <a:pt x="25" y="60"/>
                  </a:cubicBezTo>
                  <a:cubicBezTo>
                    <a:pt x="26" y="61"/>
                    <a:pt x="27" y="61"/>
                    <a:pt x="28" y="61"/>
                  </a:cubicBezTo>
                  <a:cubicBezTo>
                    <a:pt x="28" y="64"/>
                    <a:pt x="28" y="64"/>
                    <a:pt x="28" y="64"/>
                  </a:cubicBezTo>
                  <a:cubicBezTo>
                    <a:pt x="28" y="66"/>
                    <a:pt x="30" y="67"/>
                    <a:pt x="31" y="67"/>
                  </a:cubicBezTo>
                  <a:cubicBezTo>
                    <a:pt x="36" y="67"/>
                    <a:pt x="36" y="67"/>
                    <a:pt x="36" y="67"/>
                  </a:cubicBezTo>
                  <a:cubicBezTo>
                    <a:pt x="38" y="67"/>
                    <a:pt x="40" y="66"/>
                    <a:pt x="40" y="64"/>
                  </a:cubicBezTo>
                  <a:cubicBezTo>
                    <a:pt x="40" y="61"/>
                    <a:pt x="40" y="61"/>
                    <a:pt x="40" y="61"/>
                  </a:cubicBezTo>
                  <a:cubicBezTo>
                    <a:pt x="41" y="61"/>
                    <a:pt x="42" y="61"/>
                    <a:pt x="43" y="60"/>
                  </a:cubicBezTo>
                  <a:cubicBezTo>
                    <a:pt x="44" y="63"/>
                    <a:pt x="44" y="63"/>
                    <a:pt x="44" y="63"/>
                  </a:cubicBezTo>
                  <a:cubicBezTo>
                    <a:pt x="45" y="64"/>
                    <a:pt x="47" y="65"/>
                    <a:pt x="49" y="64"/>
                  </a:cubicBezTo>
                  <a:cubicBezTo>
                    <a:pt x="53" y="62"/>
                    <a:pt x="53" y="62"/>
                    <a:pt x="53" y="62"/>
                  </a:cubicBezTo>
                  <a:cubicBezTo>
                    <a:pt x="54" y="61"/>
                    <a:pt x="55" y="59"/>
                    <a:pt x="54" y="57"/>
                  </a:cubicBezTo>
                  <a:cubicBezTo>
                    <a:pt x="53" y="55"/>
                    <a:pt x="53" y="55"/>
                    <a:pt x="53" y="55"/>
                  </a:cubicBezTo>
                  <a:cubicBezTo>
                    <a:pt x="53" y="54"/>
                    <a:pt x="54" y="53"/>
                    <a:pt x="55" y="52"/>
                  </a:cubicBezTo>
                  <a:cubicBezTo>
                    <a:pt x="57" y="54"/>
                    <a:pt x="57" y="54"/>
                    <a:pt x="57" y="54"/>
                  </a:cubicBezTo>
                  <a:cubicBezTo>
                    <a:pt x="59" y="55"/>
                    <a:pt x="61" y="54"/>
                    <a:pt x="62" y="53"/>
                  </a:cubicBezTo>
                  <a:cubicBezTo>
                    <a:pt x="64" y="49"/>
                    <a:pt x="64" y="49"/>
                    <a:pt x="64" y="49"/>
                  </a:cubicBezTo>
                  <a:cubicBezTo>
                    <a:pt x="65" y="47"/>
                    <a:pt x="65" y="45"/>
                    <a:pt x="63" y="44"/>
                  </a:cubicBezTo>
                  <a:cubicBezTo>
                    <a:pt x="61" y="42"/>
                    <a:pt x="61" y="42"/>
                    <a:pt x="61" y="42"/>
                  </a:cubicBezTo>
                  <a:cubicBezTo>
                    <a:pt x="61" y="41"/>
                    <a:pt x="61" y="40"/>
                    <a:pt x="61" y="39"/>
                  </a:cubicBezTo>
                  <a:cubicBezTo>
                    <a:pt x="64" y="39"/>
                    <a:pt x="64" y="39"/>
                    <a:pt x="64" y="39"/>
                  </a:cubicBezTo>
                  <a:cubicBezTo>
                    <a:pt x="66" y="39"/>
                    <a:pt x="68" y="38"/>
                    <a:pt x="68" y="36"/>
                  </a:cubicBezTo>
                  <a:cubicBezTo>
                    <a:pt x="68" y="31"/>
                    <a:pt x="68" y="31"/>
                    <a:pt x="68" y="31"/>
                  </a:cubicBezTo>
                  <a:cubicBezTo>
                    <a:pt x="68" y="29"/>
                    <a:pt x="66" y="28"/>
                    <a:pt x="64" y="28"/>
                  </a:cubicBezTo>
                  <a:close/>
                  <a:moveTo>
                    <a:pt x="64" y="36"/>
                  </a:moveTo>
                  <a:cubicBezTo>
                    <a:pt x="60" y="36"/>
                    <a:pt x="60" y="36"/>
                    <a:pt x="60" y="36"/>
                  </a:cubicBezTo>
                  <a:cubicBezTo>
                    <a:pt x="59" y="36"/>
                    <a:pt x="58" y="37"/>
                    <a:pt x="58" y="37"/>
                  </a:cubicBezTo>
                  <a:cubicBezTo>
                    <a:pt x="58" y="39"/>
                    <a:pt x="57" y="41"/>
                    <a:pt x="57" y="43"/>
                  </a:cubicBezTo>
                  <a:cubicBezTo>
                    <a:pt x="56" y="43"/>
                    <a:pt x="57" y="44"/>
                    <a:pt x="57" y="45"/>
                  </a:cubicBezTo>
                  <a:cubicBezTo>
                    <a:pt x="61" y="47"/>
                    <a:pt x="61" y="47"/>
                    <a:pt x="61" y="47"/>
                  </a:cubicBezTo>
                  <a:cubicBezTo>
                    <a:pt x="59" y="51"/>
                    <a:pt x="59" y="51"/>
                    <a:pt x="59" y="51"/>
                  </a:cubicBezTo>
                  <a:cubicBezTo>
                    <a:pt x="55" y="49"/>
                    <a:pt x="55" y="49"/>
                    <a:pt x="55" y="49"/>
                  </a:cubicBezTo>
                  <a:cubicBezTo>
                    <a:pt x="54" y="48"/>
                    <a:pt x="54" y="48"/>
                    <a:pt x="53" y="49"/>
                  </a:cubicBezTo>
                  <a:cubicBezTo>
                    <a:pt x="52" y="50"/>
                    <a:pt x="51" y="52"/>
                    <a:pt x="49" y="53"/>
                  </a:cubicBezTo>
                  <a:cubicBezTo>
                    <a:pt x="49" y="53"/>
                    <a:pt x="48" y="54"/>
                    <a:pt x="49" y="55"/>
                  </a:cubicBezTo>
                  <a:cubicBezTo>
                    <a:pt x="51" y="59"/>
                    <a:pt x="51" y="59"/>
                    <a:pt x="51" y="59"/>
                  </a:cubicBezTo>
                  <a:cubicBezTo>
                    <a:pt x="47" y="61"/>
                    <a:pt x="47" y="61"/>
                    <a:pt x="47" y="61"/>
                  </a:cubicBezTo>
                  <a:cubicBezTo>
                    <a:pt x="45" y="57"/>
                    <a:pt x="45" y="57"/>
                    <a:pt x="45" y="57"/>
                  </a:cubicBezTo>
                  <a:cubicBezTo>
                    <a:pt x="44" y="57"/>
                    <a:pt x="44" y="56"/>
                    <a:pt x="43" y="57"/>
                  </a:cubicBezTo>
                  <a:cubicBezTo>
                    <a:pt x="41" y="57"/>
                    <a:pt x="39" y="58"/>
                    <a:pt x="38" y="58"/>
                  </a:cubicBezTo>
                  <a:cubicBezTo>
                    <a:pt x="37" y="58"/>
                    <a:pt x="36" y="59"/>
                    <a:pt x="36" y="60"/>
                  </a:cubicBezTo>
                  <a:cubicBezTo>
                    <a:pt x="36" y="64"/>
                    <a:pt x="36" y="64"/>
                    <a:pt x="36" y="64"/>
                  </a:cubicBezTo>
                  <a:cubicBezTo>
                    <a:pt x="32" y="64"/>
                    <a:pt x="32" y="64"/>
                    <a:pt x="32" y="64"/>
                  </a:cubicBezTo>
                  <a:cubicBezTo>
                    <a:pt x="32" y="60"/>
                    <a:pt x="32" y="60"/>
                    <a:pt x="32" y="60"/>
                  </a:cubicBezTo>
                  <a:cubicBezTo>
                    <a:pt x="32" y="59"/>
                    <a:pt x="31" y="58"/>
                    <a:pt x="30" y="58"/>
                  </a:cubicBezTo>
                  <a:cubicBezTo>
                    <a:pt x="28" y="58"/>
                    <a:pt x="27" y="57"/>
                    <a:pt x="25" y="57"/>
                  </a:cubicBezTo>
                  <a:cubicBezTo>
                    <a:pt x="24" y="56"/>
                    <a:pt x="23" y="57"/>
                    <a:pt x="23" y="57"/>
                  </a:cubicBezTo>
                  <a:cubicBezTo>
                    <a:pt x="21" y="61"/>
                    <a:pt x="21" y="61"/>
                    <a:pt x="21" y="61"/>
                  </a:cubicBezTo>
                  <a:cubicBezTo>
                    <a:pt x="17" y="59"/>
                    <a:pt x="17" y="59"/>
                    <a:pt x="17" y="59"/>
                  </a:cubicBezTo>
                  <a:cubicBezTo>
                    <a:pt x="19" y="55"/>
                    <a:pt x="19" y="55"/>
                    <a:pt x="19" y="55"/>
                  </a:cubicBezTo>
                  <a:cubicBezTo>
                    <a:pt x="19" y="54"/>
                    <a:pt x="19" y="53"/>
                    <a:pt x="18" y="53"/>
                  </a:cubicBezTo>
                  <a:cubicBezTo>
                    <a:pt x="17" y="52"/>
                    <a:pt x="16" y="50"/>
                    <a:pt x="15" y="49"/>
                  </a:cubicBezTo>
                  <a:cubicBezTo>
                    <a:pt x="14" y="48"/>
                    <a:pt x="13" y="48"/>
                    <a:pt x="12" y="49"/>
                  </a:cubicBezTo>
                  <a:cubicBezTo>
                    <a:pt x="9" y="51"/>
                    <a:pt x="9" y="51"/>
                    <a:pt x="9" y="51"/>
                  </a:cubicBezTo>
                  <a:cubicBezTo>
                    <a:pt x="7" y="47"/>
                    <a:pt x="7" y="47"/>
                    <a:pt x="7" y="47"/>
                  </a:cubicBezTo>
                  <a:cubicBezTo>
                    <a:pt x="10" y="45"/>
                    <a:pt x="10" y="45"/>
                    <a:pt x="10" y="45"/>
                  </a:cubicBezTo>
                  <a:cubicBezTo>
                    <a:pt x="11" y="44"/>
                    <a:pt x="11" y="43"/>
                    <a:pt x="11" y="43"/>
                  </a:cubicBezTo>
                  <a:cubicBezTo>
                    <a:pt x="10" y="41"/>
                    <a:pt x="10" y="39"/>
                    <a:pt x="9" y="37"/>
                  </a:cubicBezTo>
                  <a:cubicBezTo>
                    <a:pt x="9" y="37"/>
                    <a:pt x="9" y="36"/>
                    <a:pt x="8" y="36"/>
                  </a:cubicBezTo>
                  <a:cubicBezTo>
                    <a:pt x="4" y="36"/>
                    <a:pt x="4" y="36"/>
                    <a:pt x="4" y="36"/>
                  </a:cubicBezTo>
                  <a:cubicBezTo>
                    <a:pt x="4" y="31"/>
                    <a:pt x="4" y="31"/>
                    <a:pt x="4" y="31"/>
                  </a:cubicBezTo>
                  <a:cubicBezTo>
                    <a:pt x="8" y="31"/>
                    <a:pt x="8" y="31"/>
                    <a:pt x="8" y="31"/>
                  </a:cubicBezTo>
                  <a:cubicBezTo>
                    <a:pt x="9" y="31"/>
                    <a:pt x="9" y="31"/>
                    <a:pt x="9" y="30"/>
                  </a:cubicBezTo>
                  <a:cubicBezTo>
                    <a:pt x="10" y="28"/>
                    <a:pt x="10" y="26"/>
                    <a:pt x="11" y="25"/>
                  </a:cubicBezTo>
                  <a:cubicBezTo>
                    <a:pt x="11" y="24"/>
                    <a:pt x="11" y="23"/>
                    <a:pt x="10" y="23"/>
                  </a:cubicBezTo>
                  <a:cubicBezTo>
                    <a:pt x="7" y="21"/>
                    <a:pt x="7" y="21"/>
                    <a:pt x="7" y="21"/>
                  </a:cubicBezTo>
                  <a:cubicBezTo>
                    <a:pt x="9" y="17"/>
                    <a:pt x="9" y="17"/>
                    <a:pt x="9" y="17"/>
                  </a:cubicBezTo>
                  <a:cubicBezTo>
                    <a:pt x="12" y="19"/>
                    <a:pt x="12" y="19"/>
                    <a:pt x="12" y="19"/>
                  </a:cubicBezTo>
                  <a:cubicBezTo>
                    <a:pt x="13" y="19"/>
                    <a:pt x="14" y="19"/>
                    <a:pt x="15" y="18"/>
                  </a:cubicBezTo>
                  <a:cubicBezTo>
                    <a:pt x="16" y="17"/>
                    <a:pt x="17" y="16"/>
                    <a:pt x="18" y="14"/>
                  </a:cubicBezTo>
                  <a:cubicBezTo>
                    <a:pt x="19" y="14"/>
                    <a:pt x="19" y="13"/>
                    <a:pt x="19" y="12"/>
                  </a:cubicBezTo>
                  <a:cubicBezTo>
                    <a:pt x="17" y="9"/>
                    <a:pt x="17" y="9"/>
                    <a:pt x="17" y="9"/>
                  </a:cubicBezTo>
                  <a:cubicBezTo>
                    <a:pt x="21" y="6"/>
                    <a:pt x="21" y="6"/>
                    <a:pt x="21" y="6"/>
                  </a:cubicBezTo>
                  <a:cubicBezTo>
                    <a:pt x="23" y="10"/>
                    <a:pt x="23" y="10"/>
                    <a:pt x="23" y="10"/>
                  </a:cubicBezTo>
                  <a:cubicBezTo>
                    <a:pt x="23" y="11"/>
                    <a:pt x="24" y="11"/>
                    <a:pt x="25" y="11"/>
                  </a:cubicBezTo>
                  <a:cubicBezTo>
                    <a:pt x="27" y="10"/>
                    <a:pt x="28" y="10"/>
                    <a:pt x="30" y="9"/>
                  </a:cubicBezTo>
                  <a:cubicBezTo>
                    <a:pt x="31" y="9"/>
                    <a:pt x="32" y="8"/>
                    <a:pt x="32" y="8"/>
                  </a:cubicBezTo>
                  <a:cubicBezTo>
                    <a:pt x="32" y="4"/>
                    <a:pt x="32" y="4"/>
                    <a:pt x="32" y="4"/>
                  </a:cubicBezTo>
                  <a:cubicBezTo>
                    <a:pt x="36" y="4"/>
                    <a:pt x="36" y="4"/>
                    <a:pt x="36" y="4"/>
                  </a:cubicBezTo>
                  <a:cubicBezTo>
                    <a:pt x="36" y="8"/>
                    <a:pt x="36" y="8"/>
                    <a:pt x="36" y="8"/>
                  </a:cubicBezTo>
                  <a:cubicBezTo>
                    <a:pt x="36" y="8"/>
                    <a:pt x="37" y="9"/>
                    <a:pt x="38" y="9"/>
                  </a:cubicBezTo>
                  <a:cubicBezTo>
                    <a:pt x="39" y="10"/>
                    <a:pt x="41" y="10"/>
                    <a:pt x="43" y="11"/>
                  </a:cubicBezTo>
                  <a:cubicBezTo>
                    <a:pt x="44" y="11"/>
                    <a:pt x="44" y="11"/>
                    <a:pt x="45" y="10"/>
                  </a:cubicBezTo>
                  <a:cubicBezTo>
                    <a:pt x="47" y="6"/>
                    <a:pt x="47" y="6"/>
                    <a:pt x="47" y="6"/>
                  </a:cubicBezTo>
                  <a:cubicBezTo>
                    <a:pt x="51" y="9"/>
                    <a:pt x="51" y="9"/>
                    <a:pt x="51" y="9"/>
                  </a:cubicBezTo>
                  <a:cubicBezTo>
                    <a:pt x="49" y="12"/>
                    <a:pt x="49" y="12"/>
                    <a:pt x="49" y="12"/>
                  </a:cubicBezTo>
                  <a:cubicBezTo>
                    <a:pt x="48" y="13"/>
                    <a:pt x="49" y="14"/>
                    <a:pt x="49" y="14"/>
                  </a:cubicBezTo>
                  <a:cubicBezTo>
                    <a:pt x="51" y="16"/>
                    <a:pt x="52" y="17"/>
                    <a:pt x="53" y="18"/>
                  </a:cubicBezTo>
                  <a:cubicBezTo>
                    <a:pt x="54" y="19"/>
                    <a:pt x="54" y="19"/>
                    <a:pt x="55" y="19"/>
                  </a:cubicBezTo>
                  <a:cubicBezTo>
                    <a:pt x="59" y="17"/>
                    <a:pt x="59" y="17"/>
                    <a:pt x="59" y="17"/>
                  </a:cubicBezTo>
                  <a:cubicBezTo>
                    <a:pt x="61" y="21"/>
                    <a:pt x="61" y="21"/>
                    <a:pt x="61" y="21"/>
                  </a:cubicBezTo>
                  <a:cubicBezTo>
                    <a:pt x="57" y="23"/>
                    <a:pt x="57" y="23"/>
                    <a:pt x="57" y="23"/>
                  </a:cubicBezTo>
                  <a:cubicBezTo>
                    <a:pt x="57" y="23"/>
                    <a:pt x="56" y="24"/>
                    <a:pt x="57" y="25"/>
                  </a:cubicBezTo>
                  <a:cubicBezTo>
                    <a:pt x="57" y="26"/>
                    <a:pt x="58" y="28"/>
                    <a:pt x="58" y="30"/>
                  </a:cubicBezTo>
                  <a:cubicBezTo>
                    <a:pt x="58" y="31"/>
                    <a:pt x="59" y="31"/>
                    <a:pt x="60" y="31"/>
                  </a:cubicBezTo>
                  <a:cubicBezTo>
                    <a:pt x="64" y="31"/>
                    <a:pt x="64" y="31"/>
                    <a:pt x="64" y="31"/>
                  </a:cubicBezTo>
                  <a:lnTo>
                    <a:pt x="64"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Freeform 691">
              <a:extLst>
                <a:ext uri="{FF2B5EF4-FFF2-40B4-BE49-F238E27FC236}">
                  <a16:creationId xmlns:a16="http://schemas.microsoft.com/office/drawing/2014/main" id="{DCDD902E-9292-F368-A5CA-302281304782}"/>
                </a:ext>
              </a:extLst>
            </p:cNvPr>
            <p:cNvSpPr>
              <a:spLocks/>
            </p:cNvSpPr>
            <p:nvPr/>
          </p:nvSpPr>
          <p:spPr bwMode="auto">
            <a:xfrm>
              <a:off x="10157297" y="5063921"/>
              <a:ext cx="59306" cy="55601"/>
            </a:xfrm>
            <a:custGeom>
              <a:avLst/>
              <a:gdLst>
                <a:gd name="T0" fmla="*/ 12 w 13"/>
                <a:gd name="T1" fmla="*/ 1 h 12"/>
                <a:gd name="T2" fmla="*/ 9 w 13"/>
                <a:gd name="T3" fmla="*/ 1 h 12"/>
                <a:gd name="T4" fmla="*/ 5 w 13"/>
                <a:gd name="T5" fmla="*/ 8 h 12"/>
                <a:gd name="T6" fmla="*/ 3 w 13"/>
                <a:gd name="T7" fmla="*/ 6 h 12"/>
                <a:gd name="T8" fmla="*/ 1 w 13"/>
                <a:gd name="T9" fmla="*/ 5 h 12"/>
                <a:gd name="T10" fmla="*/ 0 w 13"/>
                <a:gd name="T11" fmla="*/ 8 h 12"/>
                <a:gd name="T12" fmla="*/ 3 w 13"/>
                <a:gd name="T13" fmla="*/ 12 h 12"/>
                <a:gd name="T14" fmla="*/ 5 w 13"/>
                <a:gd name="T15" fmla="*/ 12 h 12"/>
                <a:gd name="T16" fmla="*/ 5 w 13"/>
                <a:gd name="T17" fmla="*/ 12 h 12"/>
                <a:gd name="T18" fmla="*/ 6 w 13"/>
                <a:gd name="T19" fmla="*/ 12 h 12"/>
                <a:gd name="T20" fmla="*/ 12 w 13"/>
                <a:gd name="T21" fmla="*/ 3 h 12"/>
                <a:gd name="T22" fmla="*/ 12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1"/>
                  </a:moveTo>
                  <a:cubicBezTo>
                    <a:pt x="11" y="0"/>
                    <a:pt x="10" y="1"/>
                    <a:pt x="9" y="1"/>
                  </a:cubicBezTo>
                  <a:cubicBezTo>
                    <a:pt x="5" y="8"/>
                    <a:pt x="5" y="8"/>
                    <a:pt x="5" y="8"/>
                  </a:cubicBezTo>
                  <a:cubicBezTo>
                    <a:pt x="3" y="6"/>
                    <a:pt x="3" y="6"/>
                    <a:pt x="3" y="6"/>
                  </a:cubicBezTo>
                  <a:cubicBezTo>
                    <a:pt x="3" y="5"/>
                    <a:pt x="1" y="5"/>
                    <a:pt x="1" y="5"/>
                  </a:cubicBezTo>
                  <a:cubicBezTo>
                    <a:pt x="0" y="6"/>
                    <a:pt x="0" y="7"/>
                    <a:pt x="0" y="8"/>
                  </a:cubicBezTo>
                  <a:cubicBezTo>
                    <a:pt x="3" y="12"/>
                    <a:pt x="3" y="12"/>
                    <a:pt x="3" y="12"/>
                  </a:cubicBezTo>
                  <a:cubicBezTo>
                    <a:pt x="4" y="12"/>
                    <a:pt x="4" y="12"/>
                    <a:pt x="5" y="12"/>
                  </a:cubicBezTo>
                  <a:cubicBezTo>
                    <a:pt x="5" y="12"/>
                    <a:pt x="5" y="12"/>
                    <a:pt x="5" y="12"/>
                  </a:cubicBezTo>
                  <a:cubicBezTo>
                    <a:pt x="5" y="12"/>
                    <a:pt x="6" y="12"/>
                    <a:pt x="6" y="12"/>
                  </a:cubicBezTo>
                  <a:cubicBezTo>
                    <a:pt x="12" y="3"/>
                    <a:pt x="12" y="3"/>
                    <a:pt x="12" y="3"/>
                  </a:cubicBezTo>
                  <a:cubicBezTo>
                    <a:pt x="13" y="3"/>
                    <a:pt x="12" y="1"/>
                    <a:pt x="12"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Freeform 692">
              <a:extLst>
                <a:ext uri="{FF2B5EF4-FFF2-40B4-BE49-F238E27FC236}">
                  <a16:creationId xmlns:a16="http://schemas.microsoft.com/office/drawing/2014/main" id="{00AB4B9B-9631-069E-EDDD-716F7042011C}"/>
                </a:ext>
              </a:extLst>
            </p:cNvPr>
            <p:cNvSpPr>
              <a:spLocks/>
            </p:cNvSpPr>
            <p:nvPr/>
          </p:nvSpPr>
          <p:spPr bwMode="auto">
            <a:xfrm>
              <a:off x="10157297" y="5138054"/>
              <a:ext cx="59306" cy="51893"/>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693">
              <a:extLst>
                <a:ext uri="{FF2B5EF4-FFF2-40B4-BE49-F238E27FC236}">
                  <a16:creationId xmlns:a16="http://schemas.microsoft.com/office/drawing/2014/main" id="{1F41B40B-CBCB-37AB-B517-419B1E849D6B}"/>
                </a:ext>
              </a:extLst>
            </p:cNvPr>
            <p:cNvSpPr>
              <a:spLocks/>
            </p:cNvSpPr>
            <p:nvPr/>
          </p:nvSpPr>
          <p:spPr bwMode="auto">
            <a:xfrm>
              <a:off x="10157297" y="5208482"/>
              <a:ext cx="59306" cy="55601"/>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1" name="Freeform 694">
              <a:extLst>
                <a:ext uri="{FF2B5EF4-FFF2-40B4-BE49-F238E27FC236}">
                  <a16:creationId xmlns:a16="http://schemas.microsoft.com/office/drawing/2014/main" id="{22F2B358-1846-6597-037A-BD043159733F}"/>
                </a:ext>
              </a:extLst>
            </p:cNvPr>
            <p:cNvSpPr>
              <a:spLocks/>
            </p:cNvSpPr>
            <p:nvPr/>
          </p:nvSpPr>
          <p:spPr bwMode="auto">
            <a:xfrm>
              <a:off x="10157297" y="5282615"/>
              <a:ext cx="59306" cy="51893"/>
            </a:xfrm>
            <a:custGeom>
              <a:avLst/>
              <a:gdLst>
                <a:gd name="T0" fmla="*/ 9 w 13"/>
                <a:gd name="T1" fmla="*/ 1 h 12"/>
                <a:gd name="T2" fmla="*/ 5 w 13"/>
                <a:gd name="T3" fmla="*/ 7 h 12"/>
                <a:gd name="T4" fmla="*/ 3 w 13"/>
                <a:gd name="T5" fmla="*/ 5 h 12"/>
                <a:gd name="T6" fmla="*/ 1 w 13"/>
                <a:gd name="T7" fmla="*/ 5 h 12"/>
                <a:gd name="T8" fmla="*/ 0 w 13"/>
                <a:gd name="T9" fmla="*/ 7 h 12"/>
                <a:gd name="T10" fmla="*/ 3 w 13"/>
                <a:gd name="T11" fmla="*/ 11 h 12"/>
                <a:gd name="T12" fmla="*/ 5 w 13"/>
                <a:gd name="T13" fmla="*/ 12 h 12"/>
                <a:gd name="T14" fmla="*/ 5 w 13"/>
                <a:gd name="T15" fmla="*/ 12 h 12"/>
                <a:gd name="T16" fmla="*/ 6 w 13"/>
                <a:gd name="T17" fmla="*/ 11 h 12"/>
                <a:gd name="T18" fmla="*/ 12 w 13"/>
                <a:gd name="T19" fmla="*/ 3 h 12"/>
                <a:gd name="T20" fmla="*/ 12 w 13"/>
                <a:gd name="T21" fmla="*/ 0 h 12"/>
                <a:gd name="T22" fmla="*/ 9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9" y="1"/>
                  </a:move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ubicBezTo>
                    <a:pt x="11" y="0"/>
                    <a:pt x="10" y="0"/>
                    <a:pt x="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695">
              <a:extLst>
                <a:ext uri="{FF2B5EF4-FFF2-40B4-BE49-F238E27FC236}">
                  <a16:creationId xmlns:a16="http://schemas.microsoft.com/office/drawing/2014/main" id="{67A45A74-644E-A4AB-E9B8-3E665A6D0DE4}"/>
                </a:ext>
              </a:extLst>
            </p:cNvPr>
            <p:cNvSpPr>
              <a:spLocks noEditPoints="1"/>
            </p:cNvSpPr>
            <p:nvPr/>
          </p:nvSpPr>
          <p:spPr bwMode="auto">
            <a:xfrm>
              <a:off x="10394523" y="5082456"/>
              <a:ext cx="155679" cy="1519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0 h 34"/>
                <a:gd name="T12" fmla="*/ 3 w 34"/>
                <a:gd name="T13" fmla="*/ 17 h 34"/>
                <a:gd name="T14" fmla="*/ 17 w 34"/>
                <a:gd name="T15" fmla="*/ 3 h 34"/>
                <a:gd name="T16" fmla="*/ 30 w 34"/>
                <a:gd name="T17" fmla="*/ 17 h 34"/>
                <a:gd name="T18" fmla="*/ 17 w 34"/>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0"/>
                  </a:moveTo>
                  <a:cubicBezTo>
                    <a:pt x="9" y="30"/>
                    <a:pt x="3" y="24"/>
                    <a:pt x="3" y="17"/>
                  </a:cubicBezTo>
                  <a:cubicBezTo>
                    <a:pt x="3" y="9"/>
                    <a:pt x="9" y="3"/>
                    <a:pt x="17" y="3"/>
                  </a:cubicBezTo>
                  <a:cubicBezTo>
                    <a:pt x="24" y="3"/>
                    <a:pt x="30" y="9"/>
                    <a:pt x="30" y="17"/>
                  </a:cubicBezTo>
                  <a:cubicBezTo>
                    <a:pt x="30" y="24"/>
                    <a:pt x="24" y="30"/>
                    <a:pt x="17"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Freeform 696">
              <a:extLst>
                <a:ext uri="{FF2B5EF4-FFF2-40B4-BE49-F238E27FC236}">
                  <a16:creationId xmlns:a16="http://schemas.microsoft.com/office/drawing/2014/main" id="{5FB49216-8011-F961-73E0-42B6A5F66FA7}"/>
                </a:ext>
              </a:extLst>
            </p:cNvPr>
            <p:cNvSpPr>
              <a:spLocks/>
            </p:cNvSpPr>
            <p:nvPr/>
          </p:nvSpPr>
          <p:spPr bwMode="auto">
            <a:xfrm>
              <a:off x="10464950" y="5119523"/>
              <a:ext cx="18534" cy="81546"/>
            </a:xfrm>
            <a:custGeom>
              <a:avLst/>
              <a:gdLst>
                <a:gd name="T0" fmla="*/ 2 w 4"/>
                <a:gd name="T1" fmla="*/ 0 h 18"/>
                <a:gd name="T2" fmla="*/ 0 w 4"/>
                <a:gd name="T3" fmla="*/ 2 h 18"/>
                <a:gd name="T4" fmla="*/ 0 w 4"/>
                <a:gd name="T5" fmla="*/ 16 h 18"/>
                <a:gd name="T6" fmla="*/ 2 w 4"/>
                <a:gd name="T7" fmla="*/ 18 h 18"/>
                <a:gd name="T8" fmla="*/ 4 w 4"/>
                <a:gd name="T9" fmla="*/ 16 h 18"/>
                <a:gd name="T10" fmla="*/ 4 w 4"/>
                <a:gd name="T11" fmla="*/ 2 h 18"/>
                <a:gd name="T12" fmla="*/ 2 w 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2" y="0"/>
                  </a:moveTo>
                  <a:cubicBezTo>
                    <a:pt x="1" y="0"/>
                    <a:pt x="0" y="1"/>
                    <a:pt x="0" y="2"/>
                  </a:cubicBez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04" name="Rectangle: Rounded Corners 203">
            <a:extLst>
              <a:ext uri="{FF2B5EF4-FFF2-40B4-BE49-F238E27FC236}">
                <a16:creationId xmlns:a16="http://schemas.microsoft.com/office/drawing/2014/main" id="{17040460-3E91-51C6-655E-EDAC9DFD00D0}"/>
              </a:ext>
            </a:extLst>
          </p:cNvPr>
          <p:cNvSpPr/>
          <p:nvPr/>
        </p:nvSpPr>
        <p:spPr>
          <a:xfrm>
            <a:off x="9156458" y="2919034"/>
            <a:ext cx="2610000" cy="293198"/>
          </a:xfrm>
          <a:prstGeom prst="roundRect">
            <a:avLst>
              <a:gd name="adj" fmla="val 50000"/>
            </a:avLst>
          </a:prstGeom>
          <a:solidFill>
            <a:schemeClr val="accent1">
              <a:lumMod val="50000"/>
            </a:schemeClr>
          </a:solidFill>
          <a:ln w="12700" cap="flat" cmpd="sng" algn="ctr">
            <a:solidFill>
              <a:schemeClr val="accent1">
                <a:lumMod val="50000"/>
              </a:schemeClr>
            </a:solidFill>
            <a:prstDash val="solid"/>
            <a:miter lim="800000"/>
          </a:ln>
          <a:effectLst/>
        </p:spPr>
        <p:txBody>
          <a:bodyPr lIns="0" tIns="36000" rIns="0" rtlCol="0" anchor="ctr"/>
          <a:lstStyle/>
          <a:p>
            <a:pPr algn="ctr" defTabSz="609593">
              <a:lnSpc>
                <a:spcPct val="90000"/>
              </a:lnSpc>
              <a:defRPr/>
            </a:pPr>
            <a:r>
              <a:rPr kumimoji="0" lang="en-GB" sz="1400" b="1" i="0" u="none" strike="noStrike" kern="0" cap="none" spc="0" normalizeH="0" baseline="0">
                <a:ln>
                  <a:noFill/>
                </a:ln>
                <a:solidFill>
                  <a:prstClr val="white"/>
                </a:solidFill>
                <a:effectLst/>
                <a:uLnTx/>
                <a:uFillTx/>
                <a:ea typeface="+mn-ea"/>
                <a:cs typeface="+mn-cs"/>
                <a:sym typeface="Montserrat Bold"/>
              </a:rPr>
              <a:t>Transitions planning</a:t>
            </a:r>
            <a:r>
              <a:rPr kumimoji="0" lang="en-GB" sz="1400" b="1" i="0" u="none" strike="noStrike" kern="0" cap="none" spc="0" normalizeH="0" baseline="30000">
                <a:ln>
                  <a:noFill/>
                </a:ln>
                <a:solidFill>
                  <a:prstClr val="white"/>
                </a:solidFill>
                <a:effectLst/>
                <a:uLnTx/>
                <a:uFillTx/>
                <a:ea typeface="+mn-ea"/>
                <a:cs typeface="+mn-cs"/>
                <a:sym typeface="Montserrat Bold"/>
              </a:rPr>
              <a:t>1†</a:t>
            </a:r>
            <a:endParaRPr kumimoji="0" lang="en-GB" sz="1400" b="1" i="0" u="none" strike="noStrike" kern="0" cap="none" spc="0" normalizeH="0" baseline="0">
              <a:ln>
                <a:noFill/>
              </a:ln>
              <a:solidFill>
                <a:prstClr val="white"/>
              </a:solidFill>
              <a:effectLst/>
              <a:uLnTx/>
              <a:uFillTx/>
              <a:ea typeface="+mn-ea"/>
              <a:cs typeface="+mn-cs"/>
              <a:sym typeface="Montserrat Bold"/>
            </a:endParaRPr>
          </a:p>
        </p:txBody>
      </p:sp>
      <p:grpSp>
        <p:nvGrpSpPr>
          <p:cNvPr id="205" name="Group 204">
            <a:extLst>
              <a:ext uri="{FF2B5EF4-FFF2-40B4-BE49-F238E27FC236}">
                <a16:creationId xmlns:a16="http://schemas.microsoft.com/office/drawing/2014/main" id="{A2AE889F-AAC5-BE25-7B55-22D15381B401}"/>
              </a:ext>
            </a:extLst>
          </p:cNvPr>
          <p:cNvGrpSpPr/>
          <p:nvPr/>
        </p:nvGrpSpPr>
        <p:grpSpPr>
          <a:xfrm>
            <a:off x="6846512" y="1267201"/>
            <a:ext cx="2610000" cy="1247656"/>
            <a:chOff x="9157164" y="1826914"/>
            <a:chExt cx="2610000" cy="1247656"/>
          </a:xfrm>
        </p:grpSpPr>
        <p:grpSp>
          <p:nvGrpSpPr>
            <p:cNvPr id="206" name="Group 205">
              <a:extLst>
                <a:ext uri="{FF2B5EF4-FFF2-40B4-BE49-F238E27FC236}">
                  <a16:creationId xmlns:a16="http://schemas.microsoft.com/office/drawing/2014/main" id="{73FA3048-C0E0-E4F6-18B3-1B1C466F3FEC}"/>
                </a:ext>
              </a:extLst>
            </p:cNvPr>
            <p:cNvGrpSpPr/>
            <p:nvPr/>
          </p:nvGrpSpPr>
          <p:grpSpPr>
            <a:xfrm>
              <a:off x="9956063" y="1826914"/>
              <a:ext cx="1012202" cy="1012203"/>
              <a:chOff x="9837692" y="1690723"/>
              <a:chExt cx="1012202" cy="1012203"/>
            </a:xfrm>
          </p:grpSpPr>
          <p:grpSp>
            <p:nvGrpSpPr>
              <p:cNvPr id="208" name="Group 207">
                <a:extLst>
                  <a:ext uri="{FF2B5EF4-FFF2-40B4-BE49-F238E27FC236}">
                    <a16:creationId xmlns:a16="http://schemas.microsoft.com/office/drawing/2014/main" id="{9932F1C2-57AF-C8BF-6836-ECF537209CA6}"/>
                  </a:ext>
                </a:extLst>
              </p:cNvPr>
              <p:cNvGrpSpPr/>
              <p:nvPr/>
            </p:nvGrpSpPr>
            <p:grpSpPr>
              <a:xfrm>
                <a:off x="9837692" y="1690723"/>
                <a:ext cx="1012202" cy="1012203"/>
                <a:chOff x="8559391" y="4575091"/>
                <a:chExt cx="900000" cy="900001"/>
              </a:xfrm>
            </p:grpSpPr>
            <p:sp>
              <p:nvSpPr>
                <p:cNvPr id="218" name="Oval 217">
                  <a:extLst>
                    <a:ext uri="{FF2B5EF4-FFF2-40B4-BE49-F238E27FC236}">
                      <a16:creationId xmlns:a16="http://schemas.microsoft.com/office/drawing/2014/main" id="{7E4604C8-01F2-8AF6-554B-9EDC2F80C76E}"/>
                    </a:ext>
                  </a:extLst>
                </p:cNvPr>
                <p:cNvSpPr/>
                <p:nvPr/>
              </p:nvSpPr>
              <p:spPr>
                <a:xfrm rot="10800000">
                  <a:off x="8559391" y="4575091"/>
                  <a:ext cx="900000" cy="900001"/>
                </a:xfrm>
                <a:prstGeom prst="ellipse">
                  <a:avLst/>
                </a:prstGeom>
                <a:solidFill>
                  <a:schemeClr val="accent2">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219" name="Oval 218">
                  <a:extLst>
                    <a:ext uri="{FF2B5EF4-FFF2-40B4-BE49-F238E27FC236}">
                      <a16:creationId xmlns:a16="http://schemas.microsoft.com/office/drawing/2014/main" id="{97327037-A9D2-1B0B-2B74-9AC9052B95B0}"/>
                    </a:ext>
                  </a:extLst>
                </p:cNvPr>
                <p:cNvSpPr/>
                <p:nvPr/>
              </p:nvSpPr>
              <p:spPr>
                <a:xfrm rot="10800000">
                  <a:off x="8622768" y="4638469"/>
                  <a:ext cx="773246" cy="773246"/>
                </a:xfrm>
                <a:prstGeom prst="ellipse">
                  <a:avLst/>
                </a:prstGeom>
                <a:solidFill>
                  <a:schemeClr val="accent2"/>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220" name="Oval 219">
                  <a:extLst>
                    <a:ext uri="{FF2B5EF4-FFF2-40B4-BE49-F238E27FC236}">
                      <a16:creationId xmlns:a16="http://schemas.microsoft.com/office/drawing/2014/main" id="{EE3A4C68-743E-8526-6776-E757771C8C4A}"/>
                    </a:ext>
                  </a:extLst>
                </p:cNvPr>
                <p:cNvSpPr>
                  <a:spLocks noChangeAspect="1"/>
                </p:cNvSpPr>
                <p:nvPr/>
              </p:nvSpPr>
              <p:spPr>
                <a:xfrm rot="10800000">
                  <a:off x="8688896" y="4695220"/>
                  <a:ext cx="648000" cy="648000"/>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sp>
            <p:nvSpPr>
              <p:cNvPr id="209" name="Graphic 151">
                <a:extLst>
                  <a:ext uri="{FF2B5EF4-FFF2-40B4-BE49-F238E27FC236}">
                    <a16:creationId xmlns:a16="http://schemas.microsoft.com/office/drawing/2014/main" id="{22D6AF62-816F-870A-8C46-2A80CB1F54C5}"/>
                  </a:ext>
                </a:extLst>
              </p:cNvPr>
              <p:cNvSpPr/>
              <p:nvPr/>
            </p:nvSpPr>
            <p:spPr>
              <a:xfrm rot="16200000">
                <a:off x="10248354" y="2428311"/>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2">
                  <a:lumMod val="40000"/>
                  <a:lumOff val="6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0" name="Freeform: Shape 209">
                <a:extLst>
                  <a:ext uri="{FF2B5EF4-FFF2-40B4-BE49-F238E27FC236}">
                    <a16:creationId xmlns:a16="http://schemas.microsoft.com/office/drawing/2014/main" id="{BB6E9E6B-35E0-247B-8B22-261F406408B6}"/>
                  </a:ext>
                </a:extLst>
              </p:cNvPr>
              <p:cNvSpPr/>
              <p:nvPr/>
            </p:nvSpPr>
            <p:spPr>
              <a:xfrm>
                <a:off x="10045748" y="1978170"/>
                <a:ext cx="604849" cy="424103"/>
              </a:xfrm>
              <a:custGeom>
                <a:avLst/>
                <a:gdLst>
                  <a:gd name="connsiteX0" fmla="*/ 670354 w 691304"/>
                  <a:gd name="connsiteY0" fmla="*/ 411288 h 484722"/>
                  <a:gd name="connsiteX1" fmla="*/ 648011 w 691304"/>
                  <a:gd name="connsiteY1" fmla="*/ 411288 h 484722"/>
                  <a:gd name="connsiteX2" fmla="*/ 648011 w 691304"/>
                  <a:gd name="connsiteY2" fmla="*/ 248240 h 484722"/>
                  <a:gd name="connsiteX3" fmla="*/ 637885 w 691304"/>
                  <a:gd name="connsiteY3" fmla="*/ 238114 h 484722"/>
                  <a:gd name="connsiteX4" fmla="*/ 627758 w 691304"/>
                  <a:gd name="connsiteY4" fmla="*/ 248240 h 484722"/>
                  <a:gd name="connsiteX5" fmla="*/ 627758 w 691304"/>
                  <a:gd name="connsiteY5" fmla="*/ 411288 h 484722"/>
                  <a:gd name="connsiteX6" fmla="*/ 118362 w 691304"/>
                  <a:gd name="connsiteY6" fmla="*/ 411288 h 484722"/>
                  <a:gd name="connsiteX7" fmla="*/ 108235 w 691304"/>
                  <a:gd name="connsiteY7" fmla="*/ 421415 h 484722"/>
                  <a:gd name="connsiteX8" fmla="*/ 118362 w 691304"/>
                  <a:gd name="connsiteY8" fmla="*/ 431541 h 484722"/>
                  <a:gd name="connsiteX9" fmla="*/ 292233 w 691304"/>
                  <a:gd name="connsiteY9" fmla="*/ 431541 h 484722"/>
                  <a:gd name="connsiteX10" fmla="*/ 302359 w 691304"/>
                  <a:gd name="connsiteY10" fmla="*/ 441658 h 484722"/>
                  <a:gd name="connsiteX11" fmla="*/ 388946 w 691304"/>
                  <a:gd name="connsiteY11" fmla="*/ 441658 h 484722"/>
                  <a:gd name="connsiteX12" fmla="*/ 399073 w 691304"/>
                  <a:gd name="connsiteY12" fmla="*/ 431541 h 484722"/>
                  <a:gd name="connsiteX13" fmla="*/ 670356 w 691304"/>
                  <a:gd name="connsiteY13" fmla="*/ 431541 h 484722"/>
                  <a:gd name="connsiteX14" fmla="*/ 671052 w 691304"/>
                  <a:gd name="connsiteY14" fmla="*/ 432238 h 484722"/>
                  <a:gd name="connsiteX15" fmla="*/ 671052 w 691304"/>
                  <a:gd name="connsiteY15" fmla="*/ 453884 h 484722"/>
                  <a:gd name="connsiteX16" fmla="*/ 659532 w 691304"/>
                  <a:gd name="connsiteY16" fmla="*/ 465404 h 484722"/>
                  <a:gd name="connsiteX17" fmla="*/ 31773 w 691304"/>
                  <a:gd name="connsiteY17" fmla="*/ 465404 h 484722"/>
                  <a:gd name="connsiteX18" fmla="*/ 20253 w 691304"/>
                  <a:gd name="connsiteY18" fmla="*/ 453884 h 484722"/>
                  <a:gd name="connsiteX19" fmla="*/ 20253 w 691304"/>
                  <a:gd name="connsiteY19" fmla="*/ 432238 h 484722"/>
                  <a:gd name="connsiteX20" fmla="*/ 20950 w 691304"/>
                  <a:gd name="connsiteY20" fmla="*/ 431541 h 484722"/>
                  <a:gd name="connsiteX21" fmla="*/ 75062 w 691304"/>
                  <a:gd name="connsiteY21" fmla="*/ 431541 h 484722"/>
                  <a:gd name="connsiteX22" fmla="*/ 85188 w 691304"/>
                  <a:gd name="connsiteY22" fmla="*/ 421415 h 484722"/>
                  <a:gd name="connsiteX23" fmla="*/ 75062 w 691304"/>
                  <a:gd name="connsiteY23" fmla="*/ 411288 h 484722"/>
                  <a:gd name="connsiteX24" fmla="*/ 63547 w 691304"/>
                  <a:gd name="connsiteY24" fmla="*/ 411288 h 484722"/>
                  <a:gd name="connsiteX25" fmla="*/ 63547 w 691304"/>
                  <a:gd name="connsiteY25" fmla="*/ 42596 h 484722"/>
                  <a:gd name="connsiteX26" fmla="*/ 85890 w 691304"/>
                  <a:gd name="connsiteY26" fmla="*/ 20253 h 484722"/>
                  <a:gd name="connsiteX27" fmla="*/ 378123 w 691304"/>
                  <a:gd name="connsiteY27" fmla="*/ 20253 h 484722"/>
                  <a:gd name="connsiteX28" fmla="*/ 388250 w 691304"/>
                  <a:gd name="connsiteY28" fmla="*/ 10127 h 484722"/>
                  <a:gd name="connsiteX29" fmla="*/ 378123 w 691304"/>
                  <a:gd name="connsiteY29" fmla="*/ 0 h 484722"/>
                  <a:gd name="connsiteX30" fmla="*/ 85890 w 691304"/>
                  <a:gd name="connsiteY30" fmla="*/ 0 h 484722"/>
                  <a:gd name="connsiteX31" fmla="*/ 43294 w 691304"/>
                  <a:gd name="connsiteY31" fmla="*/ 42596 h 484722"/>
                  <a:gd name="connsiteX32" fmla="*/ 43294 w 691304"/>
                  <a:gd name="connsiteY32" fmla="*/ 411288 h 484722"/>
                  <a:gd name="connsiteX33" fmla="*/ 20950 w 691304"/>
                  <a:gd name="connsiteY33" fmla="*/ 411288 h 484722"/>
                  <a:gd name="connsiteX34" fmla="*/ 0 w 691304"/>
                  <a:gd name="connsiteY34" fmla="*/ 432237 h 484722"/>
                  <a:gd name="connsiteX35" fmla="*/ 0 w 691304"/>
                  <a:gd name="connsiteY35" fmla="*/ 453883 h 484722"/>
                  <a:gd name="connsiteX36" fmla="*/ 31773 w 691304"/>
                  <a:gd name="connsiteY36" fmla="*/ 485656 h 484722"/>
                  <a:gd name="connsiteX37" fmla="*/ 659531 w 691304"/>
                  <a:gd name="connsiteY37" fmla="*/ 485656 h 484722"/>
                  <a:gd name="connsiteX38" fmla="*/ 691304 w 691304"/>
                  <a:gd name="connsiteY38" fmla="*/ 453883 h 484722"/>
                  <a:gd name="connsiteX39" fmla="*/ 691304 w 691304"/>
                  <a:gd name="connsiteY39" fmla="*/ 432237 h 484722"/>
                  <a:gd name="connsiteX40" fmla="*/ 670354 w 691304"/>
                  <a:gd name="connsiteY40" fmla="*/ 411288 h 48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91304" h="484722">
                    <a:moveTo>
                      <a:pt x="670354" y="411288"/>
                    </a:moveTo>
                    <a:lnTo>
                      <a:pt x="648011" y="411288"/>
                    </a:lnTo>
                    <a:lnTo>
                      <a:pt x="648011" y="248240"/>
                    </a:lnTo>
                    <a:cubicBezTo>
                      <a:pt x="648011" y="242648"/>
                      <a:pt x="643477" y="238114"/>
                      <a:pt x="637885" y="238114"/>
                    </a:cubicBezTo>
                    <a:cubicBezTo>
                      <a:pt x="632292" y="238114"/>
                      <a:pt x="627758" y="242648"/>
                      <a:pt x="627758" y="248240"/>
                    </a:cubicBezTo>
                    <a:lnTo>
                      <a:pt x="627758" y="411288"/>
                    </a:lnTo>
                    <a:lnTo>
                      <a:pt x="118362" y="411288"/>
                    </a:lnTo>
                    <a:cubicBezTo>
                      <a:pt x="112769" y="411288"/>
                      <a:pt x="108235" y="415822"/>
                      <a:pt x="108235" y="421415"/>
                    </a:cubicBezTo>
                    <a:cubicBezTo>
                      <a:pt x="108235" y="427007"/>
                      <a:pt x="112769" y="431541"/>
                      <a:pt x="118362" y="431541"/>
                    </a:cubicBezTo>
                    <a:lnTo>
                      <a:pt x="292233" y="431541"/>
                    </a:lnTo>
                    <a:cubicBezTo>
                      <a:pt x="292238" y="437130"/>
                      <a:pt x="296769" y="441658"/>
                      <a:pt x="302359" y="441658"/>
                    </a:cubicBezTo>
                    <a:lnTo>
                      <a:pt x="388946" y="441658"/>
                    </a:lnTo>
                    <a:cubicBezTo>
                      <a:pt x="394536" y="441658"/>
                      <a:pt x="399067" y="437130"/>
                      <a:pt x="399073" y="431541"/>
                    </a:cubicBezTo>
                    <a:lnTo>
                      <a:pt x="670356" y="431541"/>
                    </a:lnTo>
                    <a:cubicBezTo>
                      <a:pt x="670740" y="431541"/>
                      <a:pt x="671052" y="431853"/>
                      <a:pt x="671052" y="432238"/>
                    </a:cubicBezTo>
                    <a:lnTo>
                      <a:pt x="671052" y="453884"/>
                    </a:lnTo>
                    <a:cubicBezTo>
                      <a:pt x="671052" y="460237"/>
                      <a:pt x="665884" y="465404"/>
                      <a:pt x="659532" y="465404"/>
                    </a:cubicBezTo>
                    <a:lnTo>
                      <a:pt x="31773" y="465404"/>
                    </a:lnTo>
                    <a:cubicBezTo>
                      <a:pt x="25420" y="465404"/>
                      <a:pt x="20253" y="460236"/>
                      <a:pt x="20253" y="453884"/>
                    </a:cubicBezTo>
                    <a:lnTo>
                      <a:pt x="20253" y="432238"/>
                    </a:lnTo>
                    <a:cubicBezTo>
                      <a:pt x="20253" y="431853"/>
                      <a:pt x="20565" y="431541"/>
                      <a:pt x="20950" y="431541"/>
                    </a:cubicBezTo>
                    <a:lnTo>
                      <a:pt x="75062" y="431541"/>
                    </a:lnTo>
                    <a:cubicBezTo>
                      <a:pt x="80654" y="431541"/>
                      <a:pt x="85188" y="427007"/>
                      <a:pt x="85188" y="421415"/>
                    </a:cubicBezTo>
                    <a:cubicBezTo>
                      <a:pt x="85188" y="415822"/>
                      <a:pt x="80654" y="411288"/>
                      <a:pt x="75062" y="411288"/>
                    </a:cubicBezTo>
                    <a:lnTo>
                      <a:pt x="63547" y="411288"/>
                    </a:lnTo>
                    <a:lnTo>
                      <a:pt x="63547" y="42596"/>
                    </a:lnTo>
                    <a:cubicBezTo>
                      <a:pt x="63547" y="30276"/>
                      <a:pt x="73570" y="20253"/>
                      <a:pt x="85890" y="20253"/>
                    </a:cubicBezTo>
                    <a:lnTo>
                      <a:pt x="378123" y="20253"/>
                    </a:lnTo>
                    <a:cubicBezTo>
                      <a:pt x="383716" y="20253"/>
                      <a:pt x="388250" y="15719"/>
                      <a:pt x="388250" y="10127"/>
                    </a:cubicBezTo>
                    <a:cubicBezTo>
                      <a:pt x="388250" y="4534"/>
                      <a:pt x="383716" y="0"/>
                      <a:pt x="378123" y="0"/>
                    </a:cubicBezTo>
                    <a:lnTo>
                      <a:pt x="85890" y="0"/>
                    </a:lnTo>
                    <a:cubicBezTo>
                      <a:pt x="62402" y="0"/>
                      <a:pt x="43294" y="19108"/>
                      <a:pt x="43294" y="42596"/>
                    </a:cubicBezTo>
                    <a:lnTo>
                      <a:pt x="43294" y="411288"/>
                    </a:lnTo>
                    <a:lnTo>
                      <a:pt x="20950" y="411288"/>
                    </a:lnTo>
                    <a:cubicBezTo>
                      <a:pt x="9397" y="411288"/>
                      <a:pt x="0" y="420686"/>
                      <a:pt x="0" y="432237"/>
                    </a:cubicBezTo>
                    <a:lnTo>
                      <a:pt x="0" y="453883"/>
                    </a:lnTo>
                    <a:cubicBezTo>
                      <a:pt x="0" y="471403"/>
                      <a:pt x="14254" y="485656"/>
                      <a:pt x="31773" y="485656"/>
                    </a:cubicBezTo>
                    <a:lnTo>
                      <a:pt x="659531" y="485656"/>
                    </a:lnTo>
                    <a:cubicBezTo>
                      <a:pt x="677051" y="485656"/>
                      <a:pt x="691304" y="471402"/>
                      <a:pt x="691304" y="453883"/>
                    </a:cubicBezTo>
                    <a:lnTo>
                      <a:pt x="691304" y="432237"/>
                    </a:lnTo>
                    <a:cubicBezTo>
                      <a:pt x="691304" y="420686"/>
                      <a:pt x="681907" y="411288"/>
                      <a:pt x="670354" y="411288"/>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1" name="Freeform: Shape 210">
                <a:extLst>
                  <a:ext uri="{FF2B5EF4-FFF2-40B4-BE49-F238E27FC236}">
                    <a16:creationId xmlns:a16="http://schemas.microsoft.com/office/drawing/2014/main" id="{9B27A700-D978-9066-CAC3-F0D54A7416DC}"/>
                  </a:ext>
                </a:extLst>
              </p:cNvPr>
              <p:cNvSpPr/>
              <p:nvPr/>
            </p:nvSpPr>
            <p:spPr>
              <a:xfrm>
                <a:off x="10121507" y="2016048"/>
                <a:ext cx="452455" cy="301244"/>
              </a:xfrm>
              <a:custGeom>
                <a:avLst/>
                <a:gdLst>
                  <a:gd name="connsiteX0" fmla="*/ 508003 w 517127"/>
                  <a:gd name="connsiteY0" fmla="*/ 194825 h 344301"/>
                  <a:gd name="connsiteX1" fmla="*/ 497877 w 517127"/>
                  <a:gd name="connsiteY1" fmla="*/ 204951 h 344301"/>
                  <a:gd name="connsiteX2" fmla="*/ 497877 w 517127"/>
                  <a:gd name="connsiteY2" fmla="*/ 324701 h 344301"/>
                  <a:gd name="connsiteX3" fmla="*/ 301661 w 517127"/>
                  <a:gd name="connsiteY3" fmla="*/ 324701 h 344301"/>
                  <a:gd name="connsiteX4" fmla="*/ 301661 w 517127"/>
                  <a:gd name="connsiteY4" fmla="*/ 288680 h 344301"/>
                  <a:gd name="connsiteX5" fmla="*/ 267602 w 517127"/>
                  <a:gd name="connsiteY5" fmla="*/ 238891 h 344301"/>
                  <a:gd name="connsiteX6" fmla="*/ 222418 w 517127"/>
                  <a:gd name="connsiteY6" fmla="*/ 221321 h 344301"/>
                  <a:gd name="connsiteX7" fmla="*/ 215074 w 517127"/>
                  <a:gd name="connsiteY7" fmla="*/ 210583 h 344301"/>
                  <a:gd name="connsiteX8" fmla="*/ 215074 w 517127"/>
                  <a:gd name="connsiteY8" fmla="*/ 188040 h 344301"/>
                  <a:gd name="connsiteX9" fmla="*/ 236720 w 517127"/>
                  <a:gd name="connsiteY9" fmla="*/ 140007 h 344301"/>
                  <a:gd name="connsiteX10" fmla="*/ 236720 w 517127"/>
                  <a:gd name="connsiteY10" fmla="*/ 118360 h 344301"/>
                  <a:gd name="connsiteX11" fmla="*/ 172476 w 517127"/>
                  <a:gd name="connsiteY11" fmla="*/ 54116 h 344301"/>
                  <a:gd name="connsiteX12" fmla="*/ 108232 w 517127"/>
                  <a:gd name="connsiteY12" fmla="*/ 118360 h 344301"/>
                  <a:gd name="connsiteX13" fmla="*/ 108232 w 517127"/>
                  <a:gd name="connsiteY13" fmla="*/ 140007 h 344301"/>
                  <a:gd name="connsiteX14" fmla="*/ 129879 w 517127"/>
                  <a:gd name="connsiteY14" fmla="*/ 188040 h 344301"/>
                  <a:gd name="connsiteX15" fmla="*/ 129879 w 517127"/>
                  <a:gd name="connsiteY15" fmla="*/ 210583 h 344301"/>
                  <a:gd name="connsiteX16" fmla="*/ 122534 w 517127"/>
                  <a:gd name="connsiteY16" fmla="*/ 221320 h 344301"/>
                  <a:gd name="connsiteX17" fmla="*/ 77350 w 517127"/>
                  <a:gd name="connsiteY17" fmla="*/ 238891 h 344301"/>
                  <a:gd name="connsiteX18" fmla="*/ 43292 w 517127"/>
                  <a:gd name="connsiteY18" fmla="*/ 288680 h 344301"/>
                  <a:gd name="connsiteX19" fmla="*/ 43292 w 517127"/>
                  <a:gd name="connsiteY19" fmla="*/ 324702 h 344301"/>
                  <a:gd name="connsiteX20" fmla="*/ 20253 w 517127"/>
                  <a:gd name="connsiteY20" fmla="*/ 324702 h 344301"/>
                  <a:gd name="connsiteX21" fmla="*/ 20253 w 517127"/>
                  <a:gd name="connsiteY21" fmla="*/ 20253 h 344301"/>
                  <a:gd name="connsiteX22" fmla="*/ 291539 w 517127"/>
                  <a:gd name="connsiteY22" fmla="*/ 20253 h 344301"/>
                  <a:gd name="connsiteX23" fmla="*/ 301665 w 517127"/>
                  <a:gd name="connsiteY23" fmla="*/ 10127 h 344301"/>
                  <a:gd name="connsiteX24" fmla="*/ 291539 w 517127"/>
                  <a:gd name="connsiteY24" fmla="*/ 0 h 344301"/>
                  <a:gd name="connsiteX25" fmla="*/ 10127 w 517127"/>
                  <a:gd name="connsiteY25" fmla="*/ 0 h 344301"/>
                  <a:gd name="connsiteX26" fmla="*/ 0 w 517127"/>
                  <a:gd name="connsiteY26" fmla="*/ 10127 h 344301"/>
                  <a:gd name="connsiteX27" fmla="*/ 0 w 517127"/>
                  <a:gd name="connsiteY27" fmla="*/ 334829 h 344301"/>
                  <a:gd name="connsiteX28" fmla="*/ 10127 w 517127"/>
                  <a:gd name="connsiteY28" fmla="*/ 344955 h 344301"/>
                  <a:gd name="connsiteX29" fmla="*/ 508003 w 517127"/>
                  <a:gd name="connsiteY29" fmla="*/ 344955 h 344301"/>
                  <a:gd name="connsiteX30" fmla="*/ 518130 w 517127"/>
                  <a:gd name="connsiteY30" fmla="*/ 334829 h 344301"/>
                  <a:gd name="connsiteX31" fmla="*/ 518130 w 517127"/>
                  <a:gd name="connsiteY31" fmla="*/ 204953 h 344301"/>
                  <a:gd name="connsiteX32" fmla="*/ 508003 w 517127"/>
                  <a:gd name="connsiteY32" fmla="*/ 194825 h 344301"/>
                  <a:gd name="connsiteX33" fmla="*/ 128488 w 517127"/>
                  <a:gd name="connsiteY33" fmla="*/ 140007 h 344301"/>
                  <a:gd name="connsiteX34" fmla="*/ 128488 w 517127"/>
                  <a:gd name="connsiteY34" fmla="*/ 118360 h 344301"/>
                  <a:gd name="connsiteX35" fmla="*/ 172479 w 517127"/>
                  <a:gd name="connsiteY35" fmla="*/ 74369 h 344301"/>
                  <a:gd name="connsiteX36" fmla="*/ 216470 w 517127"/>
                  <a:gd name="connsiteY36" fmla="*/ 118360 h 344301"/>
                  <a:gd name="connsiteX37" fmla="*/ 216470 w 517127"/>
                  <a:gd name="connsiteY37" fmla="*/ 140007 h 344301"/>
                  <a:gd name="connsiteX38" fmla="*/ 172479 w 517127"/>
                  <a:gd name="connsiteY38" fmla="*/ 183998 h 344301"/>
                  <a:gd name="connsiteX39" fmla="*/ 128488 w 517127"/>
                  <a:gd name="connsiteY39" fmla="*/ 140007 h 344301"/>
                  <a:gd name="connsiteX40" fmla="*/ 202208 w 517127"/>
                  <a:gd name="connsiteY40" fmla="*/ 230985 h 344301"/>
                  <a:gd name="connsiteX41" fmla="*/ 172476 w 517127"/>
                  <a:gd name="connsiteY41" fmla="*/ 256535 h 344301"/>
                  <a:gd name="connsiteX42" fmla="*/ 142745 w 517127"/>
                  <a:gd name="connsiteY42" fmla="*/ 230985 h 344301"/>
                  <a:gd name="connsiteX43" fmla="*/ 150132 w 517127"/>
                  <a:gd name="connsiteY43" fmla="*/ 210583 h 344301"/>
                  <a:gd name="connsiteX44" fmla="*/ 150132 w 517127"/>
                  <a:gd name="connsiteY44" fmla="*/ 200235 h 344301"/>
                  <a:gd name="connsiteX45" fmla="*/ 172478 w 517127"/>
                  <a:gd name="connsiteY45" fmla="*/ 204249 h 344301"/>
                  <a:gd name="connsiteX46" fmla="*/ 194821 w 517127"/>
                  <a:gd name="connsiteY46" fmla="*/ 200235 h 344301"/>
                  <a:gd name="connsiteX47" fmla="*/ 194821 w 517127"/>
                  <a:gd name="connsiteY47" fmla="*/ 210583 h 344301"/>
                  <a:gd name="connsiteX48" fmla="*/ 202208 w 517127"/>
                  <a:gd name="connsiteY48" fmla="*/ 230985 h 344301"/>
                  <a:gd name="connsiteX49" fmla="*/ 281407 w 517127"/>
                  <a:gd name="connsiteY49" fmla="*/ 324702 h 344301"/>
                  <a:gd name="connsiteX50" fmla="*/ 258367 w 517127"/>
                  <a:gd name="connsiteY50" fmla="*/ 324702 h 344301"/>
                  <a:gd name="connsiteX51" fmla="*/ 258367 w 517127"/>
                  <a:gd name="connsiteY51" fmla="*/ 302359 h 344301"/>
                  <a:gd name="connsiteX52" fmla="*/ 248240 w 517127"/>
                  <a:gd name="connsiteY52" fmla="*/ 292233 h 344301"/>
                  <a:gd name="connsiteX53" fmla="*/ 238114 w 517127"/>
                  <a:gd name="connsiteY53" fmla="*/ 302359 h 344301"/>
                  <a:gd name="connsiteX54" fmla="*/ 238114 w 517127"/>
                  <a:gd name="connsiteY54" fmla="*/ 324702 h 344301"/>
                  <a:gd name="connsiteX55" fmla="*/ 106839 w 517127"/>
                  <a:gd name="connsiteY55" fmla="*/ 324702 h 344301"/>
                  <a:gd name="connsiteX56" fmla="*/ 106839 w 517127"/>
                  <a:gd name="connsiteY56" fmla="*/ 302359 h 344301"/>
                  <a:gd name="connsiteX57" fmla="*/ 96712 w 517127"/>
                  <a:gd name="connsiteY57" fmla="*/ 292233 h 344301"/>
                  <a:gd name="connsiteX58" fmla="*/ 86586 w 517127"/>
                  <a:gd name="connsiteY58" fmla="*/ 302359 h 344301"/>
                  <a:gd name="connsiteX59" fmla="*/ 86586 w 517127"/>
                  <a:gd name="connsiteY59" fmla="*/ 324702 h 344301"/>
                  <a:gd name="connsiteX60" fmla="*/ 63545 w 517127"/>
                  <a:gd name="connsiteY60" fmla="*/ 324702 h 344301"/>
                  <a:gd name="connsiteX61" fmla="*/ 63545 w 517127"/>
                  <a:gd name="connsiteY61" fmla="*/ 288680 h 344301"/>
                  <a:gd name="connsiteX62" fmla="*/ 63546 w 517127"/>
                  <a:gd name="connsiteY62" fmla="*/ 288680 h 344301"/>
                  <a:gd name="connsiteX63" fmla="*/ 84693 w 517127"/>
                  <a:gd name="connsiteY63" fmla="*/ 257769 h 344301"/>
                  <a:gd name="connsiteX64" fmla="*/ 124724 w 517127"/>
                  <a:gd name="connsiteY64" fmla="*/ 242201 h 344301"/>
                  <a:gd name="connsiteX65" fmla="*/ 165878 w 517127"/>
                  <a:gd name="connsiteY65" fmla="*/ 277568 h 344301"/>
                  <a:gd name="connsiteX66" fmla="*/ 172478 w 517127"/>
                  <a:gd name="connsiteY66" fmla="*/ 280015 h 344301"/>
                  <a:gd name="connsiteX67" fmla="*/ 179077 w 517127"/>
                  <a:gd name="connsiteY67" fmla="*/ 277568 h 344301"/>
                  <a:gd name="connsiteX68" fmla="*/ 220230 w 517127"/>
                  <a:gd name="connsiteY68" fmla="*/ 242201 h 344301"/>
                  <a:gd name="connsiteX69" fmla="*/ 260261 w 517127"/>
                  <a:gd name="connsiteY69" fmla="*/ 257769 h 344301"/>
                  <a:gd name="connsiteX70" fmla="*/ 281407 w 517127"/>
                  <a:gd name="connsiteY70" fmla="*/ 288680 h 344301"/>
                  <a:gd name="connsiteX71" fmla="*/ 281407 w 517127"/>
                  <a:gd name="connsiteY71" fmla="*/ 324702 h 34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17127" h="344301">
                    <a:moveTo>
                      <a:pt x="508003" y="194825"/>
                    </a:moveTo>
                    <a:cubicBezTo>
                      <a:pt x="502411" y="194825"/>
                      <a:pt x="497877" y="199359"/>
                      <a:pt x="497877" y="204951"/>
                    </a:cubicBezTo>
                    <a:lnTo>
                      <a:pt x="497877" y="324701"/>
                    </a:lnTo>
                    <a:lnTo>
                      <a:pt x="301661" y="324701"/>
                    </a:lnTo>
                    <a:lnTo>
                      <a:pt x="301661" y="288680"/>
                    </a:lnTo>
                    <a:cubicBezTo>
                      <a:pt x="301661" y="266482"/>
                      <a:pt x="288293" y="246939"/>
                      <a:pt x="267602" y="238891"/>
                    </a:cubicBezTo>
                    <a:lnTo>
                      <a:pt x="222418" y="221321"/>
                    </a:lnTo>
                    <a:cubicBezTo>
                      <a:pt x="217957" y="219586"/>
                      <a:pt x="215074" y="215371"/>
                      <a:pt x="215074" y="210583"/>
                    </a:cubicBezTo>
                    <a:lnTo>
                      <a:pt x="215074" y="188040"/>
                    </a:lnTo>
                    <a:cubicBezTo>
                      <a:pt x="228340" y="176262"/>
                      <a:pt x="236720" y="159098"/>
                      <a:pt x="236720" y="140007"/>
                    </a:cubicBezTo>
                    <a:lnTo>
                      <a:pt x="236720" y="118360"/>
                    </a:lnTo>
                    <a:cubicBezTo>
                      <a:pt x="236720" y="82936"/>
                      <a:pt x="207900" y="54116"/>
                      <a:pt x="172476" y="54116"/>
                    </a:cubicBezTo>
                    <a:cubicBezTo>
                      <a:pt x="137052" y="54116"/>
                      <a:pt x="108232" y="82936"/>
                      <a:pt x="108232" y="118360"/>
                    </a:cubicBezTo>
                    <a:lnTo>
                      <a:pt x="108232" y="140007"/>
                    </a:lnTo>
                    <a:cubicBezTo>
                      <a:pt x="108232" y="159100"/>
                      <a:pt x="116613" y="176264"/>
                      <a:pt x="129879" y="188040"/>
                    </a:cubicBezTo>
                    <a:lnTo>
                      <a:pt x="129879" y="210583"/>
                    </a:lnTo>
                    <a:cubicBezTo>
                      <a:pt x="129879" y="215371"/>
                      <a:pt x="126996" y="219585"/>
                      <a:pt x="122534" y="221320"/>
                    </a:cubicBezTo>
                    <a:lnTo>
                      <a:pt x="77350" y="238891"/>
                    </a:lnTo>
                    <a:cubicBezTo>
                      <a:pt x="56660" y="246937"/>
                      <a:pt x="43292" y="266480"/>
                      <a:pt x="43292" y="288680"/>
                    </a:cubicBezTo>
                    <a:lnTo>
                      <a:pt x="43292" y="324702"/>
                    </a:lnTo>
                    <a:lnTo>
                      <a:pt x="20253" y="324702"/>
                    </a:lnTo>
                    <a:lnTo>
                      <a:pt x="20253" y="20253"/>
                    </a:lnTo>
                    <a:lnTo>
                      <a:pt x="291539" y="20253"/>
                    </a:lnTo>
                    <a:cubicBezTo>
                      <a:pt x="297131" y="20253"/>
                      <a:pt x="301665" y="15719"/>
                      <a:pt x="301665" y="10127"/>
                    </a:cubicBezTo>
                    <a:cubicBezTo>
                      <a:pt x="301665" y="4534"/>
                      <a:pt x="297131" y="0"/>
                      <a:pt x="291539" y="0"/>
                    </a:cubicBezTo>
                    <a:lnTo>
                      <a:pt x="10127" y="0"/>
                    </a:lnTo>
                    <a:cubicBezTo>
                      <a:pt x="4534" y="0"/>
                      <a:pt x="0" y="4534"/>
                      <a:pt x="0" y="10127"/>
                    </a:cubicBezTo>
                    <a:lnTo>
                      <a:pt x="0" y="334829"/>
                    </a:lnTo>
                    <a:cubicBezTo>
                      <a:pt x="0" y="340421"/>
                      <a:pt x="4534" y="344955"/>
                      <a:pt x="10127" y="344955"/>
                    </a:cubicBezTo>
                    <a:lnTo>
                      <a:pt x="508003" y="344955"/>
                    </a:lnTo>
                    <a:cubicBezTo>
                      <a:pt x="513596" y="344955"/>
                      <a:pt x="518130" y="340421"/>
                      <a:pt x="518130" y="334829"/>
                    </a:cubicBezTo>
                    <a:lnTo>
                      <a:pt x="518130" y="204953"/>
                    </a:lnTo>
                    <a:cubicBezTo>
                      <a:pt x="518130" y="199360"/>
                      <a:pt x="513596" y="194825"/>
                      <a:pt x="508003" y="194825"/>
                    </a:cubicBezTo>
                    <a:close/>
                    <a:moveTo>
                      <a:pt x="128488" y="140007"/>
                    </a:moveTo>
                    <a:lnTo>
                      <a:pt x="128488" y="118360"/>
                    </a:lnTo>
                    <a:cubicBezTo>
                      <a:pt x="128488" y="94104"/>
                      <a:pt x="148223" y="74369"/>
                      <a:pt x="172479" y="74369"/>
                    </a:cubicBezTo>
                    <a:cubicBezTo>
                      <a:pt x="196735" y="74369"/>
                      <a:pt x="216470" y="94104"/>
                      <a:pt x="216470" y="118360"/>
                    </a:cubicBezTo>
                    <a:lnTo>
                      <a:pt x="216470" y="140007"/>
                    </a:lnTo>
                    <a:cubicBezTo>
                      <a:pt x="216470" y="164263"/>
                      <a:pt x="196735" y="183998"/>
                      <a:pt x="172479" y="183998"/>
                    </a:cubicBezTo>
                    <a:cubicBezTo>
                      <a:pt x="148223" y="183998"/>
                      <a:pt x="128488" y="164262"/>
                      <a:pt x="128488" y="140007"/>
                    </a:cubicBezTo>
                    <a:close/>
                    <a:moveTo>
                      <a:pt x="202208" y="230985"/>
                    </a:moveTo>
                    <a:lnTo>
                      <a:pt x="172476" y="256535"/>
                    </a:lnTo>
                    <a:lnTo>
                      <a:pt x="142745" y="230985"/>
                    </a:lnTo>
                    <a:cubicBezTo>
                      <a:pt x="147423" y="225407"/>
                      <a:pt x="150132" y="218268"/>
                      <a:pt x="150132" y="210583"/>
                    </a:cubicBezTo>
                    <a:lnTo>
                      <a:pt x="150132" y="200235"/>
                    </a:lnTo>
                    <a:cubicBezTo>
                      <a:pt x="157097" y="202826"/>
                      <a:pt x="164624" y="204249"/>
                      <a:pt x="172478" y="204249"/>
                    </a:cubicBezTo>
                    <a:cubicBezTo>
                      <a:pt x="180332" y="204249"/>
                      <a:pt x="187858" y="202826"/>
                      <a:pt x="194821" y="200235"/>
                    </a:cubicBezTo>
                    <a:lnTo>
                      <a:pt x="194821" y="210583"/>
                    </a:lnTo>
                    <a:cubicBezTo>
                      <a:pt x="194821" y="218270"/>
                      <a:pt x="197529" y="225407"/>
                      <a:pt x="202208" y="230985"/>
                    </a:cubicBezTo>
                    <a:close/>
                    <a:moveTo>
                      <a:pt x="281407" y="324702"/>
                    </a:moveTo>
                    <a:lnTo>
                      <a:pt x="258367" y="324702"/>
                    </a:lnTo>
                    <a:lnTo>
                      <a:pt x="258367" y="302359"/>
                    </a:lnTo>
                    <a:cubicBezTo>
                      <a:pt x="258367" y="296767"/>
                      <a:pt x="253833" y="292233"/>
                      <a:pt x="248240" y="292233"/>
                    </a:cubicBezTo>
                    <a:cubicBezTo>
                      <a:pt x="242648" y="292233"/>
                      <a:pt x="238114" y="296767"/>
                      <a:pt x="238114" y="302359"/>
                    </a:cubicBezTo>
                    <a:lnTo>
                      <a:pt x="238114" y="324702"/>
                    </a:lnTo>
                    <a:lnTo>
                      <a:pt x="106839" y="324702"/>
                    </a:lnTo>
                    <a:lnTo>
                      <a:pt x="106839" y="302359"/>
                    </a:lnTo>
                    <a:cubicBezTo>
                      <a:pt x="106839" y="296767"/>
                      <a:pt x="102305" y="292233"/>
                      <a:pt x="96712" y="292233"/>
                    </a:cubicBezTo>
                    <a:cubicBezTo>
                      <a:pt x="91120" y="292233"/>
                      <a:pt x="86586" y="296767"/>
                      <a:pt x="86586" y="302359"/>
                    </a:cubicBezTo>
                    <a:lnTo>
                      <a:pt x="86586" y="324702"/>
                    </a:lnTo>
                    <a:lnTo>
                      <a:pt x="63545" y="324702"/>
                    </a:lnTo>
                    <a:lnTo>
                      <a:pt x="63545" y="288680"/>
                    </a:lnTo>
                    <a:lnTo>
                      <a:pt x="63546" y="288680"/>
                    </a:lnTo>
                    <a:cubicBezTo>
                      <a:pt x="63546" y="274897"/>
                      <a:pt x="71846" y="262764"/>
                      <a:pt x="84693" y="257769"/>
                    </a:cubicBezTo>
                    <a:lnTo>
                      <a:pt x="124724" y="242201"/>
                    </a:lnTo>
                    <a:lnTo>
                      <a:pt x="165878" y="277568"/>
                    </a:lnTo>
                    <a:cubicBezTo>
                      <a:pt x="167775" y="279199"/>
                      <a:pt x="170127" y="280015"/>
                      <a:pt x="172478" y="280015"/>
                    </a:cubicBezTo>
                    <a:cubicBezTo>
                      <a:pt x="174828" y="280015"/>
                      <a:pt x="177180" y="279199"/>
                      <a:pt x="179077" y="277568"/>
                    </a:cubicBezTo>
                    <a:lnTo>
                      <a:pt x="220230" y="242201"/>
                    </a:lnTo>
                    <a:lnTo>
                      <a:pt x="260261" y="257769"/>
                    </a:lnTo>
                    <a:cubicBezTo>
                      <a:pt x="273107" y="262764"/>
                      <a:pt x="281407" y="274897"/>
                      <a:pt x="281407" y="288680"/>
                    </a:cubicBezTo>
                    <a:lnTo>
                      <a:pt x="281407" y="324702"/>
                    </a:ln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2" name="Freeform: Shape 211">
                <a:extLst>
                  <a:ext uri="{FF2B5EF4-FFF2-40B4-BE49-F238E27FC236}">
                    <a16:creationId xmlns:a16="http://schemas.microsoft.com/office/drawing/2014/main" id="{FEB234E3-7689-ADC7-3B76-2A8BD574072C}"/>
                  </a:ext>
                </a:extLst>
              </p:cNvPr>
              <p:cNvSpPr/>
              <p:nvPr/>
            </p:nvSpPr>
            <p:spPr>
              <a:xfrm>
                <a:off x="10348782" y="1959229"/>
                <a:ext cx="301244" cy="206735"/>
              </a:xfrm>
              <a:custGeom>
                <a:avLst/>
                <a:gdLst>
                  <a:gd name="connsiteX0" fmla="*/ 302359 w 344301"/>
                  <a:gd name="connsiteY0" fmla="*/ 0 h 236285"/>
                  <a:gd name="connsiteX1" fmla="*/ 107537 w 344301"/>
                  <a:gd name="connsiteY1" fmla="*/ 0 h 236285"/>
                  <a:gd name="connsiteX2" fmla="*/ 64941 w 344301"/>
                  <a:gd name="connsiteY2" fmla="*/ 42596 h 236285"/>
                  <a:gd name="connsiteX3" fmla="*/ 64941 w 344301"/>
                  <a:gd name="connsiteY3" fmla="*/ 114165 h 236285"/>
                  <a:gd name="connsiteX4" fmla="*/ 2967 w 344301"/>
                  <a:gd name="connsiteY4" fmla="*/ 176139 h 236285"/>
                  <a:gd name="connsiteX5" fmla="*/ 771 w 344301"/>
                  <a:gd name="connsiteY5" fmla="*/ 187175 h 236285"/>
                  <a:gd name="connsiteX6" fmla="*/ 10127 w 344301"/>
                  <a:gd name="connsiteY6" fmla="*/ 193426 h 236285"/>
                  <a:gd name="connsiteX7" fmla="*/ 64941 w 344301"/>
                  <a:gd name="connsiteY7" fmla="*/ 193426 h 236285"/>
                  <a:gd name="connsiteX8" fmla="*/ 64941 w 344301"/>
                  <a:gd name="connsiteY8" fmla="*/ 194123 h 236285"/>
                  <a:gd name="connsiteX9" fmla="*/ 107537 w 344301"/>
                  <a:gd name="connsiteY9" fmla="*/ 236719 h 236285"/>
                  <a:gd name="connsiteX10" fmla="*/ 302359 w 344301"/>
                  <a:gd name="connsiteY10" fmla="*/ 236719 h 236285"/>
                  <a:gd name="connsiteX11" fmla="*/ 344955 w 344301"/>
                  <a:gd name="connsiteY11" fmla="*/ 194123 h 236285"/>
                  <a:gd name="connsiteX12" fmla="*/ 344955 w 344301"/>
                  <a:gd name="connsiteY12" fmla="*/ 42596 h 236285"/>
                  <a:gd name="connsiteX13" fmla="*/ 302359 w 344301"/>
                  <a:gd name="connsiteY13" fmla="*/ 0 h 236285"/>
                  <a:gd name="connsiteX14" fmla="*/ 324702 w 344301"/>
                  <a:gd name="connsiteY14" fmla="*/ 194124 h 236285"/>
                  <a:gd name="connsiteX15" fmla="*/ 324702 w 344301"/>
                  <a:gd name="connsiteY15" fmla="*/ 194124 h 236285"/>
                  <a:gd name="connsiteX16" fmla="*/ 302359 w 344301"/>
                  <a:gd name="connsiteY16" fmla="*/ 216467 h 236285"/>
                  <a:gd name="connsiteX17" fmla="*/ 107537 w 344301"/>
                  <a:gd name="connsiteY17" fmla="*/ 216467 h 236285"/>
                  <a:gd name="connsiteX18" fmla="*/ 85194 w 344301"/>
                  <a:gd name="connsiteY18" fmla="*/ 194124 h 236285"/>
                  <a:gd name="connsiteX19" fmla="*/ 85194 w 344301"/>
                  <a:gd name="connsiteY19" fmla="*/ 183301 h 236285"/>
                  <a:gd name="connsiteX20" fmla="*/ 75067 w 344301"/>
                  <a:gd name="connsiteY20" fmla="*/ 173174 h 236285"/>
                  <a:gd name="connsiteX21" fmla="*/ 34575 w 344301"/>
                  <a:gd name="connsiteY21" fmla="*/ 173174 h 236285"/>
                  <a:gd name="connsiteX22" fmla="*/ 82228 w 344301"/>
                  <a:gd name="connsiteY22" fmla="*/ 125522 h 236285"/>
                  <a:gd name="connsiteX23" fmla="*/ 85194 w 344301"/>
                  <a:gd name="connsiteY23" fmla="*/ 118362 h 236285"/>
                  <a:gd name="connsiteX24" fmla="*/ 85194 w 344301"/>
                  <a:gd name="connsiteY24" fmla="*/ 42596 h 236285"/>
                  <a:gd name="connsiteX25" fmla="*/ 107537 w 344301"/>
                  <a:gd name="connsiteY25" fmla="*/ 20253 h 236285"/>
                  <a:gd name="connsiteX26" fmla="*/ 302359 w 344301"/>
                  <a:gd name="connsiteY26" fmla="*/ 20253 h 236285"/>
                  <a:gd name="connsiteX27" fmla="*/ 324702 w 344301"/>
                  <a:gd name="connsiteY27" fmla="*/ 42596 h 236285"/>
                  <a:gd name="connsiteX28" fmla="*/ 324702 w 344301"/>
                  <a:gd name="connsiteY28" fmla="*/ 194124 h 23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4301" h="236285">
                    <a:moveTo>
                      <a:pt x="302359" y="0"/>
                    </a:moveTo>
                    <a:lnTo>
                      <a:pt x="107537" y="0"/>
                    </a:lnTo>
                    <a:cubicBezTo>
                      <a:pt x="84049" y="0"/>
                      <a:pt x="64941" y="19108"/>
                      <a:pt x="64941" y="42596"/>
                    </a:cubicBezTo>
                    <a:lnTo>
                      <a:pt x="64941" y="114165"/>
                    </a:lnTo>
                    <a:lnTo>
                      <a:pt x="2967" y="176139"/>
                    </a:lnTo>
                    <a:cubicBezTo>
                      <a:pt x="70" y="179036"/>
                      <a:pt x="-796" y="183391"/>
                      <a:pt x="771" y="187175"/>
                    </a:cubicBezTo>
                    <a:cubicBezTo>
                      <a:pt x="2339" y="190959"/>
                      <a:pt x="6032" y="193426"/>
                      <a:pt x="10127" y="193426"/>
                    </a:cubicBezTo>
                    <a:lnTo>
                      <a:pt x="64941" y="193426"/>
                    </a:lnTo>
                    <a:lnTo>
                      <a:pt x="64941" y="194123"/>
                    </a:lnTo>
                    <a:cubicBezTo>
                      <a:pt x="64941" y="217611"/>
                      <a:pt x="84049" y="236719"/>
                      <a:pt x="107537" y="236719"/>
                    </a:cubicBezTo>
                    <a:lnTo>
                      <a:pt x="302359" y="236719"/>
                    </a:lnTo>
                    <a:cubicBezTo>
                      <a:pt x="325847" y="236719"/>
                      <a:pt x="344955" y="217611"/>
                      <a:pt x="344955" y="194123"/>
                    </a:cubicBezTo>
                    <a:lnTo>
                      <a:pt x="344955" y="42596"/>
                    </a:lnTo>
                    <a:cubicBezTo>
                      <a:pt x="344955" y="19108"/>
                      <a:pt x="325847" y="0"/>
                      <a:pt x="302359" y="0"/>
                    </a:cubicBezTo>
                    <a:close/>
                    <a:moveTo>
                      <a:pt x="324702" y="194124"/>
                    </a:moveTo>
                    <a:lnTo>
                      <a:pt x="324702" y="194124"/>
                    </a:lnTo>
                    <a:cubicBezTo>
                      <a:pt x="324702" y="206445"/>
                      <a:pt x="314680" y="216467"/>
                      <a:pt x="302359" y="216467"/>
                    </a:cubicBezTo>
                    <a:lnTo>
                      <a:pt x="107537" y="216467"/>
                    </a:lnTo>
                    <a:cubicBezTo>
                      <a:pt x="95217" y="216467"/>
                      <a:pt x="85194" y="206445"/>
                      <a:pt x="85194" y="194124"/>
                    </a:cubicBezTo>
                    <a:lnTo>
                      <a:pt x="85194" y="183301"/>
                    </a:lnTo>
                    <a:cubicBezTo>
                      <a:pt x="85194" y="177708"/>
                      <a:pt x="80660" y="173174"/>
                      <a:pt x="75067" y="173174"/>
                    </a:cubicBezTo>
                    <a:lnTo>
                      <a:pt x="34575" y="173174"/>
                    </a:lnTo>
                    <a:lnTo>
                      <a:pt x="82228" y="125522"/>
                    </a:lnTo>
                    <a:cubicBezTo>
                      <a:pt x="84127" y="123623"/>
                      <a:pt x="85194" y="121047"/>
                      <a:pt x="85194" y="118362"/>
                    </a:cubicBezTo>
                    <a:lnTo>
                      <a:pt x="85194" y="42596"/>
                    </a:lnTo>
                    <a:cubicBezTo>
                      <a:pt x="85194" y="30276"/>
                      <a:pt x="95217" y="20253"/>
                      <a:pt x="107537" y="20253"/>
                    </a:cubicBezTo>
                    <a:lnTo>
                      <a:pt x="302359" y="20253"/>
                    </a:lnTo>
                    <a:cubicBezTo>
                      <a:pt x="314680" y="20253"/>
                      <a:pt x="324702" y="30276"/>
                      <a:pt x="324702" y="42596"/>
                    </a:cubicBezTo>
                    <a:lnTo>
                      <a:pt x="324702" y="194124"/>
                    </a:ln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4" name="Freeform: Shape 213">
                <a:extLst>
                  <a:ext uri="{FF2B5EF4-FFF2-40B4-BE49-F238E27FC236}">
                    <a16:creationId xmlns:a16="http://schemas.microsoft.com/office/drawing/2014/main" id="{4CB55C7B-CEEB-ED22-DF48-DBF42DF9C8AC}"/>
                  </a:ext>
                </a:extLst>
              </p:cNvPr>
              <p:cNvSpPr/>
              <p:nvPr/>
            </p:nvSpPr>
            <p:spPr>
              <a:xfrm>
                <a:off x="10452950" y="2006579"/>
                <a:ext cx="36621" cy="17720"/>
              </a:xfrm>
              <a:custGeom>
                <a:avLst/>
                <a:gdLst>
                  <a:gd name="connsiteX0" fmla="*/ 31774 w 41856"/>
                  <a:gd name="connsiteY0" fmla="*/ 0 h 20253"/>
                  <a:gd name="connsiteX1" fmla="*/ 10127 w 41856"/>
                  <a:gd name="connsiteY1" fmla="*/ 0 h 20253"/>
                  <a:gd name="connsiteX2" fmla="*/ 0 w 41856"/>
                  <a:gd name="connsiteY2" fmla="*/ 10127 h 20253"/>
                  <a:gd name="connsiteX3" fmla="*/ 10127 w 41856"/>
                  <a:gd name="connsiteY3" fmla="*/ 20253 h 20253"/>
                  <a:gd name="connsiteX4" fmla="*/ 31774 w 41856"/>
                  <a:gd name="connsiteY4" fmla="*/ 20253 h 20253"/>
                  <a:gd name="connsiteX5" fmla="*/ 41901 w 41856"/>
                  <a:gd name="connsiteY5" fmla="*/ 10127 h 20253"/>
                  <a:gd name="connsiteX6" fmla="*/ 31774 w 4185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6" h="20253">
                    <a:moveTo>
                      <a:pt x="31774" y="0"/>
                    </a:moveTo>
                    <a:lnTo>
                      <a:pt x="10127" y="0"/>
                    </a:lnTo>
                    <a:cubicBezTo>
                      <a:pt x="4534" y="0"/>
                      <a:pt x="0" y="4534"/>
                      <a:pt x="0" y="10127"/>
                    </a:cubicBezTo>
                    <a:cubicBezTo>
                      <a:pt x="0" y="15719"/>
                      <a:pt x="4534" y="20253"/>
                      <a:pt x="10127" y="20253"/>
                    </a:cubicBezTo>
                    <a:lnTo>
                      <a:pt x="31774" y="20253"/>
                    </a:lnTo>
                    <a:cubicBezTo>
                      <a:pt x="37367" y="20253"/>
                      <a:pt x="41901" y="15719"/>
                      <a:pt x="41901" y="10127"/>
                    </a:cubicBezTo>
                    <a:cubicBezTo>
                      <a:pt x="41901" y="4533"/>
                      <a:pt x="37367" y="0"/>
                      <a:pt x="31774"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3" name="Freeform: Shape 212">
                <a:extLst>
                  <a:ext uri="{FF2B5EF4-FFF2-40B4-BE49-F238E27FC236}">
                    <a16:creationId xmlns:a16="http://schemas.microsoft.com/office/drawing/2014/main" id="{B09910A2-0095-005F-C458-6FE1208F5EC9}"/>
                  </a:ext>
                </a:extLst>
              </p:cNvPr>
              <p:cNvSpPr/>
              <p:nvPr/>
            </p:nvSpPr>
            <p:spPr>
              <a:xfrm>
                <a:off x="10509768" y="2006579"/>
                <a:ext cx="93326" cy="17720"/>
              </a:xfrm>
              <a:custGeom>
                <a:avLst/>
                <a:gdLst>
                  <a:gd name="connsiteX0" fmla="*/ 96714 w 106666"/>
                  <a:gd name="connsiteY0" fmla="*/ 0 h 20253"/>
                  <a:gd name="connsiteX1" fmla="*/ 10127 w 106666"/>
                  <a:gd name="connsiteY1" fmla="*/ 0 h 20253"/>
                  <a:gd name="connsiteX2" fmla="*/ 0 w 106666"/>
                  <a:gd name="connsiteY2" fmla="*/ 10127 h 20253"/>
                  <a:gd name="connsiteX3" fmla="*/ 10127 w 106666"/>
                  <a:gd name="connsiteY3" fmla="*/ 20253 h 20253"/>
                  <a:gd name="connsiteX4" fmla="*/ 96714 w 106666"/>
                  <a:gd name="connsiteY4" fmla="*/ 20253 h 20253"/>
                  <a:gd name="connsiteX5" fmla="*/ 106840 w 106666"/>
                  <a:gd name="connsiteY5" fmla="*/ 10127 h 20253"/>
                  <a:gd name="connsiteX6" fmla="*/ 96714 w 10666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66" h="20253">
                    <a:moveTo>
                      <a:pt x="96714" y="0"/>
                    </a:moveTo>
                    <a:lnTo>
                      <a:pt x="10127" y="0"/>
                    </a:lnTo>
                    <a:cubicBezTo>
                      <a:pt x="4534" y="0"/>
                      <a:pt x="0" y="4534"/>
                      <a:pt x="0" y="10127"/>
                    </a:cubicBezTo>
                    <a:cubicBezTo>
                      <a:pt x="0" y="15719"/>
                      <a:pt x="4534" y="20253"/>
                      <a:pt x="10127" y="20253"/>
                    </a:cubicBezTo>
                    <a:lnTo>
                      <a:pt x="96714" y="20253"/>
                    </a:lnTo>
                    <a:cubicBezTo>
                      <a:pt x="102306" y="20253"/>
                      <a:pt x="106840" y="15719"/>
                      <a:pt x="106840" y="10127"/>
                    </a:cubicBezTo>
                    <a:cubicBezTo>
                      <a:pt x="106840" y="4533"/>
                      <a:pt x="102308" y="0"/>
                      <a:pt x="96714"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5" name="Freeform: Shape 214">
                <a:extLst>
                  <a:ext uri="{FF2B5EF4-FFF2-40B4-BE49-F238E27FC236}">
                    <a16:creationId xmlns:a16="http://schemas.microsoft.com/office/drawing/2014/main" id="{2576D6C5-E71F-ECCD-F800-94584C6C814B}"/>
                  </a:ext>
                </a:extLst>
              </p:cNvPr>
              <p:cNvSpPr/>
              <p:nvPr/>
            </p:nvSpPr>
            <p:spPr>
              <a:xfrm>
                <a:off x="10452950" y="2053925"/>
                <a:ext cx="150031" cy="17720"/>
              </a:xfrm>
              <a:custGeom>
                <a:avLst/>
                <a:gdLst>
                  <a:gd name="connsiteX0" fmla="*/ 161654 w 171475"/>
                  <a:gd name="connsiteY0" fmla="*/ 0 h 20253"/>
                  <a:gd name="connsiteX1" fmla="*/ 10127 w 171475"/>
                  <a:gd name="connsiteY1" fmla="*/ 0 h 20253"/>
                  <a:gd name="connsiteX2" fmla="*/ 0 w 171475"/>
                  <a:gd name="connsiteY2" fmla="*/ 10127 h 20253"/>
                  <a:gd name="connsiteX3" fmla="*/ 10127 w 171475"/>
                  <a:gd name="connsiteY3" fmla="*/ 20253 h 20253"/>
                  <a:gd name="connsiteX4" fmla="*/ 161654 w 171475"/>
                  <a:gd name="connsiteY4" fmla="*/ 20253 h 20253"/>
                  <a:gd name="connsiteX5" fmla="*/ 171781 w 171475"/>
                  <a:gd name="connsiteY5" fmla="*/ 10127 h 20253"/>
                  <a:gd name="connsiteX6" fmla="*/ 161654 w 171475"/>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75" h="20253">
                    <a:moveTo>
                      <a:pt x="161654" y="0"/>
                    </a:moveTo>
                    <a:lnTo>
                      <a:pt x="10127" y="0"/>
                    </a:lnTo>
                    <a:cubicBezTo>
                      <a:pt x="4534" y="0"/>
                      <a:pt x="0" y="4534"/>
                      <a:pt x="0" y="10127"/>
                    </a:cubicBezTo>
                    <a:cubicBezTo>
                      <a:pt x="0" y="15719"/>
                      <a:pt x="4534" y="20253"/>
                      <a:pt x="10127" y="20253"/>
                    </a:cubicBezTo>
                    <a:lnTo>
                      <a:pt x="161654" y="20253"/>
                    </a:lnTo>
                    <a:cubicBezTo>
                      <a:pt x="167247" y="20253"/>
                      <a:pt x="171781" y="15719"/>
                      <a:pt x="171781" y="10127"/>
                    </a:cubicBezTo>
                    <a:cubicBezTo>
                      <a:pt x="171781" y="4535"/>
                      <a:pt x="167248" y="0"/>
                      <a:pt x="161654"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6" name="Freeform: Shape 215">
                <a:extLst>
                  <a:ext uri="{FF2B5EF4-FFF2-40B4-BE49-F238E27FC236}">
                    <a16:creationId xmlns:a16="http://schemas.microsoft.com/office/drawing/2014/main" id="{66FFFE21-4A57-0260-940E-94EED7612062}"/>
                  </a:ext>
                </a:extLst>
              </p:cNvPr>
              <p:cNvSpPr/>
              <p:nvPr/>
            </p:nvSpPr>
            <p:spPr>
              <a:xfrm>
                <a:off x="10566584" y="2101275"/>
                <a:ext cx="36621" cy="17720"/>
              </a:xfrm>
              <a:custGeom>
                <a:avLst/>
                <a:gdLst>
                  <a:gd name="connsiteX0" fmla="*/ 31777 w 41856"/>
                  <a:gd name="connsiteY0" fmla="*/ 0 h 20253"/>
                  <a:gd name="connsiteX1" fmla="*/ 10127 w 41856"/>
                  <a:gd name="connsiteY1" fmla="*/ 0 h 20253"/>
                  <a:gd name="connsiteX2" fmla="*/ 0 w 41856"/>
                  <a:gd name="connsiteY2" fmla="*/ 10127 h 20253"/>
                  <a:gd name="connsiteX3" fmla="*/ 10127 w 41856"/>
                  <a:gd name="connsiteY3" fmla="*/ 20253 h 20253"/>
                  <a:gd name="connsiteX4" fmla="*/ 31777 w 41856"/>
                  <a:gd name="connsiteY4" fmla="*/ 20253 h 20253"/>
                  <a:gd name="connsiteX5" fmla="*/ 41904 w 41856"/>
                  <a:gd name="connsiteY5" fmla="*/ 10127 h 20253"/>
                  <a:gd name="connsiteX6" fmla="*/ 31777 w 4185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6" h="20253">
                    <a:moveTo>
                      <a:pt x="31777" y="0"/>
                    </a:moveTo>
                    <a:lnTo>
                      <a:pt x="10127" y="0"/>
                    </a:lnTo>
                    <a:cubicBezTo>
                      <a:pt x="4534" y="0"/>
                      <a:pt x="0" y="4534"/>
                      <a:pt x="0" y="10127"/>
                    </a:cubicBezTo>
                    <a:cubicBezTo>
                      <a:pt x="0" y="15719"/>
                      <a:pt x="4534" y="20253"/>
                      <a:pt x="10127" y="20253"/>
                    </a:cubicBezTo>
                    <a:lnTo>
                      <a:pt x="31777" y="20253"/>
                    </a:lnTo>
                    <a:cubicBezTo>
                      <a:pt x="37370" y="20253"/>
                      <a:pt x="41904" y="15719"/>
                      <a:pt x="41904" y="10127"/>
                    </a:cubicBezTo>
                    <a:cubicBezTo>
                      <a:pt x="41904" y="4535"/>
                      <a:pt x="37371" y="0"/>
                      <a:pt x="31777"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217" name="Freeform: Shape 216">
                <a:extLst>
                  <a:ext uri="{FF2B5EF4-FFF2-40B4-BE49-F238E27FC236}">
                    <a16:creationId xmlns:a16="http://schemas.microsoft.com/office/drawing/2014/main" id="{FC87E87D-EC06-06FB-4346-BFA8A8D0529C}"/>
                  </a:ext>
                </a:extLst>
              </p:cNvPr>
              <p:cNvSpPr/>
              <p:nvPr/>
            </p:nvSpPr>
            <p:spPr>
              <a:xfrm>
                <a:off x="10452950" y="2101275"/>
                <a:ext cx="93326" cy="17720"/>
              </a:xfrm>
              <a:custGeom>
                <a:avLst/>
                <a:gdLst>
                  <a:gd name="connsiteX0" fmla="*/ 96712 w 106666"/>
                  <a:gd name="connsiteY0" fmla="*/ 0 h 20253"/>
                  <a:gd name="connsiteX1" fmla="*/ 10127 w 106666"/>
                  <a:gd name="connsiteY1" fmla="*/ 0 h 20253"/>
                  <a:gd name="connsiteX2" fmla="*/ 0 w 106666"/>
                  <a:gd name="connsiteY2" fmla="*/ 10127 h 20253"/>
                  <a:gd name="connsiteX3" fmla="*/ 10127 w 106666"/>
                  <a:gd name="connsiteY3" fmla="*/ 20253 h 20253"/>
                  <a:gd name="connsiteX4" fmla="*/ 96712 w 106666"/>
                  <a:gd name="connsiteY4" fmla="*/ 20253 h 20253"/>
                  <a:gd name="connsiteX5" fmla="*/ 106839 w 106666"/>
                  <a:gd name="connsiteY5" fmla="*/ 10127 h 20253"/>
                  <a:gd name="connsiteX6" fmla="*/ 96712 w 106666"/>
                  <a:gd name="connsiteY6" fmla="*/ 0 h 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666" h="20253">
                    <a:moveTo>
                      <a:pt x="96712" y="0"/>
                    </a:moveTo>
                    <a:lnTo>
                      <a:pt x="10127" y="0"/>
                    </a:lnTo>
                    <a:cubicBezTo>
                      <a:pt x="4534" y="0"/>
                      <a:pt x="0" y="4534"/>
                      <a:pt x="0" y="10127"/>
                    </a:cubicBezTo>
                    <a:cubicBezTo>
                      <a:pt x="0" y="15719"/>
                      <a:pt x="4534" y="20253"/>
                      <a:pt x="10127" y="20253"/>
                    </a:cubicBezTo>
                    <a:lnTo>
                      <a:pt x="96712" y="20253"/>
                    </a:lnTo>
                    <a:cubicBezTo>
                      <a:pt x="102305" y="20253"/>
                      <a:pt x="106839" y="15719"/>
                      <a:pt x="106839" y="10127"/>
                    </a:cubicBezTo>
                    <a:cubicBezTo>
                      <a:pt x="106839" y="4535"/>
                      <a:pt x="102305" y="0"/>
                      <a:pt x="96712" y="0"/>
                    </a:cubicBezTo>
                    <a:close/>
                  </a:path>
                </a:pathLst>
              </a:custGeom>
              <a:solidFill>
                <a:schemeClr val="accent2"/>
              </a:solidFill>
              <a:ln w="133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grpSp>
        <p:sp>
          <p:nvSpPr>
            <p:cNvPr id="207" name="Rectangle: Rounded Corners 206">
              <a:extLst>
                <a:ext uri="{FF2B5EF4-FFF2-40B4-BE49-F238E27FC236}">
                  <a16:creationId xmlns:a16="http://schemas.microsoft.com/office/drawing/2014/main" id="{BEB49B9D-9498-1D64-A47B-B4E183AF3D93}"/>
                </a:ext>
              </a:extLst>
            </p:cNvPr>
            <p:cNvSpPr/>
            <p:nvPr/>
          </p:nvSpPr>
          <p:spPr>
            <a:xfrm>
              <a:off x="9157164" y="2781372"/>
              <a:ext cx="2610000" cy="293198"/>
            </a:xfrm>
            <a:prstGeom prst="roundRect">
              <a:avLst>
                <a:gd name="adj" fmla="val 50000"/>
              </a:avLst>
            </a:prstGeom>
            <a:solidFill>
              <a:schemeClr val="accent2"/>
            </a:solidFill>
            <a:ln w="12700" cap="flat" cmpd="sng" algn="ctr">
              <a:noFill/>
              <a:prstDash val="solid"/>
              <a:miter lim="800000"/>
            </a:ln>
            <a:effectLst/>
          </p:spPr>
          <p:txBody>
            <a:bodyPr lIns="0" tIns="64800" rIns="0" rtlCol="0" anchor="ctr"/>
            <a:lstStyle/>
            <a:p>
              <a:pPr algn="ctr" defTabSz="609593">
                <a:lnSpc>
                  <a:spcPct val="90000"/>
                </a:lnSpc>
                <a:defRPr/>
              </a:pPr>
              <a:r>
                <a:rPr lang="en-GB" sz="1400" b="1" kern="0">
                  <a:solidFill>
                    <a:prstClr val="white"/>
                  </a:solidFill>
                  <a:sym typeface="Montserrat Bold"/>
                </a:rPr>
                <a:t>T</a:t>
              </a:r>
              <a:r>
                <a:rPr kumimoji="0" lang="en-GB" sz="1400" b="1" i="0" u="none" strike="noStrike" kern="0" cap="none" spc="0" normalizeH="0" baseline="0">
                  <a:ln>
                    <a:noFill/>
                  </a:ln>
                  <a:solidFill>
                    <a:prstClr val="white"/>
                  </a:solidFill>
                  <a:effectLst/>
                  <a:uLnTx/>
                  <a:uFillTx/>
                  <a:sym typeface="Montserrat Bold"/>
                </a:rPr>
                <a:t>elemedicine</a:t>
              </a:r>
              <a:r>
                <a:rPr kumimoji="0" lang="en-GB" sz="1400" b="1" i="0" u="none" strike="noStrike" kern="0" cap="none" spc="0" normalizeH="0" baseline="30000">
                  <a:ln>
                    <a:noFill/>
                  </a:ln>
                  <a:solidFill>
                    <a:prstClr val="white"/>
                  </a:solidFill>
                  <a:effectLst/>
                  <a:uLnTx/>
                  <a:uFillTx/>
                  <a:sym typeface="Montserrat Bold"/>
                </a:rPr>
                <a:t>1†</a:t>
              </a:r>
              <a:endParaRPr kumimoji="0" lang="en-GB" sz="1400" b="1" i="0" u="none" strike="noStrike" kern="0" cap="none" spc="0" normalizeH="0" baseline="0">
                <a:ln>
                  <a:noFill/>
                </a:ln>
                <a:solidFill>
                  <a:prstClr val="white"/>
                </a:solidFill>
                <a:effectLst/>
                <a:uLnTx/>
                <a:uFillTx/>
                <a:sym typeface="Montserrat Bold"/>
              </a:endParaRPr>
            </a:p>
          </p:txBody>
        </p:sp>
      </p:grpSp>
      <p:sp>
        <p:nvSpPr>
          <p:cNvPr id="221" name="TextBox 220">
            <a:extLst>
              <a:ext uri="{FF2B5EF4-FFF2-40B4-BE49-F238E27FC236}">
                <a16:creationId xmlns:a16="http://schemas.microsoft.com/office/drawing/2014/main" id="{A1FD675C-92EC-2861-7C07-C879C8D5B621}"/>
              </a:ext>
            </a:extLst>
          </p:cNvPr>
          <p:cNvSpPr txBox="1"/>
          <p:nvPr/>
        </p:nvSpPr>
        <p:spPr>
          <a:xfrm>
            <a:off x="9205276" y="3273564"/>
            <a:ext cx="2525272" cy="2000548"/>
          </a:xfrm>
          <a:prstGeom prst="rect">
            <a:avLst/>
          </a:prstGeom>
          <a:noFill/>
        </p:spPr>
        <p:txBody>
          <a:bodyPr wrap="square">
            <a:spAutoFit/>
          </a:bodyPr>
          <a:lstStyle/>
          <a:p>
            <a:pPr lvl="0">
              <a:spcAft>
                <a:spcPts val="600"/>
              </a:spcAft>
              <a:defRPr/>
            </a:pPr>
            <a:r>
              <a:rPr lang="en-GB" sz="1400" b="1" dirty="0"/>
              <a:t>Best practice clinical protocols </a:t>
            </a:r>
            <a:r>
              <a:rPr lang="en-GB" sz="1400" dirty="0"/>
              <a:t>for local adaptation</a:t>
            </a:r>
            <a:r>
              <a:rPr lang="en-GB" sz="1400" baseline="30000" dirty="0"/>
              <a:t>2‡</a:t>
            </a:r>
          </a:p>
          <a:p>
            <a:pPr>
              <a:spcAft>
                <a:spcPts val="600"/>
              </a:spcAft>
              <a:defRPr/>
            </a:pPr>
            <a:r>
              <a:rPr lang="en-GB" sz="1400" dirty="0"/>
              <a:t>Pre- and post-discharge </a:t>
            </a:r>
            <a:r>
              <a:rPr lang="en-GB" sz="1400" b="1" dirty="0"/>
              <a:t>checklists</a:t>
            </a:r>
            <a:r>
              <a:rPr lang="en-GB" sz="1400" baseline="30000" dirty="0"/>
              <a:t>2‡</a:t>
            </a:r>
          </a:p>
          <a:p>
            <a:pPr>
              <a:spcAft>
                <a:spcPts val="600"/>
              </a:spcAft>
              <a:defRPr/>
            </a:pPr>
            <a:r>
              <a:rPr lang="en-GB" sz="1400" dirty="0"/>
              <a:t>Several asthma </a:t>
            </a:r>
            <a:br>
              <a:rPr lang="en-GB" sz="1400" dirty="0"/>
            </a:br>
            <a:r>
              <a:rPr lang="en-GB" sz="1400" dirty="0"/>
              <a:t>protocols and </a:t>
            </a:r>
            <a:br>
              <a:rPr lang="en-GB" sz="1400" dirty="0"/>
            </a:br>
            <a:r>
              <a:rPr lang="en-GB" sz="1400" dirty="0"/>
              <a:t>checklists are </a:t>
            </a:r>
            <a:br>
              <a:rPr lang="en-GB" sz="1400" dirty="0"/>
            </a:br>
            <a:r>
              <a:rPr lang="en-GB" sz="1400" dirty="0"/>
              <a:t>already available</a:t>
            </a:r>
            <a:endParaRPr lang="en-GB" sz="1600" dirty="0"/>
          </a:p>
        </p:txBody>
      </p:sp>
      <p:sp>
        <p:nvSpPr>
          <p:cNvPr id="225" name="Oval 224">
            <a:extLst>
              <a:ext uri="{FF2B5EF4-FFF2-40B4-BE49-F238E27FC236}">
                <a16:creationId xmlns:a16="http://schemas.microsoft.com/office/drawing/2014/main" id="{4CE7504E-DA9C-11AD-766A-46872B5B65A4}"/>
              </a:ext>
            </a:extLst>
          </p:cNvPr>
          <p:cNvSpPr/>
          <p:nvPr/>
        </p:nvSpPr>
        <p:spPr>
          <a:xfrm>
            <a:off x="5353068" y="2929403"/>
            <a:ext cx="1436496" cy="14364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226" name="Straight Connector 10">
            <a:extLst>
              <a:ext uri="{FF2B5EF4-FFF2-40B4-BE49-F238E27FC236}">
                <a16:creationId xmlns:a16="http://schemas.microsoft.com/office/drawing/2014/main" id="{FD8965BB-295B-6863-685E-EDD572BD69C7}"/>
              </a:ext>
            </a:extLst>
          </p:cNvPr>
          <p:cNvCxnSpPr>
            <a:cxnSpLocks/>
          </p:cNvCxnSpPr>
          <p:nvPr/>
        </p:nvCxnSpPr>
        <p:spPr>
          <a:xfrm flipV="1">
            <a:off x="7205401" y="3736887"/>
            <a:ext cx="1755719" cy="1596"/>
          </a:xfrm>
          <a:prstGeom prst="straightConnector1">
            <a:avLst/>
          </a:prstGeom>
          <a:ln w="38100">
            <a:solidFill>
              <a:schemeClr val="accent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7" name="Straight Connector 10">
            <a:extLst>
              <a:ext uri="{FF2B5EF4-FFF2-40B4-BE49-F238E27FC236}">
                <a16:creationId xmlns:a16="http://schemas.microsoft.com/office/drawing/2014/main" id="{02A99F00-AB9B-122C-1504-515B6EB2CDBD}"/>
              </a:ext>
            </a:extLst>
          </p:cNvPr>
          <p:cNvCxnSpPr>
            <a:cxnSpLocks/>
          </p:cNvCxnSpPr>
          <p:nvPr/>
        </p:nvCxnSpPr>
        <p:spPr>
          <a:xfrm>
            <a:off x="5402727" y="2602526"/>
            <a:ext cx="277983" cy="445446"/>
          </a:xfrm>
          <a:prstGeom prst="straightConnector1">
            <a:avLst/>
          </a:prstGeom>
          <a:ln w="38100">
            <a:solidFill>
              <a:schemeClr val="accent4"/>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8" name="Flowchart: Alternate Process 227">
            <a:hlinkClick r:id="rId8" action="ppaction://hlinksldjump"/>
            <a:extLst>
              <a:ext uri="{FF2B5EF4-FFF2-40B4-BE49-F238E27FC236}">
                <a16:creationId xmlns:a16="http://schemas.microsoft.com/office/drawing/2014/main" id="{3CB24039-CEDE-3ED6-4AB3-454762096935}"/>
              </a:ext>
            </a:extLst>
          </p:cNvPr>
          <p:cNvSpPr/>
          <p:nvPr/>
        </p:nvSpPr>
        <p:spPr>
          <a:xfrm>
            <a:off x="2215219" y="4780003"/>
            <a:ext cx="715022" cy="855530"/>
          </a:xfrm>
          <a:prstGeom prst="flowChartAlternateProces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GB" sz="1400" dirty="0"/>
              <a:t>Slide 11</a:t>
            </a:r>
          </a:p>
        </p:txBody>
      </p:sp>
      <p:pic>
        <p:nvPicPr>
          <p:cNvPr id="229" name="Graphic 228" descr="Lights On with solid fill">
            <a:hlinkClick r:id="rId9" action="ppaction://hlinksldjump"/>
            <a:extLst>
              <a:ext uri="{FF2B5EF4-FFF2-40B4-BE49-F238E27FC236}">
                <a16:creationId xmlns:a16="http://schemas.microsoft.com/office/drawing/2014/main" id="{40F62E0A-DADD-0D2C-8F2D-84854D4BBA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84485" y="4792751"/>
            <a:ext cx="576490" cy="576490"/>
          </a:xfrm>
          <a:prstGeom prst="rect">
            <a:avLst/>
          </a:prstGeom>
        </p:spPr>
      </p:pic>
      <p:grpSp>
        <p:nvGrpSpPr>
          <p:cNvPr id="5" name="Group 4">
            <a:extLst>
              <a:ext uri="{FF2B5EF4-FFF2-40B4-BE49-F238E27FC236}">
                <a16:creationId xmlns:a16="http://schemas.microsoft.com/office/drawing/2014/main" id="{AC1C55EB-01D0-9199-9675-8C844183371F}"/>
              </a:ext>
            </a:extLst>
          </p:cNvPr>
          <p:cNvGrpSpPr/>
          <p:nvPr/>
        </p:nvGrpSpPr>
        <p:grpSpPr>
          <a:xfrm>
            <a:off x="10769093" y="4309592"/>
            <a:ext cx="715022" cy="855530"/>
            <a:chOff x="10810771" y="4273085"/>
            <a:chExt cx="715022" cy="855530"/>
          </a:xfrm>
        </p:grpSpPr>
        <p:sp>
          <p:nvSpPr>
            <p:cNvPr id="231" name="Flowchart: Alternate Process 230">
              <a:hlinkClick r:id="rId12" action="ppaction://hlinksldjump"/>
              <a:extLst>
                <a:ext uri="{FF2B5EF4-FFF2-40B4-BE49-F238E27FC236}">
                  <a16:creationId xmlns:a16="http://schemas.microsoft.com/office/drawing/2014/main" id="{88D85D48-CE60-82EC-CBE6-8C20CB012DA5}"/>
                </a:ext>
              </a:extLst>
            </p:cNvPr>
            <p:cNvSpPr/>
            <p:nvPr/>
          </p:nvSpPr>
          <p:spPr>
            <a:xfrm>
              <a:off x="10810771" y="4273085"/>
              <a:ext cx="715022" cy="855530"/>
            </a:xfrm>
            <a:prstGeom prst="flowChartAlternateProces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r>
                <a:rPr lang="en-GB" sz="1400"/>
                <a:t>Slide 20</a:t>
              </a:r>
            </a:p>
          </p:txBody>
        </p:sp>
        <p:pic>
          <p:nvPicPr>
            <p:cNvPr id="232" name="Graphic 231" descr="Lights On with solid fill">
              <a:hlinkClick r:id="rId12" action="ppaction://hlinksldjump"/>
              <a:extLst>
                <a:ext uri="{FF2B5EF4-FFF2-40B4-BE49-F238E27FC236}">
                  <a16:creationId xmlns:a16="http://schemas.microsoft.com/office/drawing/2014/main" id="{9C196596-2EB7-5938-B517-7E4A5FB169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92014" y="4285833"/>
              <a:ext cx="576490" cy="576490"/>
            </a:xfrm>
            <a:prstGeom prst="rect">
              <a:avLst/>
            </a:prstGeom>
          </p:spPr>
        </p:pic>
      </p:grpSp>
      <p:grpSp>
        <p:nvGrpSpPr>
          <p:cNvPr id="233" name="Group 232">
            <a:extLst>
              <a:ext uri="{FF2B5EF4-FFF2-40B4-BE49-F238E27FC236}">
                <a16:creationId xmlns:a16="http://schemas.microsoft.com/office/drawing/2014/main" id="{A820F1D8-BB0F-06BD-1BE8-DFD327779630}"/>
              </a:ext>
            </a:extLst>
          </p:cNvPr>
          <p:cNvGrpSpPr/>
          <p:nvPr/>
        </p:nvGrpSpPr>
        <p:grpSpPr>
          <a:xfrm>
            <a:off x="5275915" y="3047972"/>
            <a:ext cx="1800000" cy="1800000"/>
            <a:chOff x="5148044" y="2683156"/>
            <a:chExt cx="1800000" cy="1800000"/>
          </a:xfrm>
        </p:grpSpPr>
        <p:sp>
          <p:nvSpPr>
            <p:cNvPr id="234" name="Oval 233">
              <a:extLst>
                <a:ext uri="{FF2B5EF4-FFF2-40B4-BE49-F238E27FC236}">
                  <a16:creationId xmlns:a16="http://schemas.microsoft.com/office/drawing/2014/main" id="{D8C3CAA1-53FE-FF74-D521-F960EE6433C7}"/>
                </a:ext>
              </a:extLst>
            </p:cNvPr>
            <p:cNvSpPr/>
            <p:nvPr/>
          </p:nvSpPr>
          <p:spPr>
            <a:xfrm>
              <a:off x="5180245" y="2725174"/>
              <a:ext cx="1729961" cy="1729961"/>
            </a:xfrm>
            <a:prstGeom prst="ellipse">
              <a:avLst/>
            </a:prstGeom>
            <a:solidFill>
              <a:schemeClr val="tx2"/>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500" b="1"/>
                <a:t>Components of current healthcare bundles</a:t>
              </a:r>
              <a:r>
                <a:rPr lang="en-GB" sz="1500" b="1" baseline="30000"/>
                <a:t>1,2</a:t>
              </a:r>
              <a:r>
                <a:rPr lang="en-GB" sz="1500" b="1"/>
                <a:t> </a:t>
              </a:r>
            </a:p>
          </p:txBody>
        </p:sp>
        <p:sp>
          <p:nvSpPr>
            <p:cNvPr id="235" name="Oval 234">
              <a:extLst>
                <a:ext uri="{FF2B5EF4-FFF2-40B4-BE49-F238E27FC236}">
                  <a16:creationId xmlns:a16="http://schemas.microsoft.com/office/drawing/2014/main" id="{6BDE37C1-B995-2077-DB29-8BBE04107451}"/>
                </a:ext>
              </a:extLst>
            </p:cNvPr>
            <p:cNvSpPr/>
            <p:nvPr/>
          </p:nvSpPr>
          <p:spPr>
            <a:xfrm>
              <a:off x="5148044" y="2683156"/>
              <a:ext cx="1800000" cy="1800000"/>
            </a:xfrm>
            <a:prstGeom prst="ellipse">
              <a:avLst/>
            </a:prstGeom>
            <a:noFill/>
            <a:ln w="2857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236" name="Straight Connector 10">
            <a:extLst>
              <a:ext uri="{FF2B5EF4-FFF2-40B4-BE49-F238E27FC236}">
                <a16:creationId xmlns:a16="http://schemas.microsoft.com/office/drawing/2014/main" id="{B499F7BF-591B-DE08-F3F3-D6C5D105BED5}"/>
              </a:ext>
            </a:extLst>
          </p:cNvPr>
          <p:cNvCxnSpPr>
            <a:cxnSpLocks/>
          </p:cNvCxnSpPr>
          <p:nvPr/>
        </p:nvCxnSpPr>
        <p:spPr>
          <a:xfrm flipV="1">
            <a:off x="5226659" y="4751566"/>
            <a:ext cx="324309" cy="244618"/>
          </a:xfrm>
          <a:prstGeom prst="straightConnector1">
            <a:avLst/>
          </a:prstGeom>
          <a:ln w="381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7" name="Straight Connector 10">
            <a:extLst>
              <a:ext uri="{FF2B5EF4-FFF2-40B4-BE49-F238E27FC236}">
                <a16:creationId xmlns:a16="http://schemas.microsoft.com/office/drawing/2014/main" id="{65C13D06-FD76-A9D9-306C-6770282D103D}"/>
              </a:ext>
            </a:extLst>
          </p:cNvPr>
          <p:cNvCxnSpPr>
            <a:cxnSpLocks/>
          </p:cNvCxnSpPr>
          <p:nvPr/>
        </p:nvCxnSpPr>
        <p:spPr>
          <a:xfrm flipV="1">
            <a:off x="3220439" y="4102786"/>
            <a:ext cx="1856522" cy="487113"/>
          </a:xfrm>
          <a:prstGeom prst="straightConnector1">
            <a:avLst/>
          </a:prstGeom>
          <a:ln w="38100">
            <a:solidFill>
              <a:schemeClr val="accent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Connector 10">
            <a:extLst>
              <a:ext uri="{FF2B5EF4-FFF2-40B4-BE49-F238E27FC236}">
                <a16:creationId xmlns:a16="http://schemas.microsoft.com/office/drawing/2014/main" id="{F7F46F00-CD70-2919-9269-928CE5A2981C}"/>
              </a:ext>
            </a:extLst>
          </p:cNvPr>
          <p:cNvCxnSpPr>
            <a:cxnSpLocks/>
          </p:cNvCxnSpPr>
          <p:nvPr/>
        </p:nvCxnSpPr>
        <p:spPr>
          <a:xfrm>
            <a:off x="3148929" y="2681081"/>
            <a:ext cx="1969464" cy="843336"/>
          </a:xfrm>
          <a:prstGeom prst="straightConnector1">
            <a:avLst/>
          </a:prstGeom>
          <a:ln w="38100">
            <a:solidFill>
              <a:schemeClr val="accent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9" name="Straight Connector 10">
            <a:extLst>
              <a:ext uri="{FF2B5EF4-FFF2-40B4-BE49-F238E27FC236}">
                <a16:creationId xmlns:a16="http://schemas.microsoft.com/office/drawing/2014/main" id="{9A27417E-18F1-CA75-BB48-B43DE6582E51}"/>
              </a:ext>
            </a:extLst>
          </p:cNvPr>
          <p:cNvCxnSpPr>
            <a:cxnSpLocks/>
          </p:cNvCxnSpPr>
          <p:nvPr/>
        </p:nvCxnSpPr>
        <p:spPr>
          <a:xfrm flipV="1">
            <a:off x="6789564" y="2646759"/>
            <a:ext cx="307356" cy="443231"/>
          </a:xfrm>
          <a:prstGeom prst="straightConnector1">
            <a:avLst/>
          </a:prstGeom>
          <a:ln w="38100">
            <a:solidFill>
              <a:schemeClr val="accent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0" name="Straight Connector 10">
            <a:extLst>
              <a:ext uri="{FF2B5EF4-FFF2-40B4-BE49-F238E27FC236}">
                <a16:creationId xmlns:a16="http://schemas.microsoft.com/office/drawing/2014/main" id="{0059A93F-C411-67A4-64D3-E09172ED7AD9}"/>
              </a:ext>
            </a:extLst>
          </p:cNvPr>
          <p:cNvCxnSpPr>
            <a:cxnSpLocks/>
          </p:cNvCxnSpPr>
          <p:nvPr/>
        </p:nvCxnSpPr>
        <p:spPr>
          <a:xfrm>
            <a:off x="6893648" y="4692776"/>
            <a:ext cx="230026" cy="179298"/>
          </a:xfrm>
          <a:prstGeom prst="straightConnector1">
            <a:avLst/>
          </a:prstGeom>
          <a:ln w="38100">
            <a:solidFill>
              <a:schemeClr val="bg2"/>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43" name="Group 242">
            <a:extLst>
              <a:ext uri="{FF2B5EF4-FFF2-40B4-BE49-F238E27FC236}">
                <a16:creationId xmlns:a16="http://schemas.microsoft.com/office/drawing/2014/main" id="{761DCD81-0EFE-F9B6-C00F-70E34264AEC8}"/>
              </a:ext>
            </a:extLst>
          </p:cNvPr>
          <p:cNvGrpSpPr/>
          <p:nvPr/>
        </p:nvGrpSpPr>
        <p:grpSpPr>
          <a:xfrm>
            <a:off x="401900" y="1213393"/>
            <a:ext cx="2610000" cy="1243401"/>
            <a:chOff x="6362805" y="3245161"/>
            <a:chExt cx="2610000" cy="1243401"/>
          </a:xfrm>
        </p:grpSpPr>
        <p:grpSp>
          <p:nvGrpSpPr>
            <p:cNvPr id="245" name="Group 244">
              <a:extLst>
                <a:ext uri="{FF2B5EF4-FFF2-40B4-BE49-F238E27FC236}">
                  <a16:creationId xmlns:a16="http://schemas.microsoft.com/office/drawing/2014/main" id="{DD7A66F0-1909-BC97-A4D6-E28EFB763640}"/>
                </a:ext>
              </a:extLst>
            </p:cNvPr>
            <p:cNvGrpSpPr/>
            <p:nvPr/>
          </p:nvGrpSpPr>
          <p:grpSpPr>
            <a:xfrm>
              <a:off x="7161704" y="3245161"/>
              <a:ext cx="1012202" cy="1012202"/>
              <a:chOff x="7432018" y="3245161"/>
              <a:chExt cx="1012202" cy="1012202"/>
            </a:xfrm>
          </p:grpSpPr>
          <p:grpSp>
            <p:nvGrpSpPr>
              <p:cNvPr id="247" name="Group 246">
                <a:extLst>
                  <a:ext uri="{FF2B5EF4-FFF2-40B4-BE49-F238E27FC236}">
                    <a16:creationId xmlns:a16="http://schemas.microsoft.com/office/drawing/2014/main" id="{CCBC1B4C-C1F0-0FB9-0195-DEBDCFA9B3F5}"/>
                  </a:ext>
                </a:extLst>
              </p:cNvPr>
              <p:cNvGrpSpPr>
                <a:grpSpLocks noChangeAspect="1"/>
              </p:cNvGrpSpPr>
              <p:nvPr/>
            </p:nvGrpSpPr>
            <p:grpSpPr>
              <a:xfrm rot="10800000">
                <a:off x="7432018" y="3245161"/>
                <a:ext cx="1012202" cy="1012202"/>
                <a:chOff x="2693480" y="1734555"/>
                <a:chExt cx="1440000" cy="1440000"/>
              </a:xfrm>
            </p:grpSpPr>
            <p:sp>
              <p:nvSpPr>
                <p:cNvPr id="250" name="Oval 249">
                  <a:extLst>
                    <a:ext uri="{FF2B5EF4-FFF2-40B4-BE49-F238E27FC236}">
                      <a16:creationId xmlns:a16="http://schemas.microsoft.com/office/drawing/2014/main" id="{7837628C-B546-3270-A9ED-0075EF5B9391}"/>
                    </a:ext>
                  </a:extLst>
                </p:cNvPr>
                <p:cNvSpPr/>
                <p:nvPr/>
              </p:nvSpPr>
              <p:spPr>
                <a:xfrm>
                  <a:off x="2693480" y="1734555"/>
                  <a:ext cx="1440000" cy="1440000"/>
                </a:xfrm>
                <a:prstGeom prst="ellipse">
                  <a:avLst/>
                </a:prstGeom>
                <a:solidFill>
                  <a:schemeClr val="accent1">
                    <a:lumMod val="75000"/>
                    <a:alpha val="2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nvGrpSpPr>
                <p:cNvPr id="251" name="Group 250">
                  <a:extLst>
                    <a:ext uri="{FF2B5EF4-FFF2-40B4-BE49-F238E27FC236}">
                      <a16:creationId xmlns:a16="http://schemas.microsoft.com/office/drawing/2014/main" id="{685F08E7-E4B3-B0E3-4E4C-240B60F82C1B}"/>
                    </a:ext>
                  </a:extLst>
                </p:cNvPr>
                <p:cNvGrpSpPr/>
                <p:nvPr/>
              </p:nvGrpSpPr>
              <p:grpSpPr>
                <a:xfrm>
                  <a:off x="2794884" y="1835959"/>
                  <a:ext cx="1237193" cy="1237193"/>
                  <a:chOff x="2899195" y="1940269"/>
                  <a:chExt cx="1028571" cy="1028571"/>
                </a:xfrm>
              </p:grpSpPr>
              <p:sp>
                <p:nvSpPr>
                  <p:cNvPr id="252" name="Oval 251">
                    <a:extLst>
                      <a:ext uri="{FF2B5EF4-FFF2-40B4-BE49-F238E27FC236}">
                        <a16:creationId xmlns:a16="http://schemas.microsoft.com/office/drawing/2014/main" id="{84BC5A72-489B-14B7-E83B-D264E5E98C82}"/>
                      </a:ext>
                    </a:extLst>
                  </p:cNvPr>
                  <p:cNvSpPr/>
                  <p:nvPr/>
                </p:nvSpPr>
                <p:spPr>
                  <a:xfrm>
                    <a:off x="2899195" y="1940269"/>
                    <a:ext cx="1028571" cy="1028571"/>
                  </a:xfrm>
                  <a:prstGeom prst="ellipse">
                    <a:avLst/>
                  </a:prstGeom>
                  <a:solidFill>
                    <a:schemeClr val="accent1">
                      <a:alpha val="70000"/>
                    </a:schemeClr>
                  </a:solidFill>
                  <a:ln w="190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sp>
                <p:nvSpPr>
                  <p:cNvPr id="253" name="Oval 252">
                    <a:extLst>
                      <a:ext uri="{FF2B5EF4-FFF2-40B4-BE49-F238E27FC236}">
                        <a16:creationId xmlns:a16="http://schemas.microsoft.com/office/drawing/2014/main" id="{3C3D5076-9CB3-88A8-5DCF-CEC3C9A2AA82}"/>
                      </a:ext>
                    </a:extLst>
                  </p:cNvPr>
                  <p:cNvSpPr>
                    <a:spLocks noChangeAspect="1"/>
                  </p:cNvSpPr>
                  <p:nvPr/>
                </p:nvSpPr>
                <p:spPr>
                  <a:xfrm>
                    <a:off x="2982496" y="2023570"/>
                    <a:ext cx="861969" cy="861969"/>
                  </a:xfrm>
                  <a:prstGeom prst="ellipse">
                    <a:avLst/>
                  </a:prstGeom>
                  <a:solidFill>
                    <a:sysClr val="window" lastClr="FFFFFF"/>
                  </a:solidFill>
                  <a:ln w="12700" cap="flat" cmpd="sng" algn="ctr">
                    <a:noFill/>
                    <a:prstDash val="solid"/>
                    <a:miter lim="800000"/>
                  </a:ln>
                  <a:effectLst>
                    <a:outerShdw blurRad="254000" dist="38100" dir="5400000" algn="t" rotWithShape="0">
                      <a:prstClr val="black">
                        <a:alpha val="25000"/>
                      </a:prst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white"/>
                      </a:solidFill>
                      <a:effectLst/>
                      <a:uLnTx/>
                      <a:uFillTx/>
                      <a:latin typeface="Arial" panose="020B0604020202020204"/>
                      <a:ea typeface="+mn-ea"/>
                      <a:cs typeface="+mn-cs"/>
                    </a:endParaRPr>
                  </a:p>
                </p:txBody>
              </p:sp>
            </p:grpSp>
          </p:grpSp>
          <p:sp>
            <p:nvSpPr>
              <p:cNvPr id="248" name="Graphic 151">
                <a:extLst>
                  <a:ext uri="{FF2B5EF4-FFF2-40B4-BE49-F238E27FC236}">
                    <a16:creationId xmlns:a16="http://schemas.microsoft.com/office/drawing/2014/main" id="{5EC86294-D56C-56F7-7A4B-FF46CF6FD4E7}"/>
                  </a:ext>
                </a:extLst>
              </p:cNvPr>
              <p:cNvSpPr/>
              <p:nvPr/>
            </p:nvSpPr>
            <p:spPr>
              <a:xfrm rot="16200000">
                <a:off x="7842680" y="3982749"/>
                <a:ext cx="190877" cy="34934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1">
                  <a:lumMod val="60000"/>
                  <a:lumOff val="40000"/>
                </a:schemeClr>
              </a:solidFill>
              <a:ln w="28575"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pic>
            <p:nvPicPr>
              <p:cNvPr id="249" name="Graphic 248">
                <a:extLst>
                  <a:ext uri="{FF2B5EF4-FFF2-40B4-BE49-F238E27FC236}">
                    <a16:creationId xmlns:a16="http://schemas.microsoft.com/office/drawing/2014/main" id="{1BA2785F-D529-3F27-14B2-6B95FDC206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70472" y="3421818"/>
                <a:ext cx="534313" cy="607321"/>
              </a:xfrm>
              <a:prstGeom prst="rect">
                <a:avLst/>
              </a:prstGeom>
            </p:spPr>
          </p:pic>
        </p:grpSp>
        <p:sp>
          <p:nvSpPr>
            <p:cNvPr id="246" name="Rectangle: Rounded Corners 245">
              <a:extLst>
                <a:ext uri="{FF2B5EF4-FFF2-40B4-BE49-F238E27FC236}">
                  <a16:creationId xmlns:a16="http://schemas.microsoft.com/office/drawing/2014/main" id="{460088E8-5D30-A5E0-3AE8-BB1843729426}"/>
                </a:ext>
              </a:extLst>
            </p:cNvPr>
            <p:cNvSpPr/>
            <p:nvPr/>
          </p:nvSpPr>
          <p:spPr>
            <a:xfrm>
              <a:off x="6362805" y="4195364"/>
              <a:ext cx="2610000" cy="293198"/>
            </a:xfrm>
            <a:prstGeom prst="roundRect">
              <a:avLst>
                <a:gd name="adj" fmla="val 50000"/>
              </a:avLst>
            </a:prstGeom>
            <a:solidFill>
              <a:schemeClr val="accent5"/>
            </a:solidFill>
            <a:ln w="12700" cap="flat" cmpd="sng" algn="ctr">
              <a:noFill/>
              <a:prstDash val="solid"/>
              <a:miter lim="800000"/>
            </a:ln>
            <a:effectLst/>
          </p:spPr>
          <p:txBody>
            <a:bodyPr lIns="0" tIns="64800" rIns="0" rtlCol="0" anchor="ctr"/>
            <a:lstStyle/>
            <a:p>
              <a:pPr marL="0" marR="0" lvl="0" indent="0" algn="ctr" defTabSz="609593" eaLnBrk="1" fontAlgn="auto" latinLnBrk="0" hangingPunct="1">
                <a:lnSpc>
                  <a:spcPct val="90000"/>
                </a:lnSpc>
                <a:spcBef>
                  <a:spcPts val="0"/>
                </a:spcBef>
                <a:spcAft>
                  <a:spcPts val="0"/>
                </a:spcAft>
                <a:buClrTx/>
                <a:buSzTx/>
                <a:buFontTx/>
                <a:buNone/>
                <a:tabLst/>
                <a:defRPr/>
              </a:pPr>
              <a:r>
                <a:rPr kumimoji="0" lang="en-GB" sz="1400" b="1" i="0" u="none" strike="noStrike" kern="0" cap="none" spc="0" normalizeH="0" baseline="0">
                  <a:ln>
                    <a:noFill/>
                  </a:ln>
                  <a:solidFill>
                    <a:prstClr val="white"/>
                  </a:solidFill>
                  <a:effectLst/>
                  <a:uLnTx/>
                  <a:uFillTx/>
                  <a:ea typeface="+mn-ea"/>
                  <a:cs typeface="+mn-cs"/>
                  <a:sym typeface="Montserrat Bold"/>
                </a:rPr>
                <a:t>Support services</a:t>
              </a:r>
              <a:r>
                <a:rPr kumimoji="0" lang="en-GB" sz="1400" b="1" i="0" u="none" strike="noStrike" kern="0" cap="none" spc="0" normalizeH="0" baseline="30000">
                  <a:ln>
                    <a:noFill/>
                  </a:ln>
                  <a:solidFill>
                    <a:prstClr val="white"/>
                  </a:solidFill>
                  <a:effectLst/>
                  <a:uLnTx/>
                  <a:uFillTx/>
                  <a:ea typeface="+mn-ea"/>
                  <a:cs typeface="+mn-cs"/>
                  <a:sym typeface="Montserrat Bold"/>
                </a:rPr>
                <a:t>1</a:t>
              </a:r>
              <a:r>
                <a:rPr kumimoji="0" lang="en-GB" sz="1400" b="1" i="0" u="none" strike="noStrike" kern="0" cap="none" spc="0" normalizeH="0">
                  <a:ln>
                    <a:noFill/>
                  </a:ln>
                  <a:solidFill>
                    <a:prstClr val="white"/>
                  </a:solidFill>
                  <a:effectLst/>
                  <a:uLnTx/>
                  <a:uFillTx/>
                  <a:ea typeface="+mn-ea"/>
                  <a:cs typeface="+mn-cs"/>
                  <a:sym typeface="Montserrat Bold"/>
                </a:rPr>
                <a:t>*</a:t>
              </a:r>
              <a:r>
                <a:rPr kumimoji="0" lang="en-GB" sz="1400" b="1" i="0" u="none" strike="noStrike" kern="0" cap="none" spc="0" normalizeH="0" baseline="30000">
                  <a:ln>
                    <a:noFill/>
                  </a:ln>
                  <a:solidFill>
                    <a:prstClr val="white"/>
                  </a:solidFill>
                  <a:effectLst/>
                  <a:uLnTx/>
                  <a:uFillTx/>
                  <a:ea typeface="+mn-ea"/>
                  <a:cs typeface="+mn-cs"/>
                  <a:sym typeface="Montserrat Bold"/>
                </a:rPr>
                <a:t>†</a:t>
              </a:r>
            </a:p>
          </p:txBody>
        </p:sp>
      </p:grpSp>
      <p:sp>
        <p:nvSpPr>
          <p:cNvPr id="244" name="TextBox 243">
            <a:extLst>
              <a:ext uri="{FF2B5EF4-FFF2-40B4-BE49-F238E27FC236}">
                <a16:creationId xmlns:a16="http://schemas.microsoft.com/office/drawing/2014/main" id="{5598E470-BECF-9284-5F0E-115C47B0B954}"/>
              </a:ext>
            </a:extLst>
          </p:cNvPr>
          <p:cNvSpPr txBox="1"/>
          <p:nvPr/>
        </p:nvSpPr>
        <p:spPr>
          <a:xfrm>
            <a:off x="405558" y="2154317"/>
            <a:ext cx="2610000" cy="1036839"/>
          </a:xfrm>
          <a:prstGeom prst="roundRect">
            <a:avLst/>
          </a:prstGeom>
          <a:noFill/>
          <a:ln w="19050">
            <a:solidFill>
              <a:schemeClr val="accent1"/>
            </a:solidFill>
          </a:ln>
        </p:spPr>
        <p:txBody>
          <a:bodyPr wrap="square" tIns="288000" bIns="0">
            <a:noAutofit/>
          </a:bodyPr>
          <a:lstStyle/>
          <a:p>
            <a:pPr lvl="0">
              <a:spcAft>
                <a:spcPts val="600"/>
              </a:spcAft>
              <a:defRPr/>
            </a:pPr>
            <a:r>
              <a:rPr lang="en-GB" sz="1400" dirty="0"/>
              <a:t>The ‘My HF passport’ is designed for </a:t>
            </a:r>
            <a:r>
              <a:rPr lang="en-GB" sz="1400" b="1" dirty="0"/>
              <a:t>patient education and involvement</a:t>
            </a:r>
            <a:r>
              <a:rPr lang="en-GB" sz="1400" b="1" baseline="30000" dirty="0"/>
              <a:t>2‡</a:t>
            </a:r>
            <a:r>
              <a:rPr lang="en-GB" sz="1400" dirty="0"/>
              <a:t> </a:t>
            </a:r>
          </a:p>
        </p:txBody>
      </p:sp>
      <p:sp>
        <p:nvSpPr>
          <p:cNvPr id="254" name="Footer Placeholder 2">
            <a:extLst>
              <a:ext uri="{FF2B5EF4-FFF2-40B4-BE49-F238E27FC236}">
                <a16:creationId xmlns:a16="http://schemas.microsoft.com/office/drawing/2014/main" id="{D48D08DE-01E2-F2D7-2192-E473100363AE}"/>
              </a:ext>
            </a:extLst>
          </p:cNvPr>
          <p:cNvSpPr>
            <a:spLocks noGrp="1"/>
          </p:cNvSpPr>
          <p:nvPr>
            <p:ph type="ftr" sz="quarter" idx="11"/>
          </p:nvPr>
        </p:nvSpPr>
        <p:spPr>
          <a:xfrm>
            <a:off x="548282" y="6303600"/>
            <a:ext cx="10620000" cy="288000"/>
          </a:xfrm>
        </p:spPr>
        <p:txBody>
          <a:bodyPr/>
          <a:lstStyle/>
          <a:p>
            <a:r>
              <a:rPr lang="en-GB" dirty="0"/>
              <a:t>*Including education, coaching, self-management and support groups</a:t>
            </a:r>
            <a:r>
              <a:rPr lang="en-GB" baseline="30000" dirty="0"/>
              <a:t>1</a:t>
            </a:r>
            <a:r>
              <a:rPr lang="en-GB" dirty="0"/>
              <a:t>; †From a US survey of 82 participating hospitals from the NINDS’s </a:t>
            </a:r>
            <a:r>
              <a:rPr lang="en-GB" dirty="0" err="1"/>
              <a:t>StrokeNet</a:t>
            </a:r>
            <a:r>
              <a:rPr lang="en-GB" dirty="0"/>
              <a:t>, the NETT network, the AHA’s hospitals and the Michigan Health and Hospital Association</a:t>
            </a:r>
            <a:r>
              <a:rPr lang="en-GB" baseline="30000" dirty="0"/>
              <a:t>1</a:t>
            </a:r>
            <a:r>
              <a:rPr lang="en-GB" dirty="0"/>
              <a:t>; ‡Components of the Optimize Heart Failure Care Program, designed to improve outcomes following HF hospitalisation</a:t>
            </a:r>
            <a:r>
              <a:rPr lang="en-GB" baseline="30000" dirty="0"/>
              <a:t>2</a:t>
            </a:r>
            <a:r>
              <a:rPr lang="en-GB" dirty="0"/>
              <a:t>.</a:t>
            </a:r>
            <a:br>
              <a:rPr lang="en-GB" dirty="0"/>
            </a:br>
            <a:r>
              <a:rPr lang="en-GB" dirty="0"/>
              <a:t>AHA, American Heart Association; HF, heart failure; NETT, Neurological Emergencies Treatment Trials; NINDS, National Institute of Neurological Disorders and Stroke; SA, severe asthma.</a:t>
            </a:r>
            <a:br>
              <a:rPr lang="en-GB" dirty="0"/>
            </a:br>
            <a:r>
              <a:rPr lang="en-GB" dirty="0"/>
              <a:t>1. Broderick JP, </a:t>
            </a:r>
            <a:r>
              <a:rPr lang="en-GB" dirty="0" err="1"/>
              <a:t>Abir</a:t>
            </a:r>
            <a:r>
              <a:rPr lang="en-GB" dirty="0"/>
              <a:t> M. </a:t>
            </a:r>
            <a:r>
              <a:rPr lang="en-GB" dirty="0" err="1"/>
              <a:t>Circ</a:t>
            </a:r>
            <a:r>
              <a:rPr lang="en-GB" dirty="0"/>
              <a:t> Cardiovasc Qual Outcomes. 2015;8(6 Suppl. 3):S190–S192; 2. Cowie MR, et al. Int J </a:t>
            </a:r>
            <a:r>
              <a:rPr lang="en-GB" dirty="0" err="1"/>
              <a:t>Cardiol</a:t>
            </a:r>
            <a:r>
              <a:rPr lang="en-GB" dirty="0"/>
              <a:t>. 2017;236:340–344.</a:t>
            </a:r>
          </a:p>
        </p:txBody>
      </p:sp>
      <p:sp>
        <p:nvSpPr>
          <p:cNvPr id="255" name="Slide Number Placeholder 9">
            <a:extLst>
              <a:ext uri="{FF2B5EF4-FFF2-40B4-BE49-F238E27FC236}">
                <a16:creationId xmlns:a16="http://schemas.microsoft.com/office/drawing/2014/main" id="{98660452-422A-9466-55C2-6037AED2E524}"/>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16</a:t>
            </a:fld>
            <a:endParaRPr lang="en-GB"/>
          </a:p>
        </p:txBody>
      </p:sp>
    </p:spTree>
    <p:extLst>
      <p:ext uri="{BB962C8B-B14F-4D97-AF65-F5344CB8AC3E}">
        <p14:creationId xmlns:p14="http://schemas.microsoft.com/office/powerpoint/2010/main" val="58419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CB047-FCAD-0059-761D-9D9BBCDE5EB8}"/>
              </a:ext>
            </a:extLst>
          </p:cNvPr>
          <p:cNvSpPr>
            <a:spLocks noGrp="1"/>
          </p:cNvSpPr>
          <p:nvPr>
            <p:ph type="title"/>
          </p:nvPr>
        </p:nvSpPr>
        <p:spPr/>
        <p:txBody>
          <a:bodyPr/>
          <a:lstStyle/>
          <a:p>
            <a:r>
              <a:rPr lang="en-GB"/>
              <a:t>Implementation strategies identified in other therapy areas could also be applicable for SA</a:t>
            </a:r>
          </a:p>
        </p:txBody>
      </p:sp>
      <p:sp>
        <p:nvSpPr>
          <p:cNvPr id="55" name="Footer Placeholder 2">
            <a:extLst>
              <a:ext uri="{FF2B5EF4-FFF2-40B4-BE49-F238E27FC236}">
                <a16:creationId xmlns:a16="http://schemas.microsoft.com/office/drawing/2014/main" id="{2FF21872-989B-9F7F-6485-AFB842918ACE}"/>
              </a:ext>
            </a:extLst>
          </p:cNvPr>
          <p:cNvSpPr>
            <a:spLocks noGrp="1"/>
          </p:cNvSpPr>
          <p:nvPr>
            <p:ph type="ftr" sz="quarter" idx="11"/>
          </p:nvPr>
        </p:nvSpPr>
        <p:spPr>
          <a:xfrm>
            <a:off x="548282" y="6303600"/>
            <a:ext cx="10620000" cy="288000"/>
          </a:xfrm>
        </p:spPr>
        <p:txBody>
          <a:bodyPr/>
          <a:lstStyle/>
          <a:p>
            <a:endParaRPr lang="en-GB" dirty="0"/>
          </a:p>
          <a:p>
            <a:r>
              <a:rPr lang="en-GB" dirty="0"/>
              <a:t>EMR, electronic medical record; MDT, multidisciplinary team; SA, severe asthma.</a:t>
            </a:r>
          </a:p>
          <a:p>
            <a:r>
              <a:rPr lang="en-GB" dirty="0"/>
              <a:t>1. Kourouche S, et al. BMC Health </a:t>
            </a:r>
            <a:r>
              <a:rPr lang="en-GB" dirty="0" err="1"/>
              <a:t>Serv</a:t>
            </a:r>
            <a:r>
              <a:rPr lang="en-GB" dirty="0"/>
              <a:t> Res. 2019;19:461; 2. Cowie MR, et al. Int J </a:t>
            </a:r>
            <a:r>
              <a:rPr lang="en-GB" dirty="0" err="1"/>
              <a:t>Cardiol</a:t>
            </a:r>
            <a:r>
              <a:rPr lang="en-GB" dirty="0"/>
              <a:t>. 2017;236:340–344.</a:t>
            </a:r>
          </a:p>
        </p:txBody>
      </p:sp>
      <p:sp>
        <p:nvSpPr>
          <p:cNvPr id="3" name="Rectangle 2">
            <a:extLst>
              <a:ext uri="{FF2B5EF4-FFF2-40B4-BE49-F238E27FC236}">
                <a16:creationId xmlns:a16="http://schemas.microsoft.com/office/drawing/2014/main" id="{A4399906-F08F-E6DA-6D34-4F3D76C38467}"/>
              </a:ext>
            </a:extLst>
          </p:cNvPr>
          <p:cNvSpPr/>
          <p:nvPr/>
        </p:nvSpPr>
        <p:spPr>
          <a:xfrm>
            <a:off x="8372703" y="1617293"/>
            <a:ext cx="3240000" cy="4110714"/>
          </a:xfrm>
          <a:prstGeom prst="rect">
            <a:avLst/>
          </a:prstGeom>
          <a:solidFill>
            <a:schemeClr val="accent2">
              <a:alpha val="15000"/>
            </a:schemeClr>
          </a:solidFill>
          <a:ln w="12700" cap="flat" cmpd="sng" algn="ctr">
            <a:noFill/>
            <a:prstDash val="solid"/>
            <a:miter lim="800000"/>
          </a:ln>
          <a:effectLst/>
        </p:spPr>
        <p:txBody>
          <a:bodyPr tIns="468000" rtlCol="0" anchor="t" anchorCtr="0"/>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600" b="1" i="0" u="none" strike="noStrike" kern="0" cap="none" spc="0" normalizeH="0" baseline="0" noProof="0" dirty="0">
                <a:ln>
                  <a:noFill/>
                </a:ln>
                <a:effectLst/>
                <a:uLnTx/>
                <a:uFillTx/>
                <a:ea typeface="+mn-ea"/>
                <a:cs typeface="+mn-cs"/>
              </a:rPr>
              <a:t>SUPPORT AND </a:t>
            </a:r>
            <a:br>
              <a:rPr kumimoji="0" lang="en-GB" sz="1600" b="1" i="0" u="none" strike="noStrike" kern="0" cap="none" spc="0" normalizeH="0" baseline="0" noProof="0" dirty="0">
                <a:ln>
                  <a:noFill/>
                </a:ln>
                <a:effectLst/>
                <a:uLnTx/>
                <a:uFillTx/>
                <a:ea typeface="+mn-ea"/>
                <a:cs typeface="+mn-cs"/>
              </a:rPr>
            </a:br>
            <a:r>
              <a:rPr kumimoji="0" lang="en-GB" sz="1600" b="1" i="0" u="none" strike="noStrike" kern="0" cap="none" spc="0" normalizeH="0" baseline="0" noProof="0" dirty="0">
                <a:ln>
                  <a:noFill/>
                </a:ln>
                <a:effectLst/>
                <a:uLnTx/>
                <a:uFillTx/>
                <a:ea typeface="+mn-ea"/>
                <a:cs typeface="+mn-cs"/>
              </a:rPr>
              <a:t>COLLABORATION</a:t>
            </a:r>
          </a:p>
          <a:p>
            <a:pPr marL="0" marR="0" lvl="0" indent="0" defTabSz="914400" eaLnBrk="1" fontAlgn="auto" latinLnBrk="0" hangingPunct="1">
              <a:lnSpc>
                <a:spcPct val="100000"/>
              </a:lnSpc>
              <a:spcBef>
                <a:spcPts val="600"/>
              </a:spcBef>
              <a:spcAft>
                <a:spcPts val="0"/>
              </a:spcAft>
              <a:buClrTx/>
              <a:buSzTx/>
              <a:buFontTx/>
              <a:buNone/>
              <a:tabLst/>
              <a:defRPr/>
            </a:pPr>
            <a:endParaRPr lang="en-GB" sz="1600" b="1" kern="0" dirty="0">
              <a:latin typeface="Arial" panose="020B0604020202020204"/>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effectLst/>
              <a:uLnTx/>
              <a:uFillTx/>
              <a:latin typeface="Arial" panose="020B0604020202020204"/>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effectLst/>
              <a:uLnTx/>
              <a:uFillTx/>
              <a:latin typeface="Arial" panose="020B0604020202020204"/>
              <a:ea typeface="+mn-ea"/>
              <a:cs typeface="+mn-cs"/>
            </a:endParaRP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Support from </a:t>
            </a:r>
            <a:r>
              <a:rPr kumimoji="0" lang="en-GB" sz="1400" b="1" i="0" u="none" strike="noStrike" kern="0" cap="none" spc="0" normalizeH="0" baseline="0" noProof="0" dirty="0">
                <a:ln>
                  <a:noFill/>
                </a:ln>
                <a:effectLst/>
                <a:uLnTx/>
                <a:uFillTx/>
                <a:ea typeface="+mn-ea"/>
                <a:cs typeface="+mn-cs"/>
              </a:rPr>
              <a:t>specialists</a:t>
            </a:r>
            <a:r>
              <a:rPr kumimoji="0" lang="en-GB" sz="1400" i="0" u="none" strike="noStrike" kern="0" cap="none" spc="0" normalizeH="0" baseline="0" noProof="0" dirty="0">
                <a:ln>
                  <a:noFill/>
                </a:ln>
                <a:effectLst/>
                <a:uLnTx/>
                <a:uFillTx/>
                <a:ea typeface="+mn-ea"/>
                <a:cs typeface="+mn-cs"/>
              </a:rPr>
              <a:t> and </a:t>
            </a:r>
            <a:br>
              <a:rPr kumimoji="0" lang="en-GB" sz="1400" i="0" u="none" strike="noStrike" kern="0" cap="none" spc="0" normalizeH="0" baseline="0" noProof="0" dirty="0">
                <a:ln>
                  <a:noFill/>
                </a:ln>
                <a:effectLst/>
                <a:uLnTx/>
                <a:uFillTx/>
                <a:ea typeface="+mn-ea"/>
                <a:cs typeface="+mn-cs"/>
              </a:rPr>
            </a:br>
            <a:r>
              <a:rPr kumimoji="0" lang="en-GB" sz="1400" b="1" i="0" u="none" strike="noStrike" kern="0" cap="none" spc="0" normalizeH="0" baseline="0" noProof="0" dirty="0">
                <a:ln>
                  <a:noFill/>
                </a:ln>
                <a:effectLst/>
                <a:uLnTx/>
                <a:uFillTx/>
                <a:ea typeface="+mn-ea"/>
                <a:cs typeface="+mn-cs"/>
              </a:rPr>
              <a:t>local groups</a:t>
            </a:r>
            <a:r>
              <a:rPr kumimoji="0" lang="en-GB" sz="1400" i="0" u="none" strike="noStrike" kern="0" cap="none" spc="0" normalizeH="0" baseline="30000" noProof="0" dirty="0">
                <a:ln>
                  <a:noFill/>
                </a:ln>
                <a:effectLst/>
                <a:uLnTx/>
                <a:uFillTx/>
                <a:ea typeface="+mn-ea"/>
                <a:cs typeface="+mn-cs"/>
              </a:rPr>
              <a:t>2</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Hiring or formal allocation of staff (‘change champions’) to provide </a:t>
            </a:r>
            <a:r>
              <a:rPr kumimoji="0" lang="en-GB" sz="1400" b="1" i="0" u="none" strike="noStrike" kern="0" cap="none" spc="0" normalizeH="0" baseline="0" noProof="0" dirty="0">
                <a:ln>
                  <a:noFill/>
                </a:ln>
                <a:effectLst/>
                <a:uLnTx/>
                <a:uFillTx/>
                <a:ea typeface="+mn-ea"/>
                <a:cs typeface="+mn-cs"/>
              </a:rPr>
              <a:t>bedside training and specialist support</a:t>
            </a:r>
            <a:r>
              <a:rPr kumimoji="0" lang="en-GB" sz="1400" b="0" i="0" u="none" strike="noStrike" kern="0" cap="none" spc="0" normalizeH="0" baseline="30000" noProof="0" dirty="0">
                <a:ln>
                  <a:noFill/>
                </a:ln>
                <a:effectLst/>
                <a:uLnTx/>
                <a:uFillTx/>
                <a:ea typeface="+mn-ea"/>
                <a:cs typeface="+mn-cs"/>
              </a:rPr>
              <a:t>1</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Use of </a:t>
            </a:r>
            <a:r>
              <a:rPr kumimoji="0" lang="en-GB" sz="1400" b="1" i="0" u="none" strike="noStrike" kern="0" cap="none" spc="0" normalizeH="0" baseline="0" noProof="0" dirty="0">
                <a:ln>
                  <a:noFill/>
                </a:ln>
                <a:effectLst/>
                <a:uLnTx/>
                <a:uFillTx/>
                <a:ea typeface="+mn-ea"/>
                <a:cs typeface="+mn-cs"/>
              </a:rPr>
              <a:t>MDT collaboration</a:t>
            </a:r>
            <a:r>
              <a:rPr kumimoji="0" lang="en-GB" sz="1400" b="0" i="0" u="none" strike="noStrike" kern="0" cap="none" spc="0" normalizeH="0" baseline="30000" noProof="0" dirty="0">
                <a:ln>
                  <a:noFill/>
                </a:ln>
                <a:effectLst/>
                <a:uLnTx/>
                <a:uFillTx/>
                <a:ea typeface="+mn-ea"/>
                <a:cs typeface="+mn-cs"/>
              </a:rPr>
              <a:t>2</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panose="020B0604020202020204"/>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19195A"/>
              </a:solidFill>
              <a:effectLst/>
              <a:uLnTx/>
              <a:uFillTx/>
              <a:latin typeface="Arial" panose="020B0604020202020204"/>
              <a:ea typeface="+mn-ea"/>
              <a:cs typeface="+mn-cs"/>
            </a:endParaRPr>
          </a:p>
        </p:txBody>
      </p:sp>
      <p:sp>
        <p:nvSpPr>
          <p:cNvPr id="56" name="Rectangle: Rounded Corners 55">
            <a:extLst>
              <a:ext uri="{FF2B5EF4-FFF2-40B4-BE49-F238E27FC236}">
                <a16:creationId xmlns:a16="http://schemas.microsoft.com/office/drawing/2014/main" id="{E2D934F1-92C1-E53D-E06F-B63B681437CE}"/>
              </a:ext>
            </a:extLst>
          </p:cNvPr>
          <p:cNvSpPr/>
          <p:nvPr/>
        </p:nvSpPr>
        <p:spPr>
          <a:xfrm flipV="1">
            <a:off x="8192703" y="5705147"/>
            <a:ext cx="3600000" cy="45719"/>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7" name="Rectangle: Rounded Corners 56">
            <a:extLst>
              <a:ext uri="{FF2B5EF4-FFF2-40B4-BE49-F238E27FC236}">
                <a16:creationId xmlns:a16="http://schemas.microsoft.com/office/drawing/2014/main" id="{51E434C5-7071-AB74-F85E-ECDB35973BF5}"/>
              </a:ext>
            </a:extLst>
          </p:cNvPr>
          <p:cNvSpPr/>
          <p:nvPr/>
        </p:nvSpPr>
        <p:spPr>
          <a:xfrm flipV="1">
            <a:off x="8192703" y="1571575"/>
            <a:ext cx="3600000" cy="145012"/>
          </a:xfrm>
          <a:prstGeom prst="roundRect">
            <a:avLst>
              <a:gd name="adj" fmla="val 50000"/>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8" name="Rectangle 57">
            <a:extLst>
              <a:ext uri="{FF2B5EF4-FFF2-40B4-BE49-F238E27FC236}">
                <a16:creationId xmlns:a16="http://schemas.microsoft.com/office/drawing/2014/main" id="{3077960B-82EB-EDE5-6EA3-919958458B3B}"/>
              </a:ext>
            </a:extLst>
          </p:cNvPr>
          <p:cNvSpPr/>
          <p:nvPr/>
        </p:nvSpPr>
        <p:spPr>
          <a:xfrm>
            <a:off x="4469082" y="1617293"/>
            <a:ext cx="3240000" cy="4110714"/>
          </a:xfrm>
          <a:prstGeom prst="rect">
            <a:avLst/>
          </a:prstGeom>
          <a:solidFill>
            <a:schemeClr val="bg2">
              <a:alpha val="15000"/>
            </a:schemeClr>
          </a:solidFill>
          <a:ln w="12700" cap="flat" cmpd="sng" algn="ctr">
            <a:noFill/>
            <a:prstDash val="solid"/>
            <a:miter lim="800000"/>
          </a:ln>
          <a:effectLst/>
        </p:spPr>
        <p:txBody>
          <a:bodyPr tIns="468000" rtlCol="0" anchor="t" anchorCtr="0"/>
          <a:lstStyle/>
          <a:p>
            <a:pPr marL="0" marR="0" lvl="0" indent="0" defTabSz="914400" eaLnBrk="1" fontAlgn="auto" latinLnBrk="0" hangingPunct="1">
              <a:lnSpc>
                <a:spcPct val="100000"/>
              </a:lnSpc>
              <a:spcBef>
                <a:spcPts val="600"/>
              </a:spcBef>
              <a:spcAft>
                <a:spcPts val="0"/>
              </a:spcAft>
              <a:buClrTx/>
              <a:buSzTx/>
              <a:buFontTx/>
              <a:buNone/>
              <a:tabLst/>
              <a:defRPr/>
            </a:pPr>
            <a:r>
              <a:rPr kumimoji="0" lang="en-GB" sz="1600" b="1" i="0" u="none" strike="noStrike" kern="0" cap="none" spc="0" normalizeH="0" baseline="0" noProof="0" dirty="0">
                <a:ln>
                  <a:noFill/>
                </a:ln>
                <a:effectLst/>
                <a:uLnTx/>
                <a:uFillTx/>
                <a:ea typeface="+mn-ea"/>
                <a:cs typeface="+mn-cs"/>
              </a:rPr>
              <a:t>INTEGRATION </a:t>
            </a:r>
            <a:br>
              <a:rPr kumimoji="0" lang="en-GB" sz="1600" b="1" i="0" u="none" strike="noStrike" kern="0" cap="none" spc="0" normalizeH="0" baseline="0" noProof="0" dirty="0">
                <a:ln>
                  <a:noFill/>
                </a:ln>
                <a:effectLst/>
                <a:uLnTx/>
                <a:uFillTx/>
                <a:ea typeface="+mn-ea"/>
                <a:cs typeface="+mn-cs"/>
              </a:rPr>
            </a:br>
            <a:r>
              <a:rPr kumimoji="0" lang="en-GB" sz="1600" b="1" i="0" u="none" strike="noStrike" kern="0" cap="none" spc="0" normalizeH="0" baseline="0" noProof="0" dirty="0">
                <a:ln>
                  <a:noFill/>
                </a:ln>
                <a:effectLst/>
                <a:uLnTx/>
                <a:uFillTx/>
                <a:ea typeface="+mn-ea"/>
                <a:cs typeface="+mn-cs"/>
              </a:rPr>
              <a:t>OF TOOLS</a:t>
            </a:r>
          </a:p>
          <a:p>
            <a:pPr marL="0" marR="0" lvl="0" indent="0" defTabSz="914400" eaLnBrk="1" fontAlgn="auto" latinLnBrk="0" hangingPunct="1">
              <a:lnSpc>
                <a:spcPct val="100000"/>
              </a:lnSpc>
              <a:spcBef>
                <a:spcPts val="600"/>
              </a:spcBef>
              <a:spcAft>
                <a:spcPts val="0"/>
              </a:spcAft>
              <a:buClrTx/>
              <a:buSzTx/>
              <a:buFontTx/>
              <a:buNone/>
              <a:tabLst/>
              <a:defRPr/>
            </a:pPr>
            <a:endParaRPr lang="en-GB" sz="1600" b="1" kern="0" dirty="0">
              <a:solidFill>
                <a:srgbClr val="F0AB00"/>
              </a:solidFill>
              <a:latin typeface="Arial" panose="020B0604020202020204"/>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F0AB00"/>
              </a:solidFill>
              <a:effectLst/>
              <a:uLnTx/>
              <a:uFillTx/>
              <a:latin typeface="Arial" panose="020B0604020202020204"/>
              <a:ea typeface="+mn-ea"/>
              <a:cs typeface="+mn-cs"/>
            </a:endParaRP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F0AB00"/>
              </a:solidFill>
              <a:effectLst/>
              <a:uLnTx/>
              <a:uFillTx/>
              <a:ea typeface="+mn-ea"/>
              <a:cs typeface="+mn-cs"/>
            </a:endParaRP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Full integration of pre- and post-hospital </a:t>
            </a:r>
            <a:r>
              <a:rPr kumimoji="0" lang="en-GB" sz="1400" b="1" i="0" u="none" strike="noStrike" kern="0" cap="none" spc="0" normalizeH="0" baseline="0" noProof="0" dirty="0">
                <a:ln>
                  <a:noFill/>
                </a:ln>
                <a:effectLst/>
                <a:uLnTx/>
                <a:uFillTx/>
                <a:ea typeface="+mn-ea"/>
                <a:cs typeface="+mn-cs"/>
              </a:rPr>
              <a:t>discharge checklists </a:t>
            </a:r>
            <a:r>
              <a:rPr kumimoji="0" lang="en-GB" sz="1400" i="0" u="none" strike="noStrike" kern="0" cap="none" spc="0" normalizeH="0" baseline="0" noProof="0" dirty="0">
                <a:ln>
                  <a:noFill/>
                </a:ln>
                <a:effectLst/>
                <a:uLnTx/>
                <a:uFillTx/>
                <a:ea typeface="+mn-ea"/>
                <a:cs typeface="+mn-cs"/>
              </a:rPr>
              <a:t>across care services</a:t>
            </a:r>
            <a:r>
              <a:rPr kumimoji="0" lang="en-GB" sz="1400" i="0" u="none" strike="noStrike" kern="0" cap="none" spc="0" normalizeH="0" baseline="30000" noProof="0" dirty="0">
                <a:ln>
                  <a:noFill/>
                </a:ln>
                <a:effectLst/>
                <a:uLnTx/>
                <a:uFillTx/>
                <a:ea typeface="+mn-ea"/>
                <a:cs typeface="+mn-cs"/>
              </a:rPr>
              <a:t>2 </a:t>
            </a:r>
          </a:p>
          <a:p>
            <a:pPr marL="177800" indent="-177800">
              <a:spcBef>
                <a:spcPts val="600"/>
              </a:spcBef>
              <a:buClr>
                <a:schemeClr val="tx1"/>
              </a:buClr>
              <a:buFont typeface="Arial" panose="020B0604020202020204" pitchFamily="34" charset="0"/>
              <a:buChar char="•"/>
              <a:defRPr/>
            </a:pPr>
            <a:r>
              <a:rPr kumimoji="0" lang="en-GB" sz="1400" b="1" i="0" u="none" strike="noStrike" kern="0" cap="none" spc="0" normalizeH="0" baseline="0" noProof="0" dirty="0">
                <a:ln>
                  <a:noFill/>
                </a:ln>
                <a:effectLst/>
                <a:uLnTx/>
                <a:uFillTx/>
                <a:ea typeface="+mn-ea"/>
                <a:cs typeface="+mn-cs"/>
              </a:rPr>
              <a:t>Simple-to-use tools</a:t>
            </a:r>
            <a:r>
              <a:rPr kumimoji="0" lang="en-GB" sz="1400" i="0" u="none" strike="noStrike" kern="0" cap="none" spc="0" normalizeH="0" baseline="0" noProof="0" dirty="0">
                <a:ln>
                  <a:noFill/>
                </a:ln>
                <a:effectLst/>
                <a:uLnTx/>
                <a:uFillTx/>
                <a:ea typeface="+mn-ea"/>
                <a:cs typeface="+mn-cs"/>
              </a:rPr>
              <a:t>, tailored to local needs and languages</a:t>
            </a:r>
            <a:r>
              <a:rPr kumimoji="0" lang="en-GB" sz="1400" i="0" u="none" strike="noStrike" kern="0" cap="none" spc="0" normalizeH="0" baseline="30000" noProof="0" dirty="0">
                <a:ln>
                  <a:noFill/>
                </a:ln>
                <a:effectLst/>
                <a:uLnTx/>
                <a:uFillTx/>
                <a:ea typeface="+mn-ea"/>
                <a:cs typeface="+mn-cs"/>
              </a:rPr>
              <a:t>2</a:t>
            </a:r>
          </a:p>
          <a:p>
            <a:pPr marL="177800" marR="0" lvl="0" indent="-177800" defTabSz="91440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An integrated method of highlighting the patient to others, e.g., by selecting an icon in the EMR</a:t>
            </a:r>
            <a:r>
              <a:rPr kumimoji="0" lang="en-GB" sz="1400" i="0" u="none" strike="noStrike" kern="0" cap="none" spc="0" normalizeH="0" baseline="30000" noProof="0" dirty="0">
                <a:ln>
                  <a:noFill/>
                </a:ln>
                <a:effectLst/>
                <a:uLnTx/>
                <a:uFillTx/>
                <a:ea typeface="+mn-ea"/>
                <a:cs typeface="+mn-cs"/>
              </a:rPr>
              <a:t>1</a:t>
            </a:r>
          </a:p>
        </p:txBody>
      </p:sp>
      <p:sp>
        <p:nvSpPr>
          <p:cNvPr id="59" name="Rectangle: Rounded Corners 58">
            <a:extLst>
              <a:ext uri="{FF2B5EF4-FFF2-40B4-BE49-F238E27FC236}">
                <a16:creationId xmlns:a16="http://schemas.microsoft.com/office/drawing/2014/main" id="{69AB0031-18B7-C096-3E3E-1BD350269DCE}"/>
              </a:ext>
            </a:extLst>
          </p:cNvPr>
          <p:cNvSpPr/>
          <p:nvPr/>
        </p:nvSpPr>
        <p:spPr>
          <a:xfrm flipV="1">
            <a:off x="4289082" y="5705147"/>
            <a:ext cx="3600000" cy="45719"/>
          </a:xfrm>
          <a:prstGeom prst="roundRect">
            <a:avLst>
              <a:gd name="adj" fmla="val 50000"/>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0" name="Rectangle: Rounded Corners 59">
            <a:extLst>
              <a:ext uri="{FF2B5EF4-FFF2-40B4-BE49-F238E27FC236}">
                <a16:creationId xmlns:a16="http://schemas.microsoft.com/office/drawing/2014/main" id="{A9B7ACF2-4F77-A599-83B8-CB9DBA3A40B0}"/>
              </a:ext>
            </a:extLst>
          </p:cNvPr>
          <p:cNvSpPr/>
          <p:nvPr/>
        </p:nvSpPr>
        <p:spPr>
          <a:xfrm flipV="1">
            <a:off x="4289082" y="1571575"/>
            <a:ext cx="3600000" cy="145012"/>
          </a:xfrm>
          <a:prstGeom prst="roundRect">
            <a:avLst>
              <a:gd name="adj" fmla="val 50000"/>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1" name="Rectangle 60">
            <a:extLst>
              <a:ext uri="{FF2B5EF4-FFF2-40B4-BE49-F238E27FC236}">
                <a16:creationId xmlns:a16="http://schemas.microsoft.com/office/drawing/2014/main" id="{C7DE540F-5965-3368-E0CC-74A5877ED348}"/>
              </a:ext>
            </a:extLst>
          </p:cNvPr>
          <p:cNvSpPr/>
          <p:nvPr/>
        </p:nvSpPr>
        <p:spPr>
          <a:xfrm>
            <a:off x="593342" y="1617293"/>
            <a:ext cx="3240000" cy="4110714"/>
          </a:xfrm>
          <a:prstGeom prst="rect">
            <a:avLst/>
          </a:prstGeom>
          <a:solidFill>
            <a:schemeClr val="tx2">
              <a:alpha val="15000"/>
            </a:schemeClr>
          </a:solidFill>
          <a:ln w="12700" cap="flat" cmpd="sng" algn="ctr">
            <a:noFill/>
            <a:prstDash val="solid"/>
            <a:miter lim="800000"/>
          </a:ln>
          <a:effectLst/>
        </p:spPr>
        <p:txBody>
          <a:bodyPr tIns="468000" rtlCol="0" anchor="t" anchorCtr="0"/>
          <a:lstStyle/>
          <a:p>
            <a:pPr>
              <a:spcBef>
                <a:spcPts val="600"/>
              </a:spcBef>
              <a:defRPr/>
            </a:pPr>
            <a:r>
              <a:rPr lang="en-GB" sz="1600" b="1" kern="0" dirty="0"/>
              <a:t>EDUCATION CARE </a:t>
            </a:r>
            <a:br>
              <a:rPr lang="en-GB" sz="1600" b="1" kern="0" dirty="0"/>
            </a:br>
            <a:r>
              <a:rPr lang="en-GB" sz="1600" b="1" kern="0" dirty="0"/>
              <a:t>ON THE BUNDLE </a:t>
            </a:r>
          </a:p>
          <a:p>
            <a:pPr marR="0" lvl="0" defTabSz="1219170" eaLnBrk="1" fontAlgn="auto" latinLnBrk="0" hangingPunct="1">
              <a:lnSpc>
                <a:spcPct val="100000"/>
              </a:lnSpc>
              <a:spcBef>
                <a:spcPts val="600"/>
              </a:spcBef>
              <a:spcAft>
                <a:spcPts val="0"/>
              </a:spcAft>
              <a:buClr>
                <a:schemeClr val="tx1"/>
              </a:buClr>
              <a:buSzPct val="100000"/>
              <a:tabLst/>
              <a:defRPr/>
            </a:pPr>
            <a:endParaRPr lang="en-GB" sz="1400" kern="0" dirty="0">
              <a:latin typeface="Arial" panose="020B0604020202020204"/>
            </a:endParaRPr>
          </a:p>
          <a:p>
            <a:pPr marR="0" lvl="0" defTabSz="1219170" eaLnBrk="1" fontAlgn="auto" latinLnBrk="0" hangingPunct="1">
              <a:lnSpc>
                <a:spcPct val="100000"/>
              </a:lnSpc>
              <a:spcBef>
                <a:spcPts val="600"/>
              </a:spcBef>
              <a:spcAft>
                <a:spcPts val="0"/>
              </a:spcAft>
              <a:buClr>
                <a:schemeClr val="tx1"/>
              </a:buClr>
              <a:buSzPct val="100000"/>
              <a:tabLst/>
              <a:defRPr/>
            </a:pPr>
            <a:endParaRPr lang="en-GB" sz="1400" kern="0" dirty="0">
              <a:latin typeface="Arial" panose="020B0604020202020204"/>
            </a:endParaRP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panose="020B0604020202020204"/>
              <a:ea typeface="+mn-ea"/>
              <a:cs typeface="+mn-cs"/>
            </a:endParaRP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r>
              <a:rPr kumimoji="0" lang="en-GB" sz="1400" b="0" i="0" u="none" strike="noStrike" kern="0" cap="none" spc="0" normalizeH="0" baseline="0" noProof="0" dirty="0">
                <a:ln>
                  <a:noFill/>
                </a:ln>
                <a:effectLst/>
                <a:uLnTx/>
                <a:uFillTx/>
                <a:ea typeface="+mn-ea"/>
                <a:cs typeface="+mn-cs"/>
              </a:rPr>
              <a:t>An </a:t>
            </a:r>
            <a:r>
              <a:rPr kumimoji="0" lang="en-GB" sz="1400" b="1" i="0" u="none" strike="noStrike" kern="0" cap="none" spc="0" normalizeH="0" baseline="0" noProof="0" dirty="0">
                <a:ln>
                  <a:noFill/>
                </a:ln>
                <a:effectLst/>
                <a:uLnTx/>
                <a:uFillTx/>
                <a:ea typeface="+mn-ea"/>
                <a:cs typeface="+mn-cs"/>
              </a:rPr>
              <a:t>informative video </a:t>
            </a:r>
            <a:r>
              <a:rPr kumimoji="0" lang="en-GB" sz="1400" b="0" i="0" u="none" strike="noStrike" kern="0" cap="none" spc="0" normalizeH="0" baseline="0" noProof="0" dirty="0">
                <a:ln>
                  <a:noFill/>
                </a:ln>
                <a:effectLst/>
                <a:uLnTx/>
                <a:uFillTx/>
                <a:ea typeface="+mn-ea"/>
                <a:cs typeface="+mn-cs"/>
              </a:rPr>
              <a:t>showing bundle interventions and participation</a:t>
            </a:r>
            <a:r>
              <a:rPr kumimoji="0" lang="en-GB" sz="1400" b="0" i="0" u="none" strike="noStrike" kern="0" cap="none" spc="0" normalizeH="0" baseline="30000" noProof="0" dirty="0">
                <a:ln>
                  <a:noFill/>
                </a:ln>
                <a:effectLst/>
                <a:uLnTx/>
                <a:uFillTx/>
                <a:ea typeface="+mn-ea"/>
                <a:cs typeface="+mn-cs"/>
              </a:rPr>
              <a:t>1</a:t>
            </a: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r>
              <a:rPr kumimoji="0" lang="en-GB" sz="1400" b="1" i="0" u="none" strike="noStrike" kern="0" cap="none" spc="0" normalizeH="0" baseline="0" noProof="0" dirty="0">
                <a:ln>
                  <a:noFill/>
                </a:ln>
                <a:effectLst/>
                <a:uLnTx/>
                <a:uFillTx/>
                <a:ea typeface="+mn-ea"/>
                <a:cs typeface="+mn-cs"/>
              </a:rPr>
              <a:t>Educational sessions </a:t>
            </a:r>
            <a:r>
              <a:rPr kumimoji="0" lang="en-GB" sz="1400" b="0" i="0" u="none" strike="noStrike" kern="0" cap="none" spc="0" normalizeH="0" baseline="0" noProof="0" dirty="0">
                <a:ln>
                  <a:noFill/>
                </a:ln>
                <a:effectLst/>
                <a:uLnTx/>
                <a:uFillTx/>
                <a:ea typeface="+mn-ea"/>
                <a:cs typeface="+mn-cs"/>
              </a:rPr>
              <a:t>on roles within the care bundle</a:t>
            </a:r>
            <a:r>
              <a:rPr kumimoji="0" lang="en-GB" sz="1400" b="0" i="0" u="none" strike="noStrike" kern="0" cap="none" spc="0" normalizeH="0" baseline="30000" noProof="0" dirty="0">
                <a:ln>
                  <a:noFill/>
                </a:ln>
                <a:effectLst/>
                <a:uLnTx/>
                <a:uFillTx/>
                <a:ea typeface="+mn-ea"/>
                <a:cs typeface="+mn-cs"/>
              </a:rPr>
              <a:t>1</a:t>
            </a:r>
            <a:r>
              <a:rPr kumimoji="0" lang="en-GB" sz="1400" b="0" i="0" u="none" strike="noStrike" kern="0" cap="none" spc="0" normalizeH="0" baseline="0" noProof="0" dirty="0">
                <a:ln>
                  <a:noFill/>
                </a:ln>
                <a:effectLst/>
                <a:uLnTx/>
                <a:uFillTx/>
                <a:ea typeface="+mn-ea"/>
                <a:cs typeface="+mn-cs"/>
              </a:rPr>
              <a:t> </a:t>
            </a:r>
          </a:p>
          <a:p>
            <a:pPr marL="177800" marR="0" lvl="0" indent="-177800" defTabSz="1219170" eaLnBrk="1" fontAlgn="auto" latinLnBrk="0" hangingPunct="1">
              <a:lnSpc>
                <a:spcPct val="100000"/>
              </a:lnSpc>
              <a:spcBef>
                <a:spcPts val="600"/>
              </a:spcBef>
              <a:spcAft>
                <a:spcPts val="0"/>
              </a:spcAft>
              <a:buClr>
                <a:schemeClr val="tx1"/>
              </a:buClr>
              <a:buSzPct val="100000"/>
              <a:buFont typeface="Arial" panose="020B0604020202020204" pitchFamily="34" charset="0"/>
              <a:buChar char="•"/>
              <a:tabLst/>
              <a:defRPr/>
            </a:pPr>
            <a:r>
              <a:rPr kumimoji="0" lang="en-GB" sz="1400" i="0" u="none" strike="noStrike" kern="0" cap="none" spc="0" normalizeH="0" baseline="0" noProof="0" dirty="0">
                <a:ln>
                  <a:noFill/>
                </a:ln>
                <a:effectLst/>
                <a:uLnTx/>
                <a:uFillTx/>
                <a:ea typeface="+mn-ea"/>
                <a:cs typeface="+mn-cs"/>
              </a:rPr>
              <a:t>Audits and sessions to share programme </a:t>
            </a:r>
            <a:r>
              <a:rPr kumimoji="0" lang="en-GB" sz="1400" b="1" i="0" u="none" strike="noStrike" kern="0" cap="none" spc="0" normalizeH="0" baseline="0" noProof="0" dirty="0">
                <a:ln>
                  <a:noFill/>
                </a:ln>
                <a:effectLst/>
                <a:uLnTx/>
                <a:uFillTx/>
                <a:ea typeface="+mn-ea"/>
                <a:cs typeface="+mn-cs"/>
              </a:rPr>
              <a:t>goals, impact and </a:t>
            </a:r>
            <a:br>
              <a:rPr kumimoji="0" lang="en-GB" sz="1400" b="1" i="0" u="none" strike="noStrike" kern="0" cap="none" spc="0" normalizeH="0" baseline="0" noProof="0" dirty="0">
                <a:ln>
                  <a:noFill/>
                </a:ln>
                <a:effectLst/>
                <a:uLnTx/>
                <a:uFillTx/>
                <a:ea typeface="+mn-ea"/>
                <a:cs typeface="+mn-cs"/>
              </a:rPr>
            </a:br>
            <a:r>
              <a:rPr kumimoji="0" lang="en-GB" sz="1400" b="1" i="0" u="none" strike="noStrike" kern="0" cap="none" spc="0" normalizeH="0" baseline="0" noProof="0" dirty="0">
                <a:ln>
                  <a:noFill/>
                </a:ln>
                <a:effectLst/>
                <a:uLnTx/>
                <a:uFillTx/>
                <a:ea typeface="+mn-ea"/>
                <a:cs typeface="+mn-cs"/>
              </a:rPr>
              <a:t>local results</a:t>
            </a:r>
            <a:r>
              <a:rPr kumimoji="0" lang="en-GB" sz="1400" i="0" u="none" strike="noStrike" kern="0" cap="none" spc="0" normalizeH="0" baseline="30000" noProof="0" dirty="0">
                <a:ln>
                  <a:noFill/>
                </a:ln>
                <a:effectLst/>
                <a:uLnTx/>
                <a:uFillTx/>
                <a:ea typeface="+mn-ea"/>
                <a:cs typeface="+mn-cs"/>
              </a:rPr>
              <a:t>1,2</a:t>
            </a:r>
          </a:p>
          <a:p>
            <a:pPr marL="0" marR="0" lvl="0" indent="0" defTabSz="914400" eaLnBrk="1" fontAlgn="auto" latinLnBrk="0" hangingPunct="1">
              <a:lnSpc>
                <a:spcPct val="100000"/>
              </a:lnSpc>
              <a:spcBef>
                <a:spcPts val="600"/>
              </a:spcBef>
              <a:spcAft>
                <a:spcPts val="0"/>
              </a:spcAft>
              <a:buClrTx/>
              <a:buSzTx/>
              <a:buFontTx/>
              <a:buNone/>
              <a:tabLst/>
              <a:defRPr/>
            </a:pPr>
            <a:endParaRPr kumimoji="0" lang="en-GB" sz="1600" b="1" i="0" u="none" strike="noStrike" kern="0" cap="none" spc="0" normalizeH="0" baseline="30000" noProof="0" dirty="0">
              <a:ln>
                <a:noFill/>
              </a:ln>
              <a:solidFill>
                <a:srgbClr val="00C5B4"/>
              </a:solidFill>
              <a:effectLst/>
              <a:uLnTx/>
              <a:uFillTx/>
              <a:latin typeface="Arial" panose="020B0604020202020204"/>
              <a:ea typeface="+mn-ea"/>
              <a:cs typeface="+mn-cs"/>
            </a:endParaRPr>
          </a:p>
        </p:txBody>
      </p:sp>
      <p:sp>
        <p:nvSpPr>
          <p:cNvPr id="62" name="Rectangle: Rounded Corners 61">
            <a:extLst>
              <a:ext uri="{FF2B5EF4-FFF2-40B4-BE49-F238E27FC236}">
                <a16:creationId xmlns:a16="http://schemas.microsoft.com/office/drawing/2014/main" id="{F5C0C3DF-22AE-3A83-32AC-72E0EFCCF9FF}"/>
              </a:ext>
            </a:extLst>
          </p:cNvPr>
          <p:cNvSpPr/>
          <p:nvPr/>
        </p:nvSpPr>
        <p:spPr>
          <a:xfrm flipV="1">
            <a:off x="413342" y="5705147"/>
            <a:ext cx="3600000" cy="45719"/>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63" name="Rectangle: Rounded Corners 62">
            <a:extLst>
              <a:ext uri="{FF2B5EF4-FFF2-40B4-BE49-F238E27FC236}">
                <a16:creationId xmlns:a16="http://schemas.microsoft.com/office/drawing/2014/main" id="{6FF6B98C-4E7D-61CF-A513-5488EF8F221A}"/>
              </a:ext>
            </a:extLst>
          </p:cNvPr>
          <p:cNvSpPr/>
          <p:nvPr/>
        </p:nvSpPr>
        <p:spPr>
          <a:xfrm flipV="1">
            <a:off x="413342" y="1571575"/>
            <a:ext cx="3600000" cy="145012"/>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64" name="Straight Connector 63">
            <a:extLst>
              <a:ext uri="{FF2B5EF4-FFF2-40B4-BE49-F238E27FC236}">
                <a16:creationId xmlns:a16="http://schemas.microsoft.com/office/drawing/2014/main" id="{3D7C7C1A-533A-C0E6-7196-CBB2BDFF6DC0}"/>
              </a:ext>
            </a:extLst>
          </p:cNvPr>
          <p:cNvCxnSpPr>
            <a:cxnSpLocks/>
          </p:cNvCxnSpPr>
          <p:nvPr/>
        </p:nvCxnSpPr>
        <p:spPr>
          <a:xfrm>
            <a:off x="702131" y="2983507"/>
            <a:ext cx="3022422" cy="0"/>
          </a:xfrm>
          <a:prstGeom prst="line">
            <a:avLst/>
          </a:prstGeom>
          <a:noFill/>
          <a:ln w="19050" cap="rnd" cmpd="sng" algn="ctr">
            <a:solidFill>
              <a:srgbClr val="939393"/>
            </a:solidFill>
            <a:prstDash val="solid"/>
            <a:round/>
          </a:ln>
          <a:effectLst/>
        </p:spPr>
      </p:cxnSp>
      <p:cxnSp>
        <p:nvCxnSpPr>
          <p:cNvPr id="65" name="Straight Connector 64">
            <a:extLst>
              <a:ext uri="{FF2B5EF4-FFF2-40B4-BE49-F238E27FC236}">
                <a16:creationId xmlns:a16="http://schemas.microsoft.com/office/drawing/2014/main" id="{DD32EE2E-0933-87F0-C321-D2C1CDDC3B43}"/>
              </a:ext>
            </a:extLst>
          </p:cNvPr>
          <p:cNvCxnSpPr>
            <a:cxnSpLocks/>
          </p:cNvCxnSpPr>
          <p:nvPr/>
        </p:nvCxnSpPr>
        <p:spPr>
          <a:xfrm>
            <a:off x="4577082" y="2983507"/>
            <a:ext cx="3024000" cy="0"/>
          </a:xfrm>
          <a:prstGeom prst="line">
            <a:avLst/>
          </a:prstGeom>
          <a:noFill/>
          <a:ln w="19050" cap="rnd" cmpd="sng" algn="ctr">
            <a:solidFill>
              <a:srgbClr val="939393"/>
            </a:solidFill>
            <a:prstDash val="solid"/>
            <a:round/>
          </a:ln>
          <a:effectLst/>
        </p:spPr>
      </p:cxnSp>
      <p:cxnSp>
        <p:nvCxnSpPr>
          <p:cNvPr id="66" name="Straight Connector 65">
            <a:extLst>
              <a:ext uri="{FF2B5EF4-FFF2-40B4-BE49-F238E27FC236}">
                <a16:creationId xmlns:a16="http://schemas.microsoft.com/office/drawing/2014/main" id="{8F7A01F1-360D-5616-D9D8-17FE5AB3F219}"/>
              </a:ext>
            </a:extLst>
          </p:cNvPr>
          <p:cNvCxnSpPr>
            <a:cxnSpLocks/>
          </p:cNvCxnSpPr>
          <p:nvPr/>
        </p:nvCxnSpPr>
        <p:spPr>
          <a:xfrm>
            <a:off x="8480703" y="2983507"/>
            <a:ext cx="3024000" cy="0"/>
          </a:xfrm>
          <a:prstGeom prst="line">
            <a:avLst/>
          </a:prstGeom>
          <a:noFill/>
          <a:ln w="19050" cap="rnd" cmpd="sng" algn="ctr">
            <a:solidFill>
              <a:srgbClr val="939393"/>
            </a:solidFill>
            <a:prstDash val="solid"/>
            <a:round/>
          </a:ln>
          <a:effectLst/>
        </p:spPr>
      </p:cxnSp>
      <p:sp>
        <p:nvSpPr>
          <p:cNvPr id="94" name="Graphic 25">
            <a:extLst>
              <a:ext uri="{FF2B5EF4-FFF2-40B4-BE49-F238E27FC236}">
                <a16:creationId xmlns:a16="http://schemas.microsoft.com/office/drawing/2014/main" id="{3D288C47-D9E0-D208-1E07-8A868C827B49}"/>
              </a:ext>
            </a:extLst>
          </p:cNvPr>
          <p:cNvSpPr>
            <a:spLocks noChangeAspect="1"/>
          </p:cNvSpPr>
          <p:nvPr/>
        </p:nvSpPr>
        <p:spPr>
          <a:xfrm>
            <a:off x="2555133" y="1879843"/>
            <a:ext cx="1087746" cy="930454"/>
          </a:xfrm>
          <a:custGeom>
            <a:avLst/>
            <a:gdLst>
              <a:gd name="connsiteX0" fmla="*/ 61121 w 638355"/>
              <a:gd name="connsiteY0" fmla="*/ 274412 h 546047"/>
              <a:gd name="connsiteX1" fmla="*/ 61121 w 638355"/>
              <a:gd name="connsiteY1" fmla="*/ 377839 h 546047"/>
              <a:gd name="connsiteX2" fmla="*/ 52495 w 638355"/>
              <a:gd name="connsiteY2" fmla="*/ 386465 h 546047"/>
              <a:gd name="connsiteX3" fmla="*/ 43868 w 638355"/>
              <a:gd name="connsiteY3" fmla="*/ 377839 h 546047"/>
              <a:gd name="connsiteX4" fmla="*/ 43868 w 638355"/>
              <a:gd name="connsiteY4" fmla="*/ 274412 h 546047"/>
              <a:gd name="connsiteX5" fmla="*/ 52495 w 638355"/>
              <a:gd name="connsiteY5" fmla="*/ 265785 h 546047"/>
              <a:gd name="connsiteX6" fmla="*/ 61121 w 638355"/>
              <a:gd name="connsiteY6" fmla="*/ 274412 h 546047"/>
              <a:gd name="connsiteX7" fmla="*/ 421425 w 638355"/>
              <a:gd name="connsiteY7" fmla="*/ 483079 h 546047"/>
              <a:gd name="connsiteX8" fmla="*/ 421425 w 638355"/>
              <a:gd name="connsiteY8" fmla="*/ 537421 h 546047"/>
              <a:gd name="connsiteX9" fmla="*/ 412799 w 638355"/>
              <a:gd name="connsiteY9" fmla="*/ 546048 h 546047"/>
              <a:gd name="connsiteX10" fmla="*/ 404172 w 638355"/>
              <a:gd name="connsiteY10" fmla="*/ 537421 h 546047"/>
              <a:gd name="connsiteX11" fmla="*/ 404172 w 638355"/>
              <a:gd name="connsiteY11" fmla="*/ 483079 h 546047"/>
              <a:gd name="connsiteX12" fmla="*/ 374862 w 638355"/>
              <a:gd name="connsiteY12" fmla="*/ 457188 h 546047"/>
              <a:gd name="connsiteX13" fmla="*/ 281549 w 638355"/>
              <a:gd name="connsiteY13" fmla="*/ 457172 h 546047"/>
              <a:gd name="connsiteX14" fmla="*/ 252171 w 638355"/>
              <a:gd name="connsiteY14" fmla="*/ 483079 h 546047"/>
              <a:gd name="connsiteX15" fmla="*/ 252171 w 638355"/>
              <a:gd name="connsiteY15" fmla="*/ 537421 h 546047"/>
              <a:gd name="connsiteX16" fmla="*/ 243545 w 638355"/>
              <a:gd name="connsiteY16" fmla="*/ 546048 h 546047"/>
              <a:gd name="connsiteX17" fmla="*/ 234918 w 638355"/>
              <a:gd name="connsiteY17" fmla="*/ 537421 h 546047"/>
              <a:gd name="connsiteX18" fmla="*/ 234918 w 638355"/>
              <a:gd name="connsiteY18" fmla="*/ 483079 h 546047"/>
              <a:gd name="connsiteX19" fmla="*/ 277253 w 638355"/>
              <a:gd name="connsiteY19" fmla="*/ 440457 h 546047"/>
              <a:gd name="connsiteX20" fmla="*/ 307292 w 638355"/>
              <a:gd name="connsiteY20" fmla="*/ 435192 h 546047"/>
              <a:gd name="connsiteX21" fmla="*/ 281465 w 638355"/>
              <a:gd name="connsiteY21" fmla="*/ 382780 h 546047"/>
              <a:gd name="connsiteX22" fmla="*/ 328168 w 638355"/>
              <a:gd name="connsiteY22" fmla="*/ 334520 h 546047"/>
              <a:gd name="connsiteX23" fmla="*/ 374883 w 638355"/>
              <a:gd name="connsiteY23" fmla="*/ 382780 h 546047"/>
              <a:gd name="connsiteX24" fmla="*/ 348958 w 638355"/>
              <a:gd name="connsiteY24" fmla="*/ 435248 h 546047"/>
              <a:gd name="connsiteX25" fmla="*/ 379016 w 638355"/>
              <a:gd name="connsiteY25" fmla="*/ 440440 h 546047"/>
              <a:gd name="connsiteX26" fmla="*/ 421425 w 638355"/>
              <a:gd name="connsiteY26" fmla="*/ 483079 h 546047"/>
              <a:gd name="connsiteX27" fmla="*/ 298718 w 638355"/>
              <a:gd name="connsiteY27" fmla="*/ 382781 h 546047"/>
              <a:gd name="connsiteX28" fmla="*/ 328169 w 638355"/>
              <a:gd name="connsiteY28" fmla="*/ 424206 h 546047"/>
              <a:gd name="connsiteX29" fmla="*/ 357632 w 638355"/>
              <a:gd name="connsiteY29" fmla="*/ 382781 h 546047"/>
              <a:gd name="connsiteX30" fmla="*/ 328169 w 638355"/>
              <a:gd name="connsiteY30" fmla="*/ 351775 h 546047"/>
              <a:gd name="connsiteX31" fmla="*/ 298718 w 638355"/>
              <a:gd name="connsiteY31" fmla="*/ 382781 h 546047"/>
              <a:gd name="connsiteX32" fmla="*/ 638355 w 638355"/>
              <a:gd name="connsiteY32" fmla="*/ 483079 h 546047"/>
              <a:gd name="connsiteX33" fmla="*/ 638355 w 638355"/>
              <a:gd name="connsiteY33" fmla="*/ 537421 h 546047"/>
              <a:gd name="connsiteX34" fmla="*/ 629729 w 638355"/>
              <a:gd name="connsiteY34" fmla="*/ 546048 h 546047"/>
              <a:gd name="connsiteX35" fmla="*/ 621102 w 638355"/>
              <a:gd name="connsiteY35" fmla="*/ 537421 h 546047"/>
              <a:gd name="connsiteX36" fmla="*/ 621102 w 638355"/>
              <a:gd name="connsiteY36" fmla="*/ 483079 h 546047"/>
              <a:gd name="connsiteX37" fmla="*/ 591791 w 638355"/>
              <a:gd name="connsiteY37" fmla="*/ 457188 h 546047"/>
              <a:gd name="connsiteX38" fmla="*/ 498484 w 638355"/>
              <a:gd name="connsiteY38" fmla="*/ 457172 h 546047"/>
              <a:gd name="connsiteX39" fmla="*/ 469100 w 638355"/>
              <a:gd name="connsiteY39" fmla="*/ 483079 h 546047"/>
              <a:gd name="connsiteX40" fmla="*/ 469100 w 638355"/>
              <a:gd name="connsiteY40" fmla="*/ 537421 h 546047"/>
              <a:gd name="connsiteX41" fmla="*/ 460473 w 638355"/>
              <a:gd name="connsiteY41" fmla="*/ 546048 h 546047"/>
              <a:gd name="connsiteX42" fmla="*/ 451847 w 638355"/>
              <a:gd name="connsiteY42" fmla="*/ 537421 h 546047"/>
              <a:gd name="connsiteX43" fmla="*/ 451847 w 638355"/>
              <a:gd name="connsiteY43" fmla="*/ 483079 h 546047"/>
              <a:gd name="connsiteX44" fmla="*/ 494182 w 638355"/>
              <a:gd name="connsiteY44" fmla="*/ 440457 h 546047"/>
              <a:gd name="connsiteX45" fmla="*/ 524215 w 638355"/>
              <a:gd name="connsiteY45" fmla="*/ 435191 h 546047"/>
              <a:gd name="connsiteX46" fmla="*/ 498388 w 638355"/>
              <a:gd name="connsiteY46" fmla="*/ 382780 h 546047"/>
              <a:gd name="connsiteX47" fmla="*/ 545098 w 638355"/>
              <a:gd name="connsiteY47" fmla="*/ 334520 h 546047"/>
              <a:gd name="connsiteX48" fmla="*/ 591807 w 638355"/>
              <a:gd name="connsiteY48" fmla="*/ 382780 h 546047"/>
              <a:gd name="connsiteX49" fmla="*/ 565888 w 638355"/>
              <a:gd name="connsiteY49" fmla="*/ 435247 h 546047"/>
              <a:gd name="connsiteX50" fmla="*/ 595947 w 638355"/>
              <a:gd name="connsiteY50" fmla="*/ 440441 h 546047"/>
              <a:gd name="connsiteX51" fmla="*/ 638355 w 638355"/>
              <a:gd name="connsiteY51" fmla="*/ 483079 h 546047"/>
              <a:gd name="connsiteX52" fmla="*/ 515642 w 638355"/>
              <a:gd name="connsiteY52" fmla="*/ 382781 h 546047"/>
              <a:gd name="connsiteX53" fmla="*/ 545099 w 638355"/>
              <a:gd name="connsiteY53" fmla="*/ 424206 h 546047"/>
              <a:gd name="connsiteX54" fmla="*/ 574556 w 638355"/>
              <a:gd name="connsiteY54" fmla="*/ 382781 h 546047"/>
              <a:gd name="connsiteX55" fmla="*/ 545099 w 638355"/>
              <a:gd name="connsiteY55" fmla="*/ 351775 h 546047"/>
              <a:gd name="connsiteX56" fmla="*/ 515642 w 638355"/>
              <a:gd name="connsiteY56" fmla="*/ 382781 h 546047"/>
              <a:gd name="connsiteX57" fmla="*/ 260677 w 638355"/>
              <a:gd name="connsiteY57" fmla="*/ 259321 h 546047"/>
              <a:gd name="connsiteX58" fmla="*/ 212600 w 638355"/>
              <a:gd name="connsiteY58" fmla="*/ 259321 h 546047"/>
              <a:gd name="connsiteX59" fmla="*/ 189933 w 638355"/>
              <a:gd name="connsiteY59" fmla="*/ 268806 h 546047"/>
              <a:gd name="connsiteX60" fmla="*/ 180464 w 638355"/>
              <a:gd name="connsiteY60" fmla="*/ 291551 h 546047"/>
              <a:gd name="connsiteX61" fmla="*/ 180464 w 638355"/>
              <a:gd name="connsiteY61" fmla="*/ 377838 h 546047"/>
              <a:gd name="connsiteX62" fmla="*/ 171837 w 638355"/>
              <a:gd name="connsiteY62" fmla="*/ 386464 h 546047"/>
              <a:gd name="connsiteX63" fmla="*/ 163211 w 638355"/>
              <a:gd name="connsiteY63" fmla="*/ 377838 h 546047"/>
              <a:gd name="connsiteX64" fmla="*/ 163211 w 638355"/>
              <a:gd name="connsiteY64" fmla="*/ 291551 h 546047"/>
              <a:gd name="connsiteX65" fmla="*/ 177717 w 638355"/>
              <a:gd name="connsiteY65" fmla="*/ 256624 h 546047"/>
              <a:gd name="connsiteX66" fmla="*/ 212598 w 638355"/>
              <a:gd name="connsiteY66" fmla="*/ 242066 h 546047"/>
              <a:gd name="connsiteX67" fmla="*/ 301974 w 638355"/>
              <a:gd name="connsiteY67" fmla="*/ 242066 h 546047"/>
              <a:gd name="connsiteX68" fmla="*/ 318823 w 638355"/>
              <a:gd name="connsiteY68" fmla="*/ 225161 h 546047"/>
              <a:gd name="connsiteX69" fmla="*/ 301974 w 638355"/>
              <a:gd name="connsiteY69" fmla="*/ 208256 h 546047"/>
              <a:gd name="connsiteX70" fmla="*/ 69472 w 638355"/>
              <a:gd name="connsiteY70" fmla="*/ 208256 h 546047"/>
              <a:gd name="connsiteX71" fmla="*/ 17253 w 638355"/>
              <a:gd name="connsiteY71" fmla="*/ 241639 h 546047"/>
              <a:gd name="connsiteX72" fmla="*/ 17253 w 638355"/>
              <a:gd name="connsiteY72" fmla="*/ 377836 h 546047"/>
              <a:gd name="connsiteX73" fmla="*/ 8627 w 638355"/>
              <a:gd name="connsiteY73" fmla="*/ 386463 h 546047"/>
              <a:gd name="connsiteX74" fmla="*/ 0 w 638355"/>
              <a:gd name="connsiteY74" fmla="*/ 377839 h 546047"/>
              <a:gd name="connsiteX75" fmla="*/ 0 w 638355"/>
              <a:gd name="connsiteY75" fmla="*/ 241641 h 546047"/>
              <a:gd name="connsiteX76" fmla="*/ 69472 w 638355"/>
              <a:gd name="connsiteY76" fmla="*/ 191005 h 546047"/>
              <a:gd name="connsiteX77" fmla="*/ 97525 w 638355"/>
              <a:gd name="connsiteY77" fmla="*/ 191005 h 546047"/>
              <a:gd name="connsiteX78" fmla="*/ 56948 w 638355"/>
              <a:gd name="connsiteY78" fmla="*/ 123578 h 546047"/>
              <a:gd name="connsiteX79" fmla="*/ 112166 w 638355"/>
              <a:gd name="connsiteY79" fmla="*/ 66360 h 546047"/>
              <a:gd name="connsiteX80" fmla="*/ 167390 w 638355"/>
              <a:gd name="connsiteY80" fmla="*/ 123578 h 546047"/>
              <a:gd name="connsiteX81" fmla="*/ 126811 w 638355"/>
              <a:gd name="connsiteY81" fmla="*/ 191005 h 546047"/>
              <a:gd name="connsiteX82" fmla="*/ 260658 w 638355"/>
              <a:gd name="connsiteY82" fmla="*/ 191005 h 546047"/>
              <a:gd name="connsiteX83" fmla="*/ 260658 w 638355"/>
              <a:gd name="connsiteY83" fmla="*/ 42992 h 546047"/>
              <a:gd name="connsiteX84" fmla="*/ 303650 w 638355"/>
              <a:gd name="connsiteY84" fmla="*/ 0 h 546047"/>
              <a:gd name="connsiteX85" fmla="*/ 569620 w 638355"/>
              <a:gd name="connsiteY85" fmla="*/ 0 h 546047"/>
              <a:gd name="connsiteX86" fmla="*/ 612618 w 638355"/>
              <a:gd name="connsiteY86" fmla="*/ 42992 h 546047"/>
              <a:gd name="connsiteX87" fmla="*/ 612618 w 638355"/>
              <a:gd name="connsiteY87" fmla="*/ 258928 h 546047"/>
              <a:gd name="connsiteX88" fmla="*/ 569620 w 638355"/>
              <a:gd name="connsiteY88" fmla="*/ 301924 h 546047"/>
              <a:gd name="connsiteX89" fmla="*/ 303649 w 638355"/>
              <a:gd name="connsiteY89" fmla="*/ 301924 h 546047"/>
              <a:gd name="connsiteX90" fmla="*/ 260677 w 638355"/>
              <a:gd name="connsiteY90" fmla="*/ 259321 h 546047"/>
              <a:gd name="connsiteX91" fmla="*/ 112166 w 638355"/>
              <a:gd name="connsiteY91" fmla="*/ 176331 h 546047"/>
              <a:gd name="connsiteX92" fmla="*/ 150137 w 638355"/>
              <a:gd name="connsiteY92" fmla="*/ 123578 h 546047"/>
              <a:gd name="connsiteX93" fmla="*/ 112166 w 638355"/>
              <a:gd name="connsiteY93" fmla="*/ 83613 h 546047"/>
              <a:gd name="connsiteX94" fmla="*/ 74201 w 638355"/>
              <a:gd name="connsiteY94" fmla="*/ 123578 h 546047"/>
              <a:gd name="connsiteX95" fmla="*/ 112166 w 638355"/>
              <a:gd name="connsiteY95" fmla="*/ 176331 h 546047"/>
              <a:gd name="connsiteX96" fmla="*/ 301976 w 638355"/>
              <a:gd name="connsiteY96" fmla="*/ 259321 h 546047"/>
              <a:gd name="connsiteX97" fmla="*/ 277950 w 638355"/>
              <a:gd name="connsiteY97" fmla="*/ 259321 h 546047"/>
              <a:gd name="connsiteX98" fmla="*/ 303650 w 638355"/>
              <a:gd name="connsiteY98" fmla="*/ 284671 h 546047"/>
              <a:gd name="connsiteX99" fmla="*/ 569620 w 638355"/>
              <a:gd name="connsiteY99" fmla="*/ 284671 h 546047"/>
              <a:gd name="connsiteX100" fmla="*/ 595365 w 638355"/>
              <a:gd name="connsiteY100" fmla="*/ 258927 h 546047"/>
              <a:gd name="connsiteX101" fmla="*/ 595365 w 638355"/>
              <a:gd name="connsiteY101" fmla="*/ 42992 h 546047"/>
              <a:gd name="connsiteX102" fmla="*/ 569620 w 638355"/>
              <a:gd name="connsiteY102" fmla="*/ 17253 h 546047"/>
              <a:gd name="connsiteX103" fmla="*/ 303649 w 638355"/>
              <a:gd name="connsiteY103" fmla="*/ 17253 h 546047"/>
              <a:gd name="connsiteX104" fmla="*/ 277910 w 638355"/>
              <a:gd name="connsiteY104" fmla="*/ 42992 h 546047"/>
              <a:gd name="connsiteX105" fmla="*/ 277910 w 638355"/>
              <a:gd name="connsiteY105" fmla="*/ 191005 h 546047"/>
              <a:gd name="connsiteX106" fmla="*/ 301976 w 638355"/>
              <a:gd name="connsiteY106" fmla="*/ 191005 h 546047"/>
              <a:gd name="connsiteX107" fmla="*/ 336076 w 638355"/>
              <a:gd name="connsiteY107" fmla="*/ 225162 h 546047"/>
              <a:gd name="connsiteX108" fmla="*/ 301976 w 638355"/>
              <a:gd name="connsiteY108" fmla="*/ 259321 h 546047"/>
              <a:gd name="connsiteX109" fmla="*/ 369644 w 638355"/>
              <a:gd name="connsiteY109" fmla="*/ 182767 h 546047"/>
              <a:gd name="connsiteX110" fmla="*/ 320598 w 638355"/>
              <a:gd name="connsiteY110" fmla="*/ 133720 h 546047"/>
              <a:gd name="connsiteX111" fmla="*/ 369644 w 638355"/>
              <a:gd name="connsiteY111" fmla="*/ 84681 h 546047"/>
              <a:gd name="connsiteX112" fmla="*/ 378270 w 638355"/>
              <a:gd name="connsiteY112" fmla="*/ 93307 h 546047"/>
              <a:gd name="connsiteX113" fmla="*/ 378270 w 638355"/>
              <a:gd name="connsiteY113" fmla="*/ 125094 h 546047"/>
              <a:gd name="connsiteX114" fmla="*/ 410063 w 638355"/>
              <a:gd name="connsiteY114" fmla="*/ 125094 h 546047"/>
              <a:gd name="connsiteX115" fmla="*/ 418690 w 638355"/>
              <a:gd name="connsiteY115" fmla="*/ 133720 h 546047"/>
              <a:gd name="connsiteX116" fmla="*/ 369644 w 638355"/>
              <a:gd name="connsiteY116" fmla="*/ 182767 h 546047"/>
              <a:gd name="connsiteX117" fmla="*/ 369644 w 638355"/>
              <a:gd name="connsiteY117" fmla="*/ 165513 h 546047"/>
              <a:gd name="connsiteX118" fmla="*/ 400246 w 638355"/>
              <a:gd name="connsiteY118" fmla="*/ 142347 h 546047"/>
              <a:gd name="connsiteX119" fmla="*/ 369644 w 638355"/>
              <a:gd name="connsiteY119" fmla="*/ 142347 h 546047"/>
              <a:gd name="connsiteX120" fmla="*/ 361017 w 638355"/>
              <a:gd name="connsiteY120" fmla="*/ 133720 h 546047"/>
              <a:gd name="connsiteX121" fmla="*/ 361017 w 638355"/>
              <a:gd name="connsiteY121" fmla="*/ 103124 h 546047"/>
              <a:gd name="connsiteX122" fmla="*/ 337851 w 638355"/>
              <a:gd name="connsiteY122" fmla="*/ 133722 h 546047"/>
              <a:gd name="connsiteX123" fmla="*/ 369644 w 638355"/>
              <a:gd name="connsiteY123" fmla="*/ 165513 h 546047"/>
              <a:gd name="connsiteX124" fmla="*/ 392086 w 638355"/>
              <a:gd name="connsiteY124" fmla="*/ 102652 h 546047"/>
              <a:gd name="connsiteX125" fmla="*/ 392086 w 638355"/>
              <a:gd name="connsiteY125" fmla="*/ 62232 h 546047"/>
              <a:gd name="connsiteX126" fmla="*/ 400712 w 638355"/>
              <a:gd name="connsiteY126" fmla="*/ 53606 h 546047"/>
              <a:gd name="connsiteX127" fmla="*/ 449759 w 638355"/>
              <a:gd name="connsiteY127" fmla="*/ 102652 h 546047"/>
              <a:gd name="connsiteX128" fmla="*/ 441132 w 638355"/>
              <a:gd name="connsiteY128" fmla="*/ 111278 h 546047"/>
              <a:gd name="connsiteX129" fmla="*/ 400712 w 638355"/>
              <a:gd name="connsiteY129" fmla="*/ 111278 h 546047"/>
              <a:gd name="connsiteX130" fmla="*/ 392086 w 638355"/>
              <a:gd name="connsiteY130" fmla="*/ 102652 h 546047"/>
              <a:gd name="connsiteX131" fmla="*/ 409339 w 638355"/>
              <a:gd name="connsiteY131" fmla="*/ 94025 h 546047"/>
              <a:gd name="connsiteX132" fmla="*/ 431315 w 638355"/>
              <a:gd name="connsiteY132" fmla="*/ 94025 h 546047"/>
              <a:gd name="connsiteX133" fmla="*/ 409339 w 638355"/>
              <a:gd name="connsiteY133" fmla="*/ 72049 h 546047"/>
              <a:gd name="connsiteX134" fmla="*/ 497008 w 638355"/>
              <a:gd name="connsiteY134" fmla="*/ 83984 h 546047"/>
              <a:gd name="connsiteX135" fmla="*/ 544043 w 638355"/>
              <a:gd name="connsiteY135" fmla="*/ 83984 h 546047"/>
              <a:gd name="connsiteX136" fmla="*/ 552670 w 638355"/>
              <a:gd name="connsiteY136" fmla="*/ 75357 h 546047"/>
              <a:gd name="connsiteX137" fmla="*/ 544043 w 638355"/>
              <a:gd name="connsiteY137" fmla="*/ 66731 h 546047"/>
              <a:gd name="connsiteX138" fmla="*/ 497008 w 638355"/>
              <a:gd name="connsiteY138" fmla="*/ 66731 h 546047"/>
              <a:gd name="connsiteX139" fmla="*/ 488381 w 638355"/>
              <a:gd name="connsiteY139" fmla="*/ 75357 h 546047"/>
              <a:gd name="connsiteX140" fmla="*/ 497008 w 638355"/>
              <a:gd name="connsiteY140" fmla="*/ 83984 h 546047"/>
              <a:gd name="connsiteX141" fmla="*/ 497008 w 638355"/>
              <a:gd name="connsiteY141" fmla="*/ 126818 h 546047"/>
              <a:gd name="connsiteX142" fmla="*/ 544043 w 638355"/>
              <a:gd name="connsiteY142" fmla="*/ 126818 h 546047"/>
              <a:gd name="connsiteX143" fmla="*/ 552670 w 638355"/>
              <a:gd name="connsiteY143" fmla="*/ 118192 h 546047"/>
              <a:gd name="connsiteX144" fmla="*/ 544043 w 638355"/>
              <a:gd name="connsiteY144" fmla="*/ 109565 h 546047"/>
              <a:gd name="connsiteX145" fmla="*/ 497008 w 638355"/>
              <a:gd name="connsiteY145" fmla="*/ 109565 h 546047"/>
              <a:gd name="connsiteX146" fmla="*/ 488381 w 638355"/>
              <a:gd name="connsiteY146" fmla="*/ 118192 h 546047"/>
              <a:gd name="connsiteX147" fmla="*/ 497008 w 638355"/>
              <a:gd name="connsiteY147" fmla="*/ 126818 h 546047"/>
              <a:gd name="connsiteX148" fmla="*/ 497008 w 638355"/>
              <a:gd name="connsiteY148" fmla="*/ 169642 h 546047"/>
              <a:gd name="connsiteX149" fmla="*/ 544043 w 638355"/>
              <a:gd name="connsiteY149" fmla="*/ 169642 h 546047"/>
              <a:gd name="connsiteX150" fmla="*/ 552670 w 638355"/>
              <a:gd name="connsiteY150" fmla="*/ 161015 h 546047"/>
              <a:gd name="connsiteX151" fmla="*/ 544043 w 638355"/>
              <a:gd name="connsiteY151" fmla="*/ 152389 h 546047"/>
              <a:gd name="connsiteX152" fmla="*/ 497008 w 638355"/>
              <a:gd name="connsiteY152" fmla="*/ 152389 h 546047"/>
              <a:gd name="connsiteX153" fmla="*/ 488381 w 638355"/>
              <a:gd name="connsiteY153" fmla="*/ 161015 h 546047"/>
              <a:gd name="connsiteX154" fmla="*/ 497008 w 638355"/>
              <a:gd name="connsiteY154" fmla="*/ 169642 h 546047"/>
              <a:gd name="connsiteX155" fmla="*/ 544043 w 638355"/>
              <a:gd name="connsiteY155" fmla="*/ 195218 h 546047"/>
              <a:gd name="connsiteX156" fmla="*/ 421835 w 638355"/>
              <a:gd name="connsiteY156" fmla="*/ 195218 h 546047"/>
              <a:gd name="connsiteX157" fmla="*/ 413209 w 638355"/>
              <a:gd name="connsiteY157" fmla="*/ 203845 h 546047"/>
              <a:gd name="connsiteX158" fmla="*/ 421835 w 638355"/>
              <a:gd name="connsiteY158" fmla="*/ 212471 h 546047"/>
              <a:gd name="connsiteX159" fmla="*/ 544043 w 638355"/>
              <a:gd name="connsiteY159" fmla="*/ 212471 h 546047"/>
              <a:gd name="connsiteX160" fmla="*/ 552670 w 638355"/>
              <a:gd name="connsiteY160" fmla="*/ 203845 h 546047"/>
              <a:gd name="connsiteX161" fmla="*/ 544043 w 638355"/>
              <a:gd name="connsiteY161" fmla="*/ 195218 h 546047"/>
              <a:gd name="connsiteX162" fmla="*/ 544043 w 638355"/>
              <a:gd name="connsiteY162" fmla="*/ 238047 h 546047"/>
              <a:gd name="connsiteX163" fmla="*/ 421835 w 638355"/>
              <a:gd name="connsiteY163" fmla="*/ 238047 h 546047"/>
              <a:gd name="connsiteX164" fmla="*/ 413209 w 638355"/>
              <a:gd name="connsiteY164" fmla="*/ 246673 h 546047"/>
              <a:gd name="connsiteX165" fmla="*/ 421835 w 638355"/>
              <a:gd name="connsiteY165" fmla="*/ 255300 h 546047"/>
              <a:gd name="connsiteX166" fmla="*/ 544043 w 638355"/>
              <a:gd name="connsiteY166" fmla="*/ 255300 h 546047"/>
              <a:gd name="connsiteX167" fmla="*/ 552670 w 638355"/>
              <a:gd name="connsiteY167" fmla="*/ 246673 h 546047"/>
              <a:gd name="connsiteX168" fmla="*/ 544043 w 638355"/>
              <a:gd name="connsiteY168" fmla="*/ 238047 h 54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38355" h="546047">
                <a:moveTo>
                  <a:pt x="61121" y="274412"/>
                </a:moveTo>
                <a:lnTo>
                  <a:pt x="61121" y="377839"/>
                </a:lnTo>
                <a:cubicBezTo>
                  <a:pt x="61121" y="382602"/>
                  <a:pt x="57257" y="386465"/>
                  <a:pt x="52495" y="386465"/>
                </a:cubicBezTo>
                <a:cubicBezTo>
                  <a:pt x="47732" y="386465"/>
                  <a:pt x="43868" y="382602"/>
                  <a:pt x="43868" y="377839"/>
                </a:cubicBezTo>
                <a:lnTo>
                  <a:pt x="43868" y="274412"/>
                </a:lnTo>
                <a:cubicBezTo>
                  <a:pt x="43868" y="269649"/>
                  <a:pt x="47732" y="265785"/>
                  <a:pt x="52495" y="265785"/>
                </a:cubicBezTo>
                <a:cubicBezTo>
                  <a:pt x="57257" y="265785"/>
                  <a:pt x="61121" y="269649"/>
                  <a:pt x="61121" y="274412"/>
                </a:cubicBezTo>
                <a:close/>
                <a:moveTo>
                  <a:pt x="421425" y="483079"/>
                </a:moveTo>
                <a:lnTo>
                  <a:pt x="421425" y="537421"/>
                </a:lnTo>
                <a:cubicBezTo>
                  <a:pt x="421425" y="542184"/>
                  <a:pt x="417561" y="546048"/>
                  <a:pt x="412799" y="546048"/>
                </a:cubicBezTo>
                <a:cubicBezTo>
                  <a:pt x="408036" y="546048"/>
                  <a:pt x="404172" y="542184"/>
                  <a:pt x="404172" y="537421"/>
                </a:cubicBezTo>
                <a:lnTo>
                  <a:pt x="404172" y="483079"/>
                </a:lnTo>
                <a:cubicBezTo>
                  <a:pt x="404172" y="466877"/>
                  <a:pt x="385807" y="459901"/>
                  <a:pt x="374862" y="457188"/>
                </a:cubicBezTo>
                <a:cubicBezTo>
                  <a:pt x="343315" y="449365"/>
                  <a:pt x="311927" y="449360"/>
                  <a:pt x="281549" y="457172"/>
                </a:cubicBezTo>
                <a:cubicBezTo>
                  <a:pt x="268149" y="460614"/>
                  <a:pt x="252171" y="467910"/>
                  <a:pt x="252171" y="483079"/>
                </a:cubicBezTo>
                <a:lnTo>
                  <a:pt x="252171" y="537421"/>
                </a:lnTo>
                <a:cubicBezTo>
                  <a:pt x="252171" y="542184"/>
                  <a:pt x="248308" y="546048"/>
                  <a:pt x="243545" y="546048"/>
                </a:cubicBezTo>
                <a:cubicBezTo>
                  <a:pt x="238782" y="546048"/>
                  <a:pt x="234918" y="542184"/>
                  <a:pt x="234918" y="537421"/>
                </a:cubicBezTo>
                <a:lnTo>
                  <a:pt x="234918" y="483079"/>
                </a:lnTo>
                <a:cubicBezTo>
                  <a:pt x="234918" y="462619"/>
                  <a:pt x="249953" y="447483"/>
                  <a:pt x="277253" y="440457"/>
                </a:cubicBezTo>
                <a:cubicBezTo>
                  <a:pt x="287179" y="437909"/>
                  <a:pt x="297204" y="436218"/>
                  <a:pt x="307292" y="435192"/>
                </a:cubicBezTo>
                <a:cubicBezTo>
                  <a:pt x="292005" y="425540"/>
                  <a:pt x="281465" y="405700"/>
                  <a:pt x="281465" y="382780"/>
                </a:cubicBezTo>
                <a:cubicBezTo>
                  <a:pt x="281465" y="353014"/>
                  <a:pt x="299364" y="334520"/>
                  <a:pt x="328168" y="334520"/>
                </a:cubicBezTo>
                <a:cubicBezTo>
                  <a:pt x="356985" y="334520"/>
                  <a:pt x="374883" y="353014"/>
                  <a:pt x="374883" y="382780"/>
                </a:cubicBezTo>
                <a:cubicBezTo>
                  <a:pt x="374883" y="405747"/>
                  <a:pt x="364299" y="425618"/>
                  <a:pt x="348958" y="435248"/>
                </a:cubicBezTo>
                <a:cubicBezTo>
                  <a:pt x="358954" y="436281"/>
                  <a:pt x="368978" y="437951"/>
                  <a:pt x="379016" y="440440"/>
                </a:cubicBezTo>
                <a:cubicBezTo>
                  <a:pt x="405970" y="447125"/>
                  <a:pt x="421425" y="462670"/>
                  <a:pt x="421425" y="483079"/>
                </a:cubicBezTo>
                <a:close/>
                <a:moveTo>
                  <a:pt x="298718" y="382781"/>
                </a:moveTo>
                <a:cubicBezTo>
                  <a:pt x="298718" y="405622"/>
                  <a:pt x="311927" y="424206"/>
                  <a:pt x="328169" y="424206"/>
                </a:cubicBezTo>
                <a:cubicBezTo>
                  <a:pt x="344417" y="424206"/>
                  <a:pt x="357632" y="405622"/>
                  <a:pt x="357632" y="382781"/>
                </a:cubicBezTo>
                <a:cubicBezTo>
                  <a:pt x="357632" y="355801"/>
                  <a:pt x="339172" y="351775"/>
                  <a:pt x="328169" y="351775"/>
                </a:cubicBezTo>
                <a:cubicBezTo>
                  <a:pt x="317173" y="351774"/>
                  <a:pt x="298718" y="355801"/>
                  <a:pt x="298718" y="382781"/>
                </a:cubicBezTo>
                <a:close/>
                <a:moveTo>
                  <a:pt x="638355" y="483079"/>
                </a:moveTo>
                <a:lnTo>
                  <a:pt x="638355" y="537421"/>
                </a:lnTo>
                <a:cubicBezTo>
                  <a:pt x="638355" y="542184"/>
                  <a:pt x="634491" y="546048"/>
                  <a:pt x="629729" y="546048"/>
                </a:cubicBezTo>
                <a:cubicBezTo>
                  <a:pt x="624966" y="546048"/>
                  <a:pt x="621102" y="542184"/>
                  <a:pt x="621102" y="537421"/>
                </a:cubicBezTo>
                <a:lnTo>
                  <a:pt x="621102" y="483079"/>
                </a:lnTo>
                <a:cubicBezTo>
                  <a:pt x="621102" y="466877"/>
                  <a:pt x="602737" y="459901"/>
                  <a:pt x="591791" y="457188"/>
                </a:cubicBezTo>
                <a:cubicBezTo>
                  <a:pt x="560263" y="449365"/>
                  <a:pt x="528857" y="449360"/>
                  <a:pt x="498484" y="457172"/>
                </a:cubicBezTo>
                <a:cubicBezTo>
                  <a:pt x="485079" y="460614"/>
                  <a:pt x="469100" y="467910"/>
                  <a:pt x="469100" y="483079"/>
                </a:cubicBezTo>
                <a:lnTo>
                  <a:pt x="469100" y="537421"/>
                </a:lnTo>
                <a:cubicBezTo>
                  <a:pt x="469100" y="542184"/>
                  <a:pt x="465236" y="546048"/>
                  <a:pt x="460473" y="546048"/>
                </a:cubicBezTo>
                <a:cubicBezTo>
                  <a:pt x="455711" y="546048"/>
                  <a:pt x="451847" y="542184"/>
                  <a:pt x="451847" y="537421"/>
                </a:cubicBezTo>
                <a:lnTo>
                  <a:pt x="451847" y="483079"/>
                </a:lnTo>
                <a:cubicBezTo>
                  <a:pt x="451847" y="462619"/>
                  <a:pt x="466882" y="447483"/>
                  <a:pt x="494182" y="440457"/>
                </a:cubicBezTo>
                <a:cubicBezTo>
                  <a:pt x="504105" y="437909"/>
                  <a:pt x="514130" y="436217"/>
                  <a:pt x="524215" y="435191"/>
                </a:cubicBezTo>
                <a:cubicBezTo>
                  <a:pt x="508927" y="425538"/>
                  <a:pt x="498388" y="405700"/>
                  <a:pt x="498388" y="382780"/>
                </a:cubicBezTo>
                <a:cubicBezTo>
                  <a:pt x="498388" y="353014"/>
                  <a:pt x="516287" y="334520"/>
                  <a:pt x="545098" y="334520"/>
                </a:cubicBezTo>
                <a:cubicBezTo>
                  <a:pt x="573909" y="334520"/>
                  <a:pt x="591807" y="353014"/>
                  <a:pt x="591807" y="382780"/>
                </a:cubicBezTo>
                <a:cubicBezTo>
                  <a:pt x="591807" y="405746"/>
                  <a:pt x="581225" y="425617"/>
                  <a:pt x="565888" y="435247"/>
                </a:cubicBezTo>
                <a:cubicBezTo>
                  <a:pt x="575882" y="436281"/>
                  <a:pt x="585905" y="437951"/>
                  <a:pt x="595947" y="440441"/>
                </a:cubicBezTo>
                <a:cubicBezTo>
                  <a:pt x="622900" y="447125"/>
                  <a:pt x="638355" y="462670"/>
                  <a:pt x="638355" y="483079"/>
                </a:cubicBezTo>
                <a:close/>
                <a:moveTo>
                  <a:pt x="515642" y="382781"/>
                </a:moveTo>
                <a:cubicBezTo>
                  <a:pt x="515642" y="405622"/>
                  <a:pt x="528857" y="424206"/>
                  <a:pt x="545099" y="424206"/>
                </a:cubicBezTo>
                <a:cubicBezTo>
                  <a:pt x="561341" y="424206"/>
                  <a:pt x="574556" y="405622"/>
                  <a:pt x="574556" y="382781"/>
                </a:cubicBezTo>
                <a:cubicBezTo>
                  <a:pt x="574556" y="355801"/>
                  <a:pt x="556101" y="351775"/>
                  <a:pt x="545099" y="351775"/>
                </a:cubicBezTo>
                <a:cubicBezTo>
                  <a:pt x="534096" y="351774"/>
                  <a:pt x="515642" y="355801"/>
                  <a:pt x="515642" y="382781"/>
                </a:cubicBezTo>
                <a:close/>
                <a:moveTo>
                  <a:pt x="260677" y="259321"/>
                </a:moveTo>
                <a:lnTo>
                  <a:pt x="212600" y="259321"/>
                </a:lnTo>
                <a:cubicBezTo>
                  <a:pt x="204092" y="259321"/>
                  <a:pt x="196044" y="262691"/>
                  <a:pt x="189933" y="268806"/>
                </a:cubicBezTo>
                <a:cubicBezTo>
                  <a:pt x="183829" y="274928"/>
                  <a:pt x="180464" y="283009"/>
                  <a:pt x="180464" y="291551"/>
                </a:cubicBezTo>
                <a:lnTo>
                  <a:pt x="180464" y="377838"/>
                </a:lnTo>
                <a:cubicBezTo>
                  <a:pt x="180464" y="382600"/>
                  <a:pt x="176600" y="386464"/>
                  <a:pt x="171837" y="386464"/>
                </a:cubicBezTo>
                <a:cubicBezTo>
                  <a:pt x="167074" y="386464"/>
                  <a:pt x="163211" y="382600"/>
                  <a:pt x="163211" y="377838"/>
                </a:cubicBezTo>
                <a:lnTo>
                  <a:pt x="163211" y="291551"/>
                </a:lnTo>
                <a:cubicBezTo>
                  <a:pt x="163211" y="278409"/>
                  <a:pt x="168361" y="266003"/>
                  <a:pt x="177717" y="256624"/>
                </a:cubicBezTo>
                <a:cubicBezTo>
                  <a:pt x="187090" y="247233"/>
                  <a:pt x="199480" y="242066"/>
                  <a:pt x="212598" y="242066"/>
                </a:cubicBezTo>
                <a:lnTo>
                  <a:pt x="301974" y="242066"/>
                </a:lnTo>
                <a:cubicBezTo>
                  <a:pt x="311263" y="242066"/>
                  <a:pt x="318823" y="234485"/>
                  <a:pt x="318823" y="225161"/>
                </a:cubicBezTo>
                <a:cubicBezTo>
                  <a:pt x="318823" y="215838"/>
                  <a:pt x="311264" y="208256"/>
                  <a:pt x="301974" y="208256"/>
                </a:cubicBezTo>
                <a:lnTo>
                  <a:pt x="69472" y="208256"/>
                </a:lnTo>
                <a:cubicBezTo>
                  <a:pt x="64126" y="208256"/>
                  <a:pt x="17253" y="209193"/>
                  <a:pt x="17253" y="241639"/>
                </a:cubicBezTo>
                <a:lnTo>
                  <a:pt x="17253" y="377836"/>
                </a:lnTo>
                <a:cubicBezTo>
                  <a:pt x="17253" y="382599"/>
                  <a:pt x="13389" y="386463"/>
                  <a:pt x="8627" y="386463"/>
                </a:cubicBezTo>
                <a:cubicBezTo>
                  <a:pt x="3864" y="386463"/>
                  <a:pt x="0" y="382600"/>
                  <a:pt x="0" y="377839"/>
                </a:cubicBezTo>
                <a:lnTo>
                  <a:pt x="0" y="241641"/>
                </a:lnTo>
                <a:cubicBezTo>
                  <a:pt x="0" y="206664"/>
                  <a:pt x="34893" y="191005"/>
                  <a:pt x="69472" y="191005"/>
                </a:cubicBezTo>
                <a:lnTo>
                  <a:pt x="97525" y="191005"/>
                </a:lnTo>
                <a:cubicBezTo>
                  <a:pt x="74173" y="182841"/>
                  <a:pt x="56948" y="155742"/>
                  <a:pt x="56948" y="123578"/>
                </a:cubicBezTo>
                <a:cubicBezTo>
                  <a:pt x="56948" y="88286"/>
                  <a:pt x="78104" y="66360"/>
                  <a:pt x="112166" y="66360"/>
                </a:cubicBezTo>
                <a:cubicBezTo>
                  <a:pt x="146228" y="66360"/>
                  <a:pt x="167390" y="88286"/>
                  <a:pt x="167390" y="123578"/>
                </a:cubicBezTo>
                <a:cubicBezTo>
                  <a:pt x="167390" y="155742"/>
                  <a:pt x="150166" y="182841"/>
                  <a:pt x="126811" y="191005"/>
                </a:cubicBezTo>
                <a:lnTo>
                  <a:pt x="260658" y="191005"/>
                </a:lnTo>
                <a:lnTo>
                  <a:pt x="260658" y="42992"/>
                </a:lnTo>
                <a:cubicBezTo>
                  <a:pt x="260658" y="19285"/>
                  <a:pt x="279944" y="0"/>
                  <a:pt x="303650" y="0"/>
                </a:cubicBezTo>
                <a:lnTo>
                  <a:pt x="569620" y="0"/>
                </a:lnTo>
                <a:cubicBezTo>
                  <a:pt x="593331" y="0"/>
                  <a:pt x="612618" y="19285"/>
                  <a:pt x="612618" y="42992"/>
                </a:cubicBezTo>
                <a:lnTo>
                  <a:pt x="612618" y="258928"/>
                </a:lnTo>
                <a:cubicBezTo>
                  <a:pt x="612618" y="282639"/>
                  <a:pt x="593332" y="301924"/>
                  <a:pt x="569620" y="301924"/>
                </a:cubicBezTo>
                <a:lnTo>
                  <a:pt x="303649" y="301924"/>
                </a:lnTo>
                <a:cubicBezTo>
                  <a:pt x="280075" y="301924"/>
                  <a:pt x="260891" y="282850"/>
                  <a:pt x="260677" y="259321"/>
                </a:cubicBezTo>
                <a:close/>
                <a:moveTo>
                  <a:pt x="112166" y="176331"/>
                </a:moveTo>
                <a:cubicBezTo>
                  <a:pt x="133103" y="176331"/>
                  <a:pt x="150137" y="152664"/>
                  <a:pt x="150137" y="123578"/>
                </a:cubicBezTo>
                <a:cubicBezTo>
                  <a:pt x="150137" y="88802"/>
                  <a:pt x="126347" y="83613"/>
                  <a:pt x="112166" y="83613"/>
                </a:cubicBezTo>
                <a:cubicBezTo>
                  <a:pt x="97985" y="83613"/>
                  <a:pt x="74201" y="88802"/>
                  <a:pt x="74201" y="123578"/>
                </a:cubicBezTo>
                <a:cubicBezTo>
                  <a:pt x="74201" y="152664"/>
                  <a:pt x="91229" y="176331"/>
                  <a:pt x="112166" y="176331"/>
                </a:cubicBezTo>
                <a:close/>
                <a:moveTo>
                  <a:pt x="301976" y="259321"/>
                </a:moveTo>
                <a:lnTo>
                  <a:pt x="277950" y="259321"/>
                </a:lnTo>
                <a:cubicBezTo>
                  <a:pt x="278166" y="273333"/>
                  <a:pt x="289592" y="284671"/>
                  <a:pt x="303650" y="284671"/>
                </a:cubicBezTo>
                <a:lnTo>
                  <a:pt x="569620" y="284671"/>
                </a:lnTo>
                <a:cubicBezTo>
                  <a:pt x="583817" y="284671"/>
                  <a:pt x="595365" y="273125"/>
                  <a:pt x="595365" y="258927"/>
                </a:cubicBezTo>
                <a:lnTo>
                  <a:pt x="595365" y="42992"/>
                </a:lnTo>
                <a:cubicBezTo>
                  <a:pt x="595365" y="28800"/>
                  <a:pt x="583818" y="17253"/>
                  <a:pt x="569620" y="17253"/>
                </a:cubicBezTo>
                <a:lnTo>
                  <a:pt x="303649" y="17253"/>
                </a:lnTo>
                <a:cubicBezTo>
                  <a:pt x="289457" y="17253"/>
                  <a:pt x="277910" y="28800"/>
                  <a:pt x="277910" y="42992"/>
                </a:cubicBezTo>
                <a:lnTo>
                  <a:pt x="277910" y="191005"/>
                </a:lnTo>
                <a:lnTo>
                  <a:pt x="301976" y="191005"/>
                </a:lnTo>
                <a:cubicBezTo>
                  <a:pt x="320778" y="191005"/>
                  <a:pt x="336076" y="206326"/>
                  <a:pt x="336076" y="225162"/>
                </a:cubicBezTo>
                <a:cubicBezTo>
                  <a:pt x="336076" y="243999"/>
                  <a:pt x="320778" y="259321"/>
                  <a:pt x="301976" y="259321"/>
                </a:cubicBezTo>
                <a:close/>
                <a:moveTo>
                  <a:pt x="369644" y="182767"/>
                </a:moveTo>
                <a:cubicBezTo>
                  <a:pt x="342602" y="182767"/>
                  <a:pt x="320598" y="160762"/>
                  <a:pt x="320598" y="133720"/>
                </a:cubicBezTo>
                <a:cubicBezTo>
                  <a:pt x="320598" y="106679"/>
                  <a:pt x="342602" y="84681"/>
                  <a:pt x="369644" y="84681"/>
                </a:cubicBezTo>
                <a:cubicBezTo>
                  <a:pt x="374406" y="84681"/>
                  <a:pt x="378270" y="88544"/>
                  <a:pt x="378270" y="93307"/>
                </a:cubicBezTo>
                <a:lnTo>
                  <a:pt x="378270" y="125094"/>
                </a:lnTo>
                <a:lnTo>
                  <a:pt x="410063" y="125094"/>
                </a:lnTo>
                <a:cubicBezTo>
                  <a:pt x="414826" y="125094"/>
                  <a:pt x="418690" y="128958"/>
                  <a:pt x="418690" y="133720"/>
                </a:cubicBezTo>
                <a:cubicBezTo>
                  <a:pt x="418690" y="160762"/>
                  <a:pt x="396687" y="182767"/>
                  <a:pt x="369644" y="182767"/>
                </a:cubicBezTo>
                <a:close/>
                <a:moveTo>
                  <a:pt x="369644" y="165513"/>
                </a:moveTo>
                <a:cubicBezTo>
                  <a:pt x="384184" y="165513"/>
                  <a:pt x="396478" y="155703"/>
                  <a:pt x="400246" y="142347"/>
                </a:cubicBezTo>
                <a:lnTo>
                  <a:pt x="369644" y="142347"/>
                </a:lnTo>
                <a:cubicBezTo>
                  <a:pt x="364881" y="142347"/>
                  <a:pt x="361017" y="138483"/>
                  <a:pt x="361017" y="133720"/>
                </a:cubicBezTo>
                <a:lnTo>
                  <a:pt x="361017" y="103124"/>
                </a:lnTo>
                <a:cubicBezTo>
                  <a:pt x="347662" y="106893"/>
                  <a:pt x="337851" y="119180"/>
                  <a:pt x="337851" y="133722"/>
                </a:cubicBezTo>
                <a:cubicBezTo>
                  <a:pt x="337851" y="151254"/>
                  <a:pt x="352110" y="165513"/>
                  <a:pt x="369644" y="165513"/>
                </a:cubicBezTo>
                <a:close/>
                <a:moveTo>
                  <a:pt x="392086" y="102652"/>
                </a:moveTo>
                <a:lnTo>
                  <a:pt x="392086" y="62232"/>
                </a:lnTo>
                <a:cubicBezTo>
                  <a:pt x="392086" y="57469"/>
                  <a:pt x="395950" y="53606"/>
                  <a:pt x="400712" y="53606"/>
                </a:cubicBezTo>
                <a:cubicBezTo>
                  <a:pt x="427754" y="53606"/>
                  <a:pt x="449759" y="75610"/>
                  <a:pt x="449759" y="102652"/>
                </a:cubicBezTo>
                <a:cubicBezTo>
                  <a:pt x="449759" y="107414"/>
                  <a:pt x="445895" y="111278"/>
                  <a:pt x="441132" y="111278"/>
                </a:cubicBezTo>
                <a:lnTo>
                  <a:pt x="400712" y="111278"/>
                </a:lnTo>
                <a:cubicBezTo>
                  <a:pt x="395951" y="111278"/>
                  <a:pt x="392086" y="107414"/>
                  <a:pt x="392086" y="102652"/>
                </a:cubicBezTo>
                <a:close/>
                <a:moveTo>
                  <a:pt x="409339" y="94025"/>
                </a:moveTo>
                <a:lnTo>
                  <a:pt x="431315" y="94025"/>
                </a:lnTo>
                <a:cubicBezTo>
                  <a:pt x="428321" y="83416"/>
                  <a:pt x="419948" y="75043"/>
                  <a:pt x="409339" y="72049"/>
                </a:cubicBezTo>
                <a:close/>
                <a:moveTo>
                  <a:pt x="497008" y="83984"/>
                </a:moveTo>
                <a:lnTo>
                  <a:pt x="544043" y="83984"/>
                </a:lnTo>
                <a:cubicBezTo>
                  <a:pt x="548806" y="83984"/>
                  <a:pt x="552670" y="80120"/>
                  <a:pt x="552670" y="75357"/>
                </a:cubicBezTo>
                <a:cubicBezTo>
                  <a:pt x="552670" y="70594"/>
                  <a:pt x="548806" y="66731"/>
                  <a:pt x="544043" y="66731"/>
                </a:cubicBezTo>
                <a:lnTo>
                  <a:pt x="497008" y="66731"/>
                </a:lnTo>
                <a:cubicBezTo>
                  <a:pt x="492245" y="66731"/>
                  <a:pt x="488381" y="70594"/>
                  <a:pt x="488381" y="75357"/>
                </a:cubicBezTo>
                <a:cubicBezTo>
                  <a:pt x="488381" y="80120"/>
                  <a:pt x="492245" y="83984"/>
                  <a:pt x="497008" y="83984"/>
                </a:cubicBezTo>
                <a:close/>
                <a:moveTo>
                  <a:pt x="497008" y="126818"/>
                </a:moveTo>
                <a:lnTo>
                  <a:pt x="544043" y="126818"/>
                </a:lnTo>
                <a:cubicBezTo>
                  <a:pt x="548806" y="126818"/>
                  <a:pt x="552670" y="122954"/>
                  <a:pt x="552670" y="118192"/>
                </a:cubicBezTo>
                <a:cubicBezTo>
                  <a:pt x="552670" y="113429"/>
                  <a:pt x="548806" y="109565"/>
                  <a:pt x="544043" y="109565"/>
                </a:cubicBezTo>
                <a:lnTo>
                  <a:pt x="497008" y="109565"/>
                </a:lnTo>
                <a:cubicBezTo>
                  <a:pt x="492245" y="109565"/>
                  <a:pt x="488381" y="113429"/>
                  <a:pt x="488381" y="118192"/>
                </a:cubicBezTo>
                <a:cubicBezTo>
                  <a:pt x="488381" y="122954"/>
                  <a:pt x="492245" y="126818"/>
                  <a:pt x="497008" y="126818"/>
                </a:cubicBezTo>
                <a:close/>
                <a:moveTo>
                  <a:pt x="497008" y="169642"/>
                </a:moveTo>
                <a:lnTo>
                  <a:pt x="544043" y="169642"/>
                </a:lnTo>
                <a:cubicBezTo>
                  <a:pt x="548806" y="169642"/>
                  <a:pt x="552670" y="165778"/>
                  <a:pt x="552670" y="161015"/>
                </a:cubicBezTo>
                <a:cubicBezTo>
                  <a:pt x="552670" y="156252"/>
                  <a:pt x="548806" y="152389"/>
                  <a:pt x="544043" y="152389"/>
                </a:cubicBezTo>
                <a:lnTo>
                  <a:pt x="497008" y="152389"/>
                </a:lnTo>
                <a:cubicBezTo>
                  <a:pt x="492245" y="152389"/>
                  <a:pt x="488381" y="156252"/>
                  <a:pt x="488381" y="161015"/>
                </a:cubicBezTo>
                <a:cubicBezTo>
                  <a:pt x="488381" y="165778"/>
                  <a:pt x="492245" y="169642"/>
                  <a:pt x="497008" y="169642"/>
                </a:cubicBezTo>
                <a:close/>
                <a:moveTo>
                  <a:pt x="544043" y="195218"/>
                </a:moveTo>
                <a:lnTo>
                  <a:pt x="421835" y="195218"/>
                </a:lnTo>
                <a:cubicBezTo>
                  <a:pt x="417073" y="195218"/>
                  <a:pt x="413209" y="199082"/>
                  <a:pt x="413209" y="203845"/>
                </a:cubicBezTo>
                <a:cubicBezTo>
                  <a:pt x="413209" y="208607"/>
                  <a:pt x="417073" y="212471"/>
                  <a:pt x="421835" y="212471"/>
                </a:cubicBezTo>
                <a:lnTo>
                  <a:pt x="544043" y="212471"/>
                </a:lnTo>
                <a:cubicBezTo>
                  <a:pt x="548806" y="212471"/>
                  <a:pt x="552670" y="208607"/>
                  <a:pt x="552670" y="203845"/>
                </a:cubicBezTo>
                <a:cubicBezTo>
                  <a:pt x="552670" y="199082"/>
                  <a:pt x="548806" y="195218"/>
                  <a:pt x="544043" y="195218"/>
                </a:cubicBezTo>
                <a:close/>
                <a:moveTo>
                  <a:pt x="544043" y="238047"/>
                </a:moveTo>
                <a:lnTo>
                  <a:pt x="421835" y="238047"/>
                </a:lnTo>
                <a:cubicBezTo>
                  <a:pt x="417073" y="238047"/>
                  <a:pt x="413209" y="241910"/>
                  <a:pt x="413209" y="246673"/>
                </a:cubicBezTo>
                <a:cubicBezTo>
                  <a:pt x="413209" y="251436"/>
                  <a:pt x="417073" y="255300"/>
                  <a:pt x="421835" y="255300"/>
                </a:cubicBezTo>
                <a:lnTo>
                  <a:pt x="544043" y="255300"/>
                </a:lnTo>
                <a:cubicBezTo>
                  <a:pt x="548806" y="255300"/>
                  <a:pt x="552670" y="251436"/>
                  <a:pt x="552670" y="246673"/>
                </a:cubicBezTo>
                <a:cubicBezTo>
                  <a:pt x="552670" y="241910"/>
                  <a:pt x="548806" y="238047"/>
                  <a:pt x="544043" y="238047"/>
                </a:cubicBezTo>
                <a:close/>
              </a:path>
            </a:pathLst>
          </a:custGeom>
          <a:solidFill>
            <a:schemeClr val="accent3"/>
          </a:solidFill>
          <a:ln w="3175" cap="flat">
            <a:noFill/>
            <a:prstDash val="solid"/>
            <a:miter/>
          </a:ln>
        </p:spPr>
        <p:txBody>
          <a:bodyPr rtlCol="0" anchor="ctr"/>
          <a:lstStyle/>
          <a:p>
            <a:endParaRPr lang="en-GB"/>
          </a:p>
        </p:txBody>
      </p:sp>
      <p:pic>
        <p:nvPicPr>
          <p:cNvPr id="95" name="Graphic 94">
            <a:extLst>
              <a:ext uri="{FF2B5EF4-FFF2-40B4-BE49-F238E27FC236}">
                <a16:creationId xmlns:a16="http://schemas.microsoft.com/office/drawing/2014/main" id="{1AFFD48B-4003-D0C4-AA14-89F4AF2F2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4017" y="1831631"/>
            <a:ext cx="1018541" cy="1018541"/>
          </a:xfrm>
          <a:prstGeom prst="rect">
            <a:avLst/>
          </a:prstGeom>
        </p:spPr>
      </p:pic>
      <p:pic>
        <p:nvPicPr>
          <p:cNvPr id="96" name="Picture 95">
            <a:extLst>
              <a:ext uri="{FF2B5EF4-FFF2-40B4-BE49-F238E27FC236}">
                <a16:creationId xmlns:a16="http://schemas.microsoft.com/office/drawing/2014/main" id="{7AAEA66A-6F02-7D3E-8EA8-77F158E06543}"/>
              </a:ext>
            </a:extLst>
          </p:cNvPr>
          <p:cNvPicPr>
            <a:picLocks noChangeAspect="1"/>
          </p:cNvPicPr>
          <p:nvPr/>
        </p:nvPicPr>
        <p:blipFill>
          <a:blip r:embed="rId4">
            <a:duotone>
              <a:prstClr val="black"/>
              <a:schemeClr val="accent6">
                <a:tint val="45000"/>
                <a:satMod val="400000"/>
              </a:schemeClr>
            </a:duotone>
          </a:blip>
          <a:stretch>
            <a:fillRect/>
          </a:stretch>
        </p:blipFill>
        <p:spPr>
          <a:xfrm>
            <a:off x="10453991" y="1871035"/>
            <a:ext cx="948994" cy="979137"/>
          </a:xfrm>
          <a:prstGeom prst="rect">
            <a:avLst/>
          </a:prstGeom>
        </p:spPr>
      </p:pic>
      <p:sp>
        <p:nvSpPr>
          <p:cNvPr id="97" name="Slide Number Placeholder 9">
            <a:extLst>
              <a:ext uri="{FF2B5EF4-FFF2-40B4-BE49-F238E27FC236}">
                <a16:creationId xmlns:a16="http://schemas.microsoft.com/office/drawing/2014/main" id="{933A12C7-9750-7BE7-AC58-86B69F0C5978}"/>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17</a:t>
            </a:fld>
            <a:endParaRPr lang="en-GB"/>
          </a:p>
        </p:txBody>
      </p:sp>
    </p:spTree>
    <p:extLst>
      <p:ext uri="{BB962C8B-B14F-4D97-AF65-F5344CB8AC3E}">
        <p14:creationId xmlns:p14="http://schemas.microsoft.com/office/powerpoint/2010/main" val="246068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66D9878-C378-AFDA-010A-2D287C16729C}"/>
              </a:ext>
            </a:extLst>
          </p:cNvPr>
          <p:cNvSpPr txBox="1"/>
          <p:nvPr/>
        </p:nvSpPr>
        <p:spPr>
          <a:xfrm>
            <a:off x="7074348" y="2542726"/>
            <a:ext cx="4588088" cy="3170099"/>
          </a:xfrm>
          <a:prstGeom prst="rect">
            <a:avLst/>
          </a:prstGeom>
          <a:noFill/>
        </p:spPr>
        <p:txBody>
          <a:bodyPr wrap="square">
            <a:spAutoFit/>
          </a:bodyPr>
          <a:lstStyle/>
          <a:p>
            <a:pPr algn="ctr" defTabSz="685783">
              <a:defRPr/>
            </a:pPr>
            <a:r>
              <a:rPr lang="en-GB" dirty="0">
                <a:solidFill>
                  <a:srgbClr val="656665"/>
                </a:solidFill>
                <a:cs typeface="Calibri" panose="020F0502020204030204" pitchFamily="34" charset="0"/>
              </a:rPr>
              <a:t>A study on stroke in Australia* found that </a:t>
            </a:r>
            <a:br>
              <a:rPr lang="en-GB" dirty="0">
                <a:solidFill>
                  <a:srgbClr val="656665"/>
                </a:solidFill>
                <a:cs typeface="Calibri" panose="020F0502020204030204" pitchFamily="34" charset="0"/>
              </a:rPr>
            </a:br>
            <a:r>
              <a:rPr lang="en-GB" b="1" dirty="0">
                <a:solidFill>
                  <a:srgbClr val="656665"/>
                </a:solidFill>
                <a:cs typeface="Calibri" panose="020F0502020204030204" pitchFamily="34" charset="0"/>
              </a:rPr>
              <a:t>self-reported all-cause readmissions </a:t>
            </a:r>
            <a:r>
              <a:rPr lang="en-GB" dirty="0">
                <a:solidFill>
                  <a:srgbClr val="656665"/>
                </a:solidFill>
                <a:cs typeface="Calibri" panose="020F0502020204030204" pitchFamily="34" charset="0"/>
              </a:rPr>
              <a:t>were reduced by </a:t>
            </a:r>
          </a:p>
          <a:p>
            <a:pPr algn="ctr" defTabSz="685783">
              <a:defRPr/>
            </a:pPr>
            <a:endParaRPr lang="en-GB" sz="2800" b="1" dirty="0">
              <a:solidFill>
                <a:srgbClr val="00C5B4"/>
              </a:solidFill>
              <a:latin typeface="Arial"/>
              <a:cs typeface="Calibri" panose="020F0502020204030204" pitchFamily="34" charset="0"/>
            </a:endParaRPr>
          </a:p>
          <a:p>
            <a:pPr algn="ctr" defTabSz="685783">
              <a:defRPr/>
            </a:pPr>
            <a:endParaRPr lang="en-GB" sz="2800" b="1" dirty="0">
              <a:solidFill>
                <a:srgbClr val="00C5B4"/>
              </a:solidFill>
              <a:latin typeface="Arial"/>
              <a:cs typeface="Calibri" panose="020F0502020204030204" pitchFamily="34" charset="0"/>
            </a:endParaRPr>
          </a:p>
          <a:p>
            <a:pPr algn="ctr" defTabSz="685783">
              <a:defRPr/>
            </a:pPr>
            <a:r>
              <a:rPr lang="en-GB" dirty="0">
                <a:solidFill>
                  <a:srgbClr val="19195A"/>
                </a:solidFill>
                <a:latin typeface="Arial"/>
                <a:cs typeface="Calibri" panose="020F0502020204030204" pitchFamily="34" charset="0"/>
              </a:rPr>
              <a:t> </a:t>
            </a:r>
          </a:p>
          <a:p>
            <a:pPr algn="ctr" defTabSz="685783">
              <a:defRPr/>
            </a:pPr>
            <a:endParaRPr lang="en-GB" dirty="0">
              <a:solidFill>
                <a:srgbClr val="19195A"/>
              </a:solidFill>
              <a:latin typeface="Arial"/>
              <a:cs typeface="Calibri" panose="020F0502020204030204" pitchFamily="34" charset="0"/>
            </a:endParaRPr>
          </a:p>
          <a:p>
            <a:pPr algn="ctr" defTabSz="685783">
              <a:defRPr/>
            </a:pPr>
            <a:endParaRPr lang="en-GB" dirty="0">
              <a:solidFill>
                <a:srgbClr val="19195A"/>
              </a:solidFill>
              <a:latin typeface="Arial"/>
              <a:cs typeface="Calibri" panose="020F0502020204030204" pitchFamily="34" charset="0"/>
            </a:endParaRPr>
          </a:p>
          <a:p>
            <a:pPr algn="ctr" defTabSz="685783">
              <a:defRPr/>
            </a:pPr>
            <a:r>
              <a:rPr lang="en-GB" dirty="0">
                <a:solidFill>
                  <a:srgbClr val="656665"/>
                </a:solidFill>
                <a:cs typeface="Calibri" panose="020F0502020204030204" pitchFamily="34" charset="0"/>
              </a:rPr>
              <a:t>at hospitals using </a:t>
            </a:r>
            <a:r>
              <a:rPr lang="en-GB" b="1" dirty="0">
                <a:solidFill>
                  <a:srgbClr val="656665"/>
                </a:solidFill>
                <a:cs typeface="Calibri" panose="020F0502020204030204" pitchFamily="34" charset="0"/>
              </a:rPr>
              <a:t>clinical care pathways </a:t>
            </a:r>
            <a:r>
              <a:rPr lang="en-GB" dirty="0">
                <a:solidFill>
                  <a:srgbClr val="656665"/>
                </a:solidFill>
                <a:cs typeface="Calibri" panose="020F0502020204030204" pitchFamily="34" charset="0"/>
              </a:rPr>
              <a:t>during the acute admission</a:t>
            </a:r>
            <a:endParaRPr lang="en-GB" baseline="30000" dirty="0">
              <a:solidFill>
                <a:srgbClr val="656665"/>
              </a:solidFill>
              <a:cs typeface="Calibri" panose="020F0502020204030204" pitchFamily="34" charset="0"/>
            </a:endParaRPr>
          </a:p>
        </p:txBody>
      </p:sp>
      <p:sp>
        <p:nvSpPr>
          <p:cNvPr id="3" name="Oval 2">
            <a:extLst>
              <a:ext uri="{FF2B5EF4-FFF2-40B4-BE49-F238E27FC236}">
                <a16:creationId xmlns:a16="http://schemas.microsoft.com/office/drawing/2014/main" id="{2022785C-E6D7-9D55-EBBB-7C08DC03651E}"/>
              </a:ext>
            </a:extLst>
          </p:cNvPr>
          <p:cNvSpPr/>
          <p:nvPr/>
        </p:nvSpPr>
        <p:spPr>
          <a:xfrm>
            <a:off x="8738392" y="3597023"/>
            <a:ext cx="1260000" cy="126000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a:t>18%</a:t>
            </a:r>
          </a:p>
        </p:txBody>
      </p:sp>
      <p:sp>
        <p:nvSpPr>
          <p:cNvPr id="2" name="Title 1">
            <a:extLst>
              <a:ext uri="{FF2B5EF4-FFF2-40B4-BE49-F238E27FC236}">
                <a16:creationId xmlns:a16="http://schemas.microsoft.com/office/drawing/2014/main" id="{7A2A2246-8FA5-DB06-891E-DA7A631ED1B1}"/>
              </a:ext>
            </a:extLst>
          </p:cNvPr>
          <p:cNvSpPr>
            <a:spLocks noGrp="1"/>
          </p:cNvSpPr>
          <p:nvPr>
            <p:ph type="title"/>
          </p:nvPr>
        </p:nvSpPr>
        <p:spPr/>
        <p:txBody>
          <a:bodyPr/>
          <a:lstStyle/>
          <a:p>
            <a:r>
              <a:rPr lang="en-GB"/>
              <a:t>Implementation of care bundles has been shown to optimise treatment and improve patient outcomes</a:t>
            </a:r>
          </a:p>
        </p:txBody>
      </p:sp>
      <p:sp>
        <p:nvSpPr>
          <p:cNvPr id="4" name="Rettangolo 4">
            <a:extLst>
              <a:ext uri="{FF2B5EF4-FFF2-40B4-BE49-F238E27FC236}">
                <a16:creationId xmlns:a16="http://schemas.microsoft.com/office/drawing/2014/main" id="{68461F7B-E640-48B7-1266-20EEA6899956}"/>
              </a:ext>
            </a:extLst>
          </p:cNvPr>
          <p:cNvSpPr/>
          <p:nvPr/>
        </p:nvSpPr>
        <p:spPr>
          <a:xfrm>
            <a:off x="739344" y="2732571"/>
            <a:ext cx="5665889" cy="369332"/>
          </a:xfrm>
          <a:prstGeom prst="rect">
            <a:avLst/>
          </a:prstGeom>
        </p:spPr>
        <p:txBody>
          <a:bodyPr wrap="square">
            <a:spAutoFit/>
          </a:bodyPr>
          <a:lstStyle/>
          <a:p>
            <a:pPr>
              <a:spcAft>
                <a:spcPts val="600"/>
              </a:spcAft>
              <a:defRPr/>
            </a:pPr>
            <a:r>
              <a:rPr lang="en-GB" dirty="0">
                <a:solidFill>
                  <a:srgbClr val="656665"/>
                </a:solidFill>
              </a:rPr>
              <a:t>It has helped to</a:t>
            </a:r>
            <a:r>
              <a:rPr lang="en-GB" b="1" dirty="0">
                <a:solidFill>
                  <a:srgbClr val="656665"/>
                </a:solidFill>
              </a:rPr>
              <a:t> increase awareness </a:t>
            </a:r>
            <a:r>
              <a:rPr lang="en-GB" dirty="0">
                <a:solidFill>
                  <a:srgbClr val="656665"/>
                </a:solidFill>
              </a:rPr>
              <a:t>of heart failure</a:t>
            </a:r>
          </a:p>
        </p:txBody>
      </p:sp>
      <p:sp>
        <p:nvSpPr>
          <p:cNvPr id="5" name="Rettangolo 37">
            <a:extLst>
              <a:ext uri="{FF2B5EF4-FFF2-40B4-BE49-F238E27FC236}">
                <a16:creationId xmlns:a16="http://schemas.microsoft.com/office/drawing/2014/main" id="{74C7D92D-09D3-B582-BF2E-D59253D928E5}"/>
              </a:ext>
            </a:extLst>
          </p:cNvPr>
          <p:cNvSpPr/>
          <p:nvPr/>
        </p:nvSpPr>
        <p:spPr>
          <a:xfrm>
            <a:off x="726753" y="3580692"/>
            <a:ext cx="5678480" cy="646331"/>
          </a:xfrm>
          <a:prstGeom prst="rect">
            <a:avLst/>
          </a:prstGeom>
        </p:spPr>
        <p:txBody>
          <a:bodyPr wrap="square">
            <a:spAutoFit/>
          </a:bodyPr>
          <a:lstStyle/>
          <a:p>
            <a:pPr>
              <a:spcAft>
                <a:spcPts val="600"/>
              </a:spcAft>
              <a:defRPr/>
            </a:pPr>
            <a:r>
              <a:rPr lang="en-GB" dirty="0">
                <a:solidFill>
                  <a:srgbClr val="656665"/>
                </a:solidFill>
              </a:rPr>
              <a:t>It has helped to establish </a:t>
            </a:r>
            <a:r>
              <a:rPr lang="en-GB" b="1" dirty="0">
                <a:solidFill>
                  <a:srgbClr val="656665"/>
                </a:solidFill>
              </a:rPr>
              <a:t>generation of useful data </a:t>
            </a:r>
            <a:r>
              <a:rPr lang="en-GB" dirty="0">
                <a:solidFill>
                  <a:srgbClr val="656665"/>
                </a:solidFill>
              </a:rPr>
              <a:t>on clinical practice and </a:t>
            </a:r>
            <a:r>
              <a:rPr lang="en-GB" b="1" dirty="0">
                <a:solidFill>
                  <a:srgbClr val="656665"/>
                </a:solidFill>
              </a:rPr>
              <a:t>appropriate data collection</a:t>
            </a:r>
          </a:p>
        </p:txBody>
      </p:sp>
      <p:sp>
        <p:nvSpPr>
          <p:cNvPr id="6" name="Rettangolo 39">
            <a:extLst>
              <a:ext uri="{FF2B5EF4-FFF2-40B4-BE49-F238E27FC236}">
                <a16:creationId xmlns:a16="http://schemas.microsoft.com/office/drawing/2014/main" id="{3F98CFFD-C4DF-5431-5D3E-8DACDF599A81}"/>
              </a:ext>
            </a:extLst>
          </p:cNvPr>
          <p:cNvSpPr/>
          <p:nvPr/>
        </p:nvSpPr>
        <p:spPr>
          <a:xfrm>
            <a:off x="696000" y="4738985"/>
            <a:ext cx="5595589" cy="923330"/>
          </a:xfrm>
          <a:prstGeom prst="rect">
            <a:avLst/>
          </a:prstGeom>
        </p:spPr>
        <p:txBody>
          <a:bodyPr wrap="square">
            <a:spAutoFit/>
          </a:bodyPr>
          <a:lstStyle/>
          <a:p>
            <a:pPr>
              <a:spcAft>
                <a:spcPts val="600"/>
              </a:spcAft>
              <a:defRPr/>
            </a:pPr>
            <a:r>
              <a:rPr lang="en-GB" dirty="0">
                <a:solidFill>
                  <a:srgbClr val="656665"/>
                </a:solidFill>
              </a:rPr>
              <a:t>Preliminary results suggest that this programme could help to achieve </a:t>
            </a:r>
            <a:r>
              <a:rPr lang="en-GB" b="1" dirty="0">
                <a:solidFill>
                  <a:srgbClr val="656665"/>
                </a:solidFill>
              </a:rPr>
              <a:t>optimisation of heart failure pharmacological therapy</a:t>
            </a:r>
          </a:p>
        </p:txBody>
      </p:sp>
      <p:grpSp>
        <p:nvGrpSpPr>
          <p:cNvPr id="14" name="Group 13">
            <a:extLst>
              <a:ext uri="{FF2B5EF4-FFF2-40B4-BE49-F238E27FC236}">
                <a16:creationId xmlns:a16="http://schemas.microsoft.com/office/drawing/2014/main" id="{B702310F-7D77-3FD8-BB78-A548F1879267}"/>
              </a:ext>
            </a:extLst>
          </p:cNvPr>
          <p:cNvGrpSpPr/>
          <p:nvPr/>
        </p:nvGrpSpPr>
        <p:grpSpPr>
          <a:xfrm>
            <a:off x="548282" y="3402982"/>
            <a:ext cx="5601463" cy="1119602"/>
            <a:chOff x="591421" y="3891252"/>
            <a:chExt cx="4934761" cy="1119602"/>
          </a:xfrm>
        </p:grpSpPr>
        <p:cxnSp>
          <p:nvCxnSpPr>
            <p:cNvPr id="15" name="Straight Connector 14">
              <a:extLst>
                <a:ext uri="{FF2B5EF4-FFF2-40B4-BE49-F238E27FC236}">
                  <a16:creationId xmlns:a16="http://schemas.microsoft.com/office/drawing/2014/main" id="{394B36E7-E4C0-E373-0A3F-401A1EF58C18}"/>
                </a:ext>
              </a:extLst>
            </p:cNvPr>
            <p:cNvCxnSpPr>
              <a:cxnSpLocks/>
            </p:cNvCxnSpPr>
            <p:nvPr/>
          </p:nvCxnSpPr>
          <p:spPr>
            <a:xfrm>
              <a:off x="599959" y="3891252"/>
              <a:ext cx="4926223" cy="0"/>
            </a:xfrm>
            <a:prstGeom prst="line">
              <a:avLst/>
            </a:prstGeom>
            <a:noFill/>
            <a:ln w="3175" cap="rnd" cmpd="sng" algn="ctr">
              <a:solidFill>
                <a:srgbClr val="28ABE1"/>
              </a:solidFill>
              <a:prstDash val="dash"/>
              <a:round/>
            </a:ln>
            <a:effectLst/>
          </p:spPr>
        </p:cxnSp>
        <p:cxnSp>
          <p:nvCxnSpPr>
            <p:cNvPr id="16" name="Straight Connector 15">
              <a:extLst>
                <a:ext uri="{FF2B5EF4-FFF2-40B4-BE49-F238E27FC236}">
                  <a16:creationId xmlns:a16="http://schemas.microsoft.com/office/drawing/2014/main" id="{A5D8F18C-0EB7-258D-DF42-850528C0995D}"/>
                </a:ext>
              </a:extLst>
            </p:cNvPr>
            <p:cNvCxnSpPr>
              <a:cxnSpLocks/>
            </p:cNvCxnSpPr>
            <p:nvPr/>
          </p:nvCxnSpPr>
          <p:spPr>
            <a:xfrm>
              <a:off x="591421" y="5010854"/>
              <a:ext cx="4926223" cy="0"/>
            </a:xfrm>
            <a:prstGeom prst="line">
              <a:avLst/>
            </a:prstGeom>
            <a:noFill/>
            <a:ln w="3175" cap="rnd" cmpd="sng" algn="ctr">
              <a:solidFill>
                <a:srgbClr val="28ABE1"/>
              </a:solidFill>
              <a:prstDash val="dash"/>
              <a:round/>
            </a:ln>
            <a:effectLst/>
          </p:spPr>
        </p:cxnSp>
      </p:grpSp>
      <p:sp>
        <p:nvSpPr>
          <p:cNvPr id="21" name="Rectangle: Rounded Corners 20">
            <a:extLst>
              <a:ext uri="{FF2B5EF4-FFF2-40B4-BE49-F238E27FC236}">
                <a16:creationId xmlns:a16="http://schemas.microsoft.com/office/drawing/2014/main" id="{2CC3949C-7E7A-9A4B-DDC1-525B8B917486}"/>
              </a:ext>
            </a:extLst>
          </p:cNvPr>
          <p:cNvSpPr/>
          <p:nvPr/>
        </p:nvSpPr>
        <p:spPr>
          <a:xfrm rot="5400000">
            <a:off x="9095518" y="-279904"/>
            <a:ext cx="590400" cy="4588088"/>
          </a:xfrm>
          <a:prstGeom prst="roundRect">
            <a:avLst/>
          </a:prstGeom>
          <a:solidFill>
            <a:schemeClr val="tx2"/>
          </a:solidFill>
          <a:ln w="12700" cap="flat" cmpd="sng" algn="ctr">
            <a:noFill/>
            <a:prstDash val="solid"/>
            <a:miter lim="800000"/>
          </a:ln>
          <a:effectLst/>
        </p:spPr>
        <p:txBody>
          <a:bodyPr rot="0" spcFirstLastPara="0" vertOverflow="overflow" horzOverflow="overflow" vert="vert270" wrap="square" lIns="91440" tIns="72000" rIns="91440" bIns="252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ea typeface="+mn-ea"/>
                <a:cs typeface="+mn-cs"/>
              </a:rPr>
              <a:t>Clinical care pathways help to reduce readmission in stroke</a:t>
            </a:r>
            <a:r>
              <a:rPr kumimoji="0" lang="en-GB" sz="1800" b="1" i="0" u="none" strike="noStrike" kern="0" cap="none" spc="0" normalizeH="0" baseline="30000" noProof="0" dirty="0">
                <a:ln>
                  <a:noFill/>
                </a:ln>
                <a:solidFill>
                  <a:prstClr val="white"/>
                </a:solidFill>
                <a:effectLst/>
                <a:uLnTx/>
                <a:uFillTx/>
                <a:ea typeface="+mn-ea"/>
                <a:cs typeface="+mn-cs"/>
              </a:rPr>
              <a:t>2</a:t>
            </a:r>
          </a:p>
        </p:txBody>
      </p:sp>
      <p:sp>
        <p:nvSpPr>
          <p:cNvPr id="22" name="Oval 21">
            <a:extLst>
              <a:ext uri="{FF2B5EF4-FFF2-40B4-BE49-F238E27FC236}">
                <a16:creationId xmlns:a16="http://schemas.microsoft.com/office/drawing/2014/main" id="{632B9CFC-7280-10CD-E21B-2E05771A69C8}"/>
              </a:ext>
            </a:extLst>
          </p:cNvPr>
          <p:cNvSpPr/>
          <p:nvPr/>
        </p:nvSpPr>
        <p:spPr>
          <a:xfrm>
            <a:off x="6703237" y="1657350"/>
            <a:ext cx="713580" cy="713578"/>
          </a:xfrm>
          <a:prstGeom prst="ellipse">
            <a:avLst/>
          </a:prstGeom>
          <a:solidFill>
            <a:schemeClr val="tx2"/>
          </a:solidFill>
          <a:ln w="152400" cap="flat" cmpd="sng" algn="ctr">
            <a:solidFill>
              <a:schemeClr val="tx2">
                <a:alpha val="2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panose="020B0604020202020204"/>
            </a:endParaRPr>
          </a:p>
        </p:txBody>
      </p:sp>
      <p:grpSp>
        <p:nvGrpSpPr>
          <p:cNvPr id="23" name="Group 22">
            <a:extLst>
              <a:ext uri="{FF2B5EF4-FFF2-40B4-BE49-F238E27FC236}">
                <a16:creationId xmlns:a16="http://schemas.microsoft.com/office/drawing/2014/main" id="{03935C93-2617-F3C0-AE8C-7F5F056D707B}"/>
              </a:ext>
            </a:extLst>
          </p:cNvPr>
          <p:cNvGrpSpPr/>
          <p:nvPr/>
        </p:nvGrpSpPr>
        <p:grpSpPr>
          <a:xfrm rot="10800000">
            <a:off x="6907309" y="2677198"/>
            <a:ext cx="4841766" cy="3334666"/>
            <a:chOff x="6315501" y="2617242"/>
            <a:chExt cx="5273111" cy="3123805"/>
          </a:xfrm>
        </p:grpSpPr>
        <p:sp>
          <p:nvSpPr>
            <p:cNvPr id="24" name="Arc 23">
              <a:extLst>
                <a:ext uri="{FF2B5EF4-FFF2-40B4-BE49-F238E27FC236}">
                  <a16:creationId xmlns:a16="http://schemas.microsoft.com/office/drawing/2014/main" id="{05A9035E-4FE8-2852-F238-CB8A1A19A8A0}"/>
                </a:ext>
              </a:extLst>
            </p:cNvPr>
            <p:cNvSpPr/>
            <p:nvPr/>
          </p:nvSpPr>
          <p:spPr>
            <a:xfrm>
              <a:off x="11325374" y="2617242"/>
              <a:ext cx="263237" cy="442096"/>
            </a:xfrm>
            <a:prstGeom prst="arc">
              <a:avLst/>
            </a:prstGeom>
            <a:noFill/>
            <a:ln w="19050" cap="rnd" cmpd="sng" algn="ctr">
              <a:solidFill>
                <a:schemeClr val="tx2"/>
              </a:solidFill>
              <a:prstDash val="solid"/>
              <a:roun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cxnSp>
          <p:nvCxnSpPr>
            <p:cNvPr id="25" name="Straight Arrow Connector 24">
              <a:extLst>
                <a:ext uri="{FF2B5EF4-FFF2-40B4-BE49-F238E27FC236}">
                  <a16:creationId xmlns:a16="http://schemas.microsoft.com/office/drawing/2014/main" id="{CCDA0789-0276-851E-03BC-5720C4A87CF8}"/>
                </a:ext>
              </a:extLst>
            </p:cNvPr>
            <p:cNvCxnSpPr>
              <a:cxnSpLocks/>
            </p:cNvCxnSpPr>
            <p:nvPr/>
          </p:nvCxnSpPr>
          <p:spPr>
            <a:xfrm rot="10800000" flipH="1">
              <a:off x="6315501" y="2617242"/>
              <a:ext cx="5141492" cy="0"/>
            </a:xfrm>
            <a:prstGeom prst="straightConnector1">
              <a:avLst/>
            </a:prstGeom>
            <a:noFill/>
            <a:ln w="19050" cap="rnd" cmpd="sng" algn="ctr">
              <a:solidFill>
                <a:schemeClr val="tx2"/>
              </a:solidFill>
              <a:prstDash val="solid"/>
              <a:round/>
              <a:headEnd type="oval"/>
              <a:tailEnd type="none" w="lg" len="sm"/>
            </a:ln>
            <a:effectLst/>
          </p:spPr>
        </p:cxnSp>
        <p:cxnSp>
          <p:nvCxnSpPr>
            <p:cNvPr id="26" name="Straight Arrow Connector 25">
              <a:extLst>
                <a:ext uri="{FF2B5EF4-FFF2-40B4-BE49-F238E27FC236}">
                  <a16:creationId xmlns:a16="http://schemas.microsoft.com/office/drawing/2014/main" id="{F04A330D-7FBA-2D9D-DE50-09124A30160A}"/>
                </a:ext>
              </a:extLst>
            </p:cNvPr>
            <p:cNvCxnSpPr>
              <a:cxnSpLocks/>
            </p:cNvCxnSpPr>
            <p:nvPr/>
          </p:nvCxnSpPr>
          <p:spPr>
            <a:xfrm rot="10800000" flipH="1">
              <a:off x="11588611" y="2789858"/>
              <a:ext cx="1" cy="2951189"/>
            </a:xfrm>
            <a:prstGeom prst="straightConnector1">
              <a:avLst/>
            </a:prstGeom>
            <a:noFill/>
            <a:ln w="19050" cap="rnd" cmpd="sng" algn="ctr">
              <a:solidFill>
                <a:schemeClr val="tx2"/>
              </a:solidFill>
              <a:prstDash val="solid"/>
              <a:round/>
              <a:headEnd type="oval"/>
              <a:tailEnd type="none" w="lg" len="sm"/>
            </a:ln>
            <a:effectLst/>
          </p:spPr>
        </p:cxnSp>
      </p:grpSp>
      <p:pic>
        <p:nvPicPr>
          <p:cNvPr id="27" name="Graphic 26">
            <a:extLst>
              <a:ext uri="{FF2B5EF4-FFF2-40B4-BE49-F238E27FC236}">
                <a16:creationId xmlns:a16="http://schemas.microsoft.com/office/drawing/2014/main" id="{1CD12A3B-B074-ACCD-D156-00BF27DB4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3339" y="1767452"/>
            <a:ext cx="493375" cy="493375"/>
          </a:xfrm>
          <a:prstGeom prst="rect">
            <a:avLst/>
          </a:prstGeom>
        </p:spPr>
      </p:pic>
      <p:sp>
        <p:nvSpPr>
          <p:cNvPr id="28" name="Footer Placeholder 2">
            <a:extLst>
              <a:ext uri="{FF2B5EF4-FFF2-40B4-BE49-F238E27FC236}">
                <a16:creationId xmlns:a16="http://schemas.microsoft.com/office/drawing/2014/main" id="{8CC9C30D-32A7-4BC8-9087-1A2773CE7C8F}"/>
              </a:ext>
            </a:extLst>
          </p:cNvPr>
          <p:cNvSpPr>
            <a:spLocks noGrp="1"/>
          </p:cNvSpPr>
          <p:nvPr>
            <p:ph type="ftr" sz="quarter" idx="11"/>
          </p:nvPr>
        </p:nvSpPr>
        <p:spPr>
          <a:xfrm>
            <a:off x="548282" y="6303600"/>
            <a:ext cx="10620000" cy="288000"/>
          </a:xfrm>
        </p:spPr>
        <p:txBody>
          <a:bodyPr/>
          <a:lstStyle/>
          <a:p>
            <a:r>
              <a:rPr lang="en-GB" dirty="0"/>
              <a:t>*N=22,832.</a:t>
            </a:r>
          </a:p>
          <a:p>
            <a:r>
              <a:rPr lang="en-GB" dirty="0"/>
              <a:t>1. Cowie MR, et al. Int J </a:t>
            </a:r>
            <a:r>
              <a:rPr lang="en-GB" dirty="0" err="1"/>
              <a:t>Cardiol</a:t>
            </a:r>
            <a:r>
              <a:rPr lang="en-GB" dirty="0"/>
              <a:t>. 2017;236:340–344; 2. Purvis T, et al. Int J Qual Health Care. 2023;35:mzad003.</a:t>
            </a:r>
          </a:p>
        </p:txBody>
      </p:sp>
      <p:sp>
        <p:nvSpPr>
          <p:cNvPr id="32" name="Slide Number Placeholder 9">
            <a:extLst>
              <a:ext uri="{FF2B5EF4-FFF2-40B4-BE49-F238E27FC236}">
                <a16:creationId xmlns:a16="http://schemas.microsoft.com/office/drawing/2014/main" id="{1326A832-5FBC-31C3-B988-179904B7CF76}"/>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18</a:t>
            </a:fld>
            <a:endParaRPr lang="en-GB"/>
          </a:p>
        </p:txBody>
      </p:sp>
      <p:sp>
        <p:nvSpPr>
          <p:cNvPr id="8" name="Oval 7">
            <a:extLst>
              <a:ext uri="{FF2B5EF4-FFF2-40B4-BE49-F238E27FC236}">
                <a16:creationId xmlns:a16="http://schemas.microsoft.com/office/drawing/2014/main" id="{E4634184-375F-04A5-67C5-7E6A9A0358F5}"/>
              </a:ext>
            </a:extLst>
          </p:cNvPr>
          <p:cNvSpPr/>
          <p:nvPr/>
        </p:nvSpPr>
        <p:spPr>
          <a:xfrm>
            <a:off x="327105" y="1657350"/>
            <a:ext cx="713580" cy="713578"/>
          </a:xfrm>
          <a:prstGeom prst="ellipse">
            <a:avLst/>
          </a:prstGeom>
          <a:solidFill>
            <a:schemeClr val="bg2"/>
          </a:solidFill>
          <a:ln w="152400" cap="flat" cmpd="sng" algn="ctr">
            <a:solidFill>
              <a:schemeClr val="bg2">
                <a:alpha val="2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white"/>
              </a:solidFill>
              <a:effectLst/>
              <a:uLnTx/>
              <a:uFillTx/>
              <a:latin typeface="Arial" panose="020B0604020202020204"/>
            </a:endParaRPr>
          </a:p>
        </p:txBody>
      </p:sp>
      <p:sp>
        <p:nvSpPr>
          <p:cNvPr id="7" name="Rectangle: Rounded Corners 6">
            <a:extLst>
              <a:ext uri="{FF2B5EF4-FFF2-40B4-BE49-F238E27FC236}">
                <a16:creationId xmlns:a16="http://schemas.microsoft.com/office/drawing/2014/main" id="{9C976BBB-0D09-F4B2-EB14-5AB855AA9B35}"/>
              </a:ext>
            </a:extLst>
          </p:cNvPr>
          <p:cNvSpPr/>
          <p:nvPr/>
        </p:nvSpPr>
        <p:spPr>
          <a:xfrm rot="5400000">
            <a:off x="3125545" y="-710678"/>
            <a:ext cx="590544" cy="5449635"/>
          </a:xfrm>
          <a:prstGeom prst="roundRect">
            <a:avLst/>
          </a:prstGeom>
          <a:solidFill>
            <a:schemeClr val="bg2"/>
          </a:solidFill>
          <a:ln w="12700" cap="flat" cmpd="sng" algn="ctr">
            <a:noFill/>
            <a:prstDash val="solid"/>
            <a:miter lim="800000"/>
          </a:ln>
          <a:effectLst/>
        </p:spPr>
        <p:txBody>
          <a:bodyPr rot="0" spcFirstLastPara="0" vertOverflow="overflow" horzOverflow="overflow" vert="vert270" wrap="square" lIns="91440" tIns="72000" rIns="91440" bIns="25200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ea typeface="+mn-ea"/>
                <a:cs typeface="+mn-cs"/>
              </a:rPr>
              <a:t>The Optimize Heart Failure Care Program has been implemented in 45 countries</a:t>
            </a:r>
            <a:r>
              <a:rPr kumimoji="0" lang="en-GB" sz="1800" b="1" i="0" u="none" strike="noStrike" kern="0" cap="none" spc="0" normalizeH="0" baseline="30000" noProof="0" dirty="0">
                <a:ln>
                  <a:noFill/>
                </a:ln>
                <a:solidFill>
                  <a:schemeClr val="bg1"/>
                </a:solidFill>
                <a:effectLst/>
                <a:uLnTx/>
                <a:uFillTx/>
                <a:ea typeface="+mn-ea"/>
                <a:cs typeface="+mn-cs"/>
              </a:rPr>
              <a:t>1</a:t>
            </a:r>
            <a:endParaRPr kumimoji="0" lang="en-GB" sz="3200" b="0" i="0" u="none" strike="noStrike" kern="0" cap="none" spc="0" normalizeH="0" baseline="30000" noProof="0" dirty="0">
              <a:ln>
                <a:noFill/>
              </a:ln>
              <a:solidFill>
                <a:schemeClr val="bg1"/>
              </a:solidFill>
              <a:effectLst/>
              <a:uLnTx/>
              <a:uFillTx/>
              <a:ea typeface="+mn-ea"/>
              <a:cs typeface="+mn-cs"/>
            </a:endParaRPr>
          </a:p>
        </p:txBody>
      </p:sp>
      <p:sp>
        <p:nvSpPr>
          <p:cNvPr id="9" name="Graphic 14">
            <a:extLst>
              <a:ext uri="{FF2B5EF4-FFF2-40B4-BE49-F238E27FC236}">
                <a16:creationId xmlns:a16="http://schemas.microsoft.com/office/drawing/2014/main" id="{AE4A49E6-033A-E40D-8D2D-8A18E2216CBF}"/>
              </a:ext>
            </a:extLst>
          </p:cNvPr>
          <p:cNvSpPr/>
          <p:nvPr/>
        </p:nvSpPr>
        <p:spPr>
          <a:xfrm rot="1001369">
            <a:off x="451945" y="1763526"/>
            <a:ext cx="434078" cy="501226"/>
          </a:xfrm>
          <a:custGeom>
            <a:avLst/>
            <a:gdLst>
              <a:gd name="connsiteX0" fmla="*/ 4182399 w 4223461"/>
              <a:gd name="connsiteY0" fmla="*/ 825637 h 4876800"/>
              <a:gd name="connsiteX1" fmla="*/ 4106323 w 4223461"/>
              <a:gd name="connsiteY1" fmla="*/ 835123 h 4876800"/>
              <a:gd name="connsiteX2" fmla="*/ 3101540 w 4223461"/>
              <a:gd name="connsiteY2" fmla="*/ 1185501 h 4876800"/>
              <a:gd name="connsiteX3" fmla="*/ 2638158 w 4223461"/>
              <a:gd name="connsiteY3" fmla="*/ 1112558 h 4876800"/>
              <a:gd name="connsiteX4" fmla="*/ 2638158 w 4223461"/>
              <a:gd name="connsiteY4" fmla="*/ 644604 h 4876800"/>
              <a:gd name="connsiteX5" fmla="*/ 2612203 w 4223461"/>
              <a:gd name="connsiteY5" fmla="*/ 589445 h 4876800"/>
              <a:gd name="connsiteX6" fmla="*/ 1814179 w 4223461"/>
              <a:gd name="connsiteY6" fmla="*/ 233972 h 4876800"/>
              <a:gd name="connsiteX7" fmla="*/ 1730797 w 4223461"/>
              <a:gd name="connsiteY7" fmla="*/ 291360 h 4876800"/>
              <a:gd name="connsiteX8" fmla="*/ 1788176 w 4223461"/>
              <a:gd name="connsiteY8" fmla="*/ 374742 h 4876800"/>
              <a:gd name="connsiteX9" fmla="*/ 2495007 w 4223461"/>
              <a:gd name="connsiteY9" fmla="*/ 679952 h 4876800"/>
              <a:gd name="connsiteX10" fmla="*/ 2495007 w 4223461"/>
              <a:gd name="connsiteY10" fmla="*/ 2560635 h 4876800"/>
              <a:gd name="connsiteX11" fmla="*/ 1516247 w 4223461"/>
              <a:gd name="connsiteY11" fmla="*/ 2260959 h 4876800"/>
              <a:gd name="connsiteX12" fmla="*/ 537486 w 4223461"/>
              <a:gd name="connsiteY12" fmla="*/ 2560644 h 4876800"/>
              <a:gd name="connsiteX13" fmla="*/ 537486 w 4223461"/>
              <a:gd name="connsiteY13" fmla="*/ 679990 h 4876800"/>
              <a:gd name="connsiteX14" fmla="*/ 1516247 w 4223461"/>
              <a:gd name="connsiteY14" fmla="*/ 349444 h 4876800"/>
              <a:gd name="connsiteX15" fmla="*/ 1587827 w 4223461"/>
              <a:gd name="connsiteY15" fmla="*/ 277863 h 4876800"/>
              <a:gd name="connsiteX16" fmla="*/ 1516247 w 4223461"/>
              <a:gd name="connsiteY16" fmla="*/ 206283 h 4876800"/>
              <a:gd name="connsiteX17" fmla="*/ 537486 w 4223461"/>
              <a:gd name="connsiteY17" fmla="*/ 505968 h 4876800"/>
              <a:gd name="connsiteX18" fmla="*/ 537486 w 4223461"/>
              <a:gd name="connsiteY18" fmla="*/ 268738 h 4876800"/>
              <a:gd name="connsiteX19" fmla="*/ 268748 w 4223461"/>
              <a:gd name="connsiteY19" fmla="*/ 0 h 4876800"/>
              <a:gd name="connsiteX20" fmla="*/ 0 w 4223461"/>
              <a:gd name="connsiteY20" fmla="*/ 268738 h 4876800"/>
              <a:gd name="connsiteX21" fmla="*/ 0 w 4223461"/>
              <a:gd name="connsiteY21" fmla="*/ 3286173 h 4876800"/>
              <a:gd name="connsiteX22" fmla="*/ 71580 w 4223461"/>
              <a:gd name="connsiteY22" fmla="*/ 3357753 h 4876800"/>
              <a:gd name="connsiteX23" fmla="*/ 143161 w 4223461"/>
              <a:gd name="connsiteY23" fmla="*/ 3286173 h 4876800"/>
              <a:gd name="connsiteX24" fmla="*/ 143161 w 4223461"/>
              <a:gd name="connsiteY24" fmla="*/ 268738 h 4876800"/>
              <a:gd name="connsiteX25" fmla="*/ 268748 w 4223461"/>
              <a:gd name="connsiteY25" fmla="*/ 143151 h 4876800"/>
              <a:gd name="connsiteX26" fmla="*/ 394325 w 4223461"/>
              <a:gd name="connsiteY26" fmla="*/ 268738 h 4876800"/>
              <a:gd name="connsiteX27" fmla="*/ 394325 w 4223461"/>
              <a:gd name="connsiteY27" fmla="*/ 4709779 h 4876800"/>
              <a:gd name="connsiteX28" fmla="*/ 370465 w 4223461"/>
              <a:gd name="connsiteY28" fmla="*/ 4733640 h 4876800"/>
              <a:gd name="connsiteX29" fmla="*/ 167021 w 4223461"/>
              <a:gd name="connsiteY29" fmla="*/ 4733640 h 4876800"/>
              <a:gd name="connsiteX30" fmla="*/ 143161 w 4223461"/>
              <a:gd name="connsiteY30" fmla="*/ 4709779 h 4876800"/>
              <a:gd name="connsiteX31" fmla="*/ 143161 w 4223461"/>
              <a:gd name="connsiteY31" fmla="*/ 3572485 h 4876800"/>
              <a:gd name="connsiteX32" fmla="*/ 71580 w 4223461"/>
              <a:gd name="connsiteY32" fmla="*/ 3500904 h 4876800"/>
              <a:gd name="connsiteX33" fmla="*/ 0 w 4223461"/>
              <a:gd name="connsiteY33" fmla="*/ 3572485 h 4876800"/>
              <a:gd name="connsiteX34" fmla="*/ 0 w 4223461"/>
              <a:gd name="connsiteY34" fmla="*/ 4709789 h 4876800"/>
              <a:gd name="connsiteX35" fmla="*/ 167011 w 4223461"/>
              <a:gd name="connsiteY35" fmla="*/ 4876800 h 4876800"/>
              <a:gd name="connsiteX36" fmla="*/ 370465 w 4223461"/>
              <a:gd name="connsiteY36" fmla="*/ 4876800 h 4876800"/>
              <a:gd name="connsiteX37" fmla="*/ 537477 w 4223461"/>
              <a:gd name="connsiteY37" fmla="*/ 4709789 h 4876800"/>
              <a:gd name="connsiteX38" fmla="*/ 537477 w 4223461"/>
              <a:gd name="connsiteY38" fmla="*/ 2734675 h 4876800"/>
              <a:gd name="connsiteX39" fmla="*/ 1516237 w 4223461"/>
              <a:gd name="connsiteY39" fmla="*/ 2404120 h 4876800"/>
              <a:gd name="connsiteX40" fmla="*/ 1979628 w 4223461"/>
              <a:gd name="connsiteY40" fmla="*/ 2477472 h 4876800"/>
              <a:gd name="connsiteX41" fmla="*/ 1979628 w 4223461"/>
              <a:gd name="connsiteY41" fmla="*/ 2919432 h 4876800"/>
              <a:gd name="connsiteX42" fmla="*/ 2005584 w 4223461"/>
              <a:gd name="connsiteY42" fmla="*/ 2974581 h 4876800"/>
              <a:gd name="connsiteX43" fmla="*/ 3101530 w 4223461"/>
              <a:gd name="connsiteY43" fmla="*/ 3357744 h 4876800"/>
              <a:gd name="connsiteX44" fmla="*/ 3173111 w 4223461"/>
              <a:gd name="connsiteY44" fmla="*/ 3286163 h 4876800"/>
              <a:gd name="connsiteX45" fmla="*/ 3101530 w 4223461"/>
              <a:gd name="connsiteY45" fmla="*/ 3214583 h 4876800"/>
              <a:gd name="connsiteX46" fmla="*/ 2197227 w 4223461"/>
              <a:gd name="connsiteY46" fmla="*/ 2934881 h 4876800"/>
              <a:gd name="connsiteX47" fmla="*/ 2594696 w 4223461"/>
              <a:gd name="connsiteY47" fmla="*/ 2765108 h 4876800"/>
              <a:gd name="connsiteX48" fmla="*/ 2595353 w 4223461"/>
              <a:gd name="connsiteY48" fmla="*/ 2764727 h 4876800"/>
              <a:gd name="connsiteX49" fmla="*/ 2597048 w 4223461"/>
              <a:gd name="connsiteY49" fmla="*/ 2764041 h 4876800"/>
              <a:gd name="connsiteX50" fmla="*/ 2638149 w 4223461"/>
              <a:gd name="connsiteY50" fmla="*/ 2699280 h 4876800"/>
              <a:gd name="connsiteX51" fmla="*/ 2638149 w 4223461"/>
              <a:gd name="connsiteY51" fmla="*/ 1261958 h 4876800"/>
              <a:gd name="connsiteX52" fmla="*/ 3101530 w 4223461"/>
              <a:gd name="connsiteY52" fmla="*/ 1328642 h 4876800"/>
              <a:gd name="connsiteX53" fmla="*/ 4080301 w 4223461"/>
              <a:gd name="connsiteY53" fmla="*/ 1028976 h 4876800"/>
              <a:gd name="connsiteX54" fmla="*/ 4080301 w 4223461"/>
              <a:gd name="connsiteY54" fmla="*/ 2884065 h 4876800"/>
              <a:gd name="connsiteX55" fmla="*/ 3373574 w 4223461"/>
              <a:gd name="connsiteY55" fmla="*/ 3189256 h 4876800"/>
              <a:gd name="connsiteX56" fmla="*/ 3316205 w 4223461"/>
              <a:gd name="connsiteY56" fmla="*/ 3272647 h 4876800"/>
              <a:gd name="connsiteX57" fmla="*/ 3386509 w 4223461"/>
              <a:gd name="connsiteY57" fmla="*/ 3331226 h 4876800"/>
              <a:gd name="connsiteX58" fmla="*/ 3399606 w 4223461"/>
              <a:gd name="connsiteY58" fmla="*/ 3330026 h 4876800"/>
              <a:gd name="connsiteX59" fmla="*/ 4197506 w 4223461"/>
              <a:gd name="connsiteY59" fmla="*/ 2974572 h 4876800"/>
              <a:gd name="connsiteX60" fmla="*/ 4223462 w 4223461"/>
              <a:gd name="connsiteY60" fmla="*/ 2919422 h 4876800"/>
              <a:gd name="connsiteX61" fmla="*/ 4223462 w 4223461"/>
              <a:gd name="connsiteY61" fmla="*/ 890340 h 4876800"/>
              <a:gd name="connsiteX62" fmla="*/ 4182399 w 4223461"/>
              <a:gd name="connsiteY62" fmla="*/ 825637 h 4876800"/>
              <a:gd name="connsiteX63" fmla="*/ 2420588 w 4223461"/>
              <a:gd name="connsiteY63" fmla="*/ 2683821 h 4876800"/>
              <a:gd name="connsiteX64" fmla="*/ 2122780 w 4223461"/>
              <a:gd name="connsiteY64" fmla="*/ 2811018 h 4876800"/>
              <a:gd name="connsiteX65" fmla="*/ 2122780 w 4223461"/>
              <a:gd name="connsiteY65" fmla="*/ 2529211 h 4876800"/>
              <a:gd name="connsiteX66" fmla="*/ 2420588 w 4223461"/>
              <a:gd name="connsiteY66" fmla="*/ 2683821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23461" h="4876800">
                <a:moveTo>
                  <a:pt x="4182399" y="825637"/>
                </a:moveTo>
                <a:cubicBezTo>
                  <a:pt x="4157367" y="813816"/>
                  <a:pt x="4127716" y="817531"/>
                  <a:pt x="4106323" y="835123"/>
                </a:cubicBezTo>
                <a:cubicBezTo>
                  <a:pt x="4102065" y="838629"/>
                  <a:pt x="3674040" y="1185501"/>
                  <a:pt x="3101540" y="1185501"/>
                </a:cubicBezTo>
                <a:cubicBezTo>
                  <a:pt x="2948750" y="1185501"/>
                  <a:pt x="2793111" y="1160926"/>
                  <a:pt x="2638158" y="1112558"/>
                </a:cubicBezTo>
                <a:lnTo>
                  <a:pt x="2638158" y="644604"/>
                </a:lnTo>
                <a:cubicBezTo>
                  <a:pt x="2638158" y="623268"/>
                  <a:pt x="2628643" y="603047"/>
                  <a:pt x="2612203" y="589445"/>
                </a:cubicBezTo>
                <a:cubicBezTo>
                  <a:pt x="2598982" y="578501"/>
                  <a:pt x="2282943" y="320554"/>
                  <a:pt x="1814179" y="233972"/>
                </a:cubicBezTo>
                <a:cubicBezTo>
                  <a:pt x="1775260" y="226819"/>
                  <a:pt x="1737970" y="252479"/>
                  <a:pt x="1730797" y="291360"/>
                </a:cubicBezTo>
                <a:cubicBezTo>
                  <a:pt x="1723616" y="330232"/>
                  <a:pt x="1749304" y="367570"/>
                  <a:pt x="1788176" y="374742"/>
                </a:cubicBezTo>
                <a:cubicBezTo>
                  <a:pt x="2146268" y="440893"/>
                  <a:pt x="2413416" y="620030"/>
                  <a:pt x="2495007" y="679952"/>
                </a:cubicBezTo>
                <a:lnTo>
                  <a:pt x="2495007" y="2560635"/>
                </a:lnTo>
                <a:cubicBezTo>
                  <a:pt x="2319614" y="2447716"/>
                  <a:pt x="1962141" y="2260959"/>
                  <a:pt x="1516247" y="2260959"/>
                </a:cubicBezTo>
                <a:cubicBezTo>
                  <a:pt x="1070305" y="2260959"/>
                  <a:pt x="712851" y="2447725"/>
                  <a:pt x="537486" y="2560644"/>
                </a:cubicBezTo>
                <a:lnTo>
                  <a:pt x="537486" y="679990"/>
                </a:lnTo>
                <a:cubicBezTo>
                  <a:pt x="638594" y="605857"/>
                  <a:pt x="1024014" y="349444"/>
                  <a:pt x="1516247" y="349444"/>
                </a:cubicBezTo>
                <a:cubicBezTo>
                  <a:pt x="1555785" y="349444"/>
                  <a:pt x="1587827" y="317402"/>
                  <a:pt x="1587827" y="277863"/>
                </a:cubicBezTo>
                <a:cubicBezTo>
                  <a:pt x="1587827" y="238325"/>
                  <a:pt x="1555785" y="206283"/>
                  <a:pt x="1516247" y="206283"/>
                </a:cubicBezTo>
                <a:cubicBezTo>
                  <a:pt x="1070296" y="206283"/>
                  <a:pt x="712851" y="393049"/>
                  <a:pt x="537486" y="505968"/>
                </a:cubicBezTo>
                <a:lnTo>
                  <a:pt x="537486" y="268738"/>
                </a:lnTo>
                <a:cubicBezTo>
                  <a:pt x="537477" y="120548"/>
                  <a:pt x="416919" y="0"/>
                  <a:pt x="268748" y="0"/>
                </a:cubicBezTo>
                <a:cubicBezTo>
                  <a:pt x="120558" y="0"/>
                  <a:pt x="0" y="120548"/>
                  <a:pt x="0" y="268738"/>
                </a:cubicBezTo>
                <a:lnTo>
                  <a:pt x="0" y="3286173"/>
                </a:lnTo>
                <a:cubicBezTo>
                  <a:pt x="0" y="3325711"/>
                  <a:pt x="32042" y="3357753"/>
                  <a:pt x="71580" y="3357753"/>
                </a:cubicBezTo>
                <a:cubicBezTo>
                  <a:pt x="111119" y="3357753"/>
                  <a:pt x="143161" y="3325711"/>
                  <a:pt x="143161" y="3286173"/>
                </a:cubicBezTo>
                <a:lnTo>
                  <a:pt x="143161" y="268738"/>
                </a:lnTo>
                <a:cubicBezTo>
                  <a:pt x="143161" y="199492"/>
                  <a:pt x="199501" y="143151"/>
                  <a:pt x="268748" y="143151"/>
                </a:cubicBezTo>
                <a:cubicBezTo>
                  <a:pt x="337995" y="143151"/>
                  <a:pt x="394325" y="199492"/>
                  <a:pt x="394325" y="268738"/>
                </a:cubicBezTo>
                <a:lnTo>
                  <a:pt x="394325" y="4709779"/>
                </a:lnTo>
                <a:cubicBezTo>
                  <a:pt x="394325" y="4722943"/>
                  <a:pt x="383629" y="4733640"/>
                  <a:pt x="370465" y="4733640"/>
                </a:cubicBezTo>
                <a:lnTo>
                  <a:pt x="167021" y="4733640"/>
                </a:lnTo>
                <a:cubicBezTo>
                  <a:pt x="153857" y="4733640"/>
                  <a:pt x="143161" y="4722943"/>
                  <a:pt x="143161" y="4709779"/>
                </a:cubicBezTo>
                <a:lnTo>
                  <a:pt x="143161" y="3572485"/>
                </a:lnTo>
                <a:cubicBezTo>
                  <a:pt x="143161" y="3532946"/>
                  <a:pt x="111119" y="3500904"/>
                  <a:pt x="71580" y="3500904"/>
                </a:cubicBezTo>
                <a:cubicBezTo>
                  <a:pt x="32042" y="3500904"/>
                  <a:pt x="0" y="3532946"/>
                  <a:pt x="0" y="3572485"/>
                </a:cubicBezTo>
                <a:lnTo>
                  <a:pt x="0" y="4709789"/>
                </a:lnTo>
                <a:cubicBezTo>
                  <a:pt x="0" y="4801877"/>
                  <a:pt x="74924" y="4876800"/>
                  <a:pt x="167011" y="4876800"/>
                </a:cubicBezTo>
                <a:lnTo>
                  <a:pt x="370465" y="4876800"/>
                </a:lnTo>
                <a:cubicBezTo>
                  <a:pt x="462553" y="4876800"/>
                  <a:pt x="537477" y="4801877"/>
                  <a:pt x="537477" y="4709789"/>
                </a:cubicBezTo>
                <a:lnTo>
                  <a:pt x="537477" y="2734675"/>
                </a:lnTo>
                <a:cubicBezTo>
                  <a:pt x="638585" y="2660542"/>
                  <a:pt x="1024004" y="2404120"/>
                  <a:pt x="1516237" y="2404120"/>
                </a:cubicBezTo>
                <a:cubicBezTo>
                  <a:pt x="1685792" y="2404120"/>
                  <a:pt x="1842668" y="2434552"/>
                  <a:pt x="1979628" y="2477472"/>
                </a:cubicBezTo>
                <a:lnTo>
                  <a:pt x="1979628" y="2919432"/>
                </a:lnTo>
                <a:cubicBezTo>
                  <a:pt x="1979628" y="2940768"/>
                  <a:pt x="1989144" y="2960989"/>
                  <a:pt x="2005584" y="2974581"/>
                </a:cubicBezTo>
                <a:cubicBezTo>
                  <a:pt x="2024491" y="2990231"/>
                  <a:pt x="2476005" y="3357744"/>
                  <a:pt x="3101530" y="3357744"/>
                </a:cubicBezTo>
                <a:cubicBezTo>
                  <a:pt x="3141069" y="3357744"/>
                  <a:pt x="3173111" y="3325701"/>
                  <a:pt x="3173111" y="3286163"/>
                </a:cubicBezTo>
                <a:cubicBezTo>
                  <a:pt x="3173111" y="3246625"/>
                  <a:pt x="3141069" y="3214583"/>
                  <a:pt x="3101530" y="3214583"/>
                </a:cubicBezTo>
                <a:cubicBezTo>
                  <a:pt x="2692060" y="3214583"/>
                  <a:pt x="2356666" y="3037208"/>
                  <a:pt x="2197227" y="2934881"/>
                </a:cubicBezTo>
                <a:lnTo>
                  <a:pt x="2594696" y="2765108"/>
                </a:lnTo>
                <a:cubicBezTo>
                  <a:pt x="2594934" y="2765003"/>
                  <a:pt x="2595124" y="2764841"/>
                  <a:pt x="2595353" y="2764727"/>
                </a:cubicBezTo>
                <a:cubicBezTo>
                  <a:pt x="2595915" y="2764479"/>
                  <a:pt x="2596496" y="2764308"/>
                  <a:pt x="2597048" y="2764041"/>
                </a:cubicBezTo>
                <a:cubicBezTo>
                  <a:pt x="2622137" y="2752230"/>
                  <a:pt x="2638149" y="2726998"/>
                  <a:pt x="2638149" y="2699280"/>
                </a:cubicBezTo>
                <a:lnTo>
                  <a:pt x="2638149" y="1261958"/>
                </a:lnTo>
                <a:cubicBezTo>
                  <a:pt x="2792864" y="1306192"/>
                  <a:pt x="2948321" y="1328642"/>
                  <a:pt x="3101530" y="1328642"/>
                </a:cubicBezTo>
                <a:cubicBezTo>
                  <a:pt x="3547424" y="1328642"/>
                  <a:pt x="3904907" y="1141895"/>
                  <a:pt x="4080301" y="1028976"/>
                </a:cubicBezTo>
                <a:lnTo>
                  <a:pt x="4080301" y="2884065"/>
                </a:lnTo>
                <a:cubicBezTo>
                  <a:pt x="3998652" y="2944035"/>
                  <a:pt x="3731581" y="3123095"/>
                  <a:pt x="3373574" y="3189256"/>
                </a:cubicBezTo>
                <a:cubicBezTo>
                  <a:pt x="3334703" y="3196438"/>
                  <a:pt x="3309014" y="3233776"/>
                  <a:pt x="3316205" y="3272647"/>
                </a:cubicBezTo>
                <a:cubicBezTo>
                  <a:pt x="3322577" y="3307118"/>
                  <a:pt x="3352667" y="3331226"/>
                  <a:pt x="3386509" y="3331226"/>
                </a:cubicBezTo>
                <a:cubicBezTo>
                  <a:pt x="3390824" y="3331226"/>
                  <a:pt x="3395205" y="3330835"/>
                  <a:pt x="3399606" y="3330026"/>
                </a:cubicBezTo>
                <a:cubicBezTo>
                  <a:pt x="3868293" y="3243406"/>
                  <a:pt x="4184285" y="2985507"/>
                  <a:pt x="4197506" y="2974572"/>
                </a:cubicBezTo>
                <a:cubicBezTo>
                  <a:pt x="4213946" y="2960970"/>
                  <a:pt x="4223462" y="2940749"/>
                  <a:pt x="4223462" y="2919422"/>
                </a:cubicBezTo>
                <a:lnTo>
                  <a:pt x="4223462" y="890340"/>
                </a:lnTo>
                <a:cubicBezTo>
                  <a:pt x="4223462" y="862632"/>
                  <a:pt x="4207440" y="837457"/>
                  <a:pt x="4182399" y="825637"/>
                </a:cubicBezTo>
                <a:close/>
                <a:moveTo>
                  <a:pt x="2420588" y="2683821"/>
                </a:moveTo>
                <a:lnTo>
                  <a:pt x="2122780" y="2811018"/>
                </a:lnTo>
                <a:lnTo>
                  <a:pt x="2122780" y="2529211"/>
                </a:lnTo>
                <a:cubicBezTo>
                  <a:pt x="2249529" y="2581161"/>
                  <a:pt x="2351542" y="2639511"/>
                  <a:pt x="2420588" y="2683821"/>
                </a:cubicBezTo>
                <a:close/>
              </a:path>
            </a:pathLst>
          </a:custGeom>
          <a:solidFill>
            <a:srgbClr val="F9F9F9"/>
          </a:solidFill>
          <a:ln w="3175" cap="flat">
            <a:solidFill>
              <a:srgbClr val="F9F9F9"/>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1427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D6143D-2873-675D-5FFD-D093D6157C33}"/>
              </a:ext>
            </a:extLst>
          </p:cNvPr>
          <p:cNvSpPr>
            <a:spLocks noGrp="1"/>
          </p:cNvSpPr>
          <p:nvPr>
            <p:ph type="ctrTitle"/>
          </p:nvPr>
        </p:nvSpPr>
        <p:spPr/>
        <p:txBody>
          <a:bodyPr/>
          <a:lstStyle/>
          <a:p>
            <a:r>
              <a:rPr lang="en-GB"/>
              <a:t>Part 4 – How can success in other therapy areas be translated into asthma care?</a:t>
            </a:r>
          </a:p>
        </p:txBody>
      </p:sp>
    </p:spTree>
    <p:extLst>
      <p:ext uri="{BB962C8B-B14F-4D97-AF65-F5344CB8AC3E}">
        <p14:creationId xmlns:p14="http://schemas.microsoft.com/office/powerpoint/2010/main" val="382493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Contents</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a:t>ED, emergency department.</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12"/>
          </p:nvPr>
        </p:nvSpPr>
        <p:spPr/>
        <p:txBody>
          <a:bodyPr/>
          <a:lstStyle/>
          <a:p>
            <a:fld id="{D38BAEAC-A895-4A01-AB9B-F6141799970D}" type="slidenum">
              <a:rPr lang="en-GB" smtClean="0"/>
              <a:pPr/>
              <a:t>2</a:t>
            </a:fld>
            <a:endParaRPr lang="en-GB"/>
          </a:p>
        </p:txBody>
      </p:sp>
      <p:sp>
        <p:nvSpPr>
          <p:cNvPr id="106" name="Flowchart: Alternate Process 105">
            <a:extLst>
              <a:ext uri="{FF2B5EF4-FFF2-40B4-BE49-F238E27FC236}">
                <a16:creationId xmlns:a16="http://schemas.microsoft.com/office/drawing/2014/main" id="{71A22229-8B95-A8BC-63ED-F3F3D957AE1A}"/>
              </a:ext>
            </a:extLst>
          </p:cNvPr>
          <p:cNvSpPr/>
          <p:nvPr/>
        </p:nvSpPr>
        <p:spPr>
          <a:xfrm>
            <a:off x="3926183" y="4755869"/>
            <a:ext cx="715022" cy="855530"/>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0" forceAA="0" compatLnSpc="1">
            <a:prstTxWarp prst="textNoShape">
              <a:avLst/>
            </a:prstTxWarp>
            <a:noAutofit/>
          </a:bodyPr>
          <a:lstStyle/>
          <a:p>
            <a:pPr algn="ctr"/>
            <a:endParaRPr lang="en-GB" sz="1400"/>
          </a:p>
        </p:txBody>
      </p:sp>
      <p:pic>
        <p:nvPicPr>
          <p:cNvPr id="107" name="Graphic 106" descr="Lights On with solid fill">
            <a:extLst>
              <a:ext uri="{FF2B5EF4-FFF2-40B4-BE49-F238E27FC236}">
                <a16:creationId xmlns:a16="http://schemas.microsoft.com/office/drawing/2014/main" id="{3827D418-C6DC-F927-BDC1-CB728F5801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7426" y="4895389"/>
            <a:ext cx="576490" cy="576490"/>
          </a:xfrm>
          <a:prstGeom prst="rect">
            <a:avLst/>
          </a:prstGeom>
        </p:spPr>
      </p:pic>
      <p:sp>
        <p:nvSpPr>
          <p:cNvPr id="108" name="TextBox 107">
            <a:extLst>
              <a:ext uri="{FF2B5EF4-FFF2-40B4-BE49-F238E27FC236}">
                <a16:creationId xmlns:a16="http://schemas.microsoft.com/office/drawing/2014/main" id="{94A7779A-B8E4-CE6A-B965-455CC7F1C934}"/>
              </a:ext>
            </a:extLst>
          </p:cNvPr>
          <p:cNvSpPr txBox="1"/>
          <p:nvPr/>
        </p:nvSpPr>
        <p:spPr>
          <a:xfrm>
            <a:off x="2615149" y="4998968"/>
            <a:ext cx="1581209" cy="369332"/>
          </a:xfrm>
          <a:prstGeom prst="rect">
            <a:avLst/>
          </a:prstGeom>
          <a:noFill/>
        </p:spPr>
        <p:txBody>
          <a:bodyPr wrap="square" rtlCol="0">
            <a:spAutoFit/>
          </a:bodyPr>
          <a:lstStyle/>
          <a:p>
            <a:r>
              <a:rPr lang="en-GB">
                <a:solidFill>
                  <a:schemeClr val="tx2"/>
                </a:solidFill>
              </a:rPr>
              <a:t>Please click</a:t>
            </a:r>
          </a:p>
        </p:txBody>
      </p:sp>
      <p:sp>
        <p:nvSpPr>
          <p:cNvPr id="110" name="Oval 109">
            <a:extLst>
              <a:ext uri="{FF2B5EF4-FFF2-40B4-BE49-F238E27FC236}">
                <a16:creationId xmlns:a16="http://schemas.microsoft.com/office/drawing/2014/main" id="{BD77BCBC-4682-39D9-D684-F7122E803263}"/>
              </a:ext>
            </a:extLst>
          </p:cNvPr>
          <p:cNvSpPr/>
          <p:nvPr/>
        </p:nvSpPr>
        <p:spPr>
          <a:xfrm>
            <a:off x="8244049" y="4913634"/>
            <a:ext cx="540000" cy="54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1" name="Arrow: Left 110">
            <a:extLst>
              <a:ext uri="{FF2B5EF4-FFF2-40B4-BE49-F238E27FC236}">
                <a16:creationId xmlns:a16="http://schemas.microsoft.com/office/drawing/2014/main" id="{F3D98182-791F-CCF8-AD4B-7F38A08E0A42}"/>
              </a:ext>
            </a:extLst>
          </p:cNvPr>
          <p:cNvSpPr/>
          <p:nvPr/>
        </p:nvSpPr>
        <p:spPr>
          <a:xfrm>
            <a:off x="8309260" y="5039634"/>
            <a:ext cx="348789" cy="288000"/>
          </a:xfrm>
          <a:prstGeom prst="leftArrow">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2" name="TextBox 111">
            <a:extLst>
              <a:ext uri="{FF2B5EF4-FFF2-40B4-BE49-F238E27FC236}">
                <a16:creationId xmlns:a16="http://schemas.microsoft.com/office/drawing/2014/main" id="{C2C81F38-3EB4-6EF4-5400-039A4EC68305}"/>
              </a:ext>
            </a:extLst>
          </p:cNvPr>
          <p:cNvSpPr txBox="1"/>
          <p:nvPr/>
        </p:nvSpPr>
        <p:spPr>
          <a:xfrm>
            <a:off x="4738758" y="4994335"/>
            <a:ext cx="5496569" cy="369332"/>
          </a:xfrm>
          <a:prstGeom prst="rect">
            <a:avLst/>
          </a:prstGeom>
          <a:noFill/>
        </p:spPr>
        <p:txBody>
          <a:bodyPr wrap="square" rtlCol="0">
            <a:spAutoFit/>
          </a:bodyPr>
          <a:lstStyle/>
          <a:p>
            <a:r>
              <a:rPr lang="en-GB">
                <a:solidFill>
                  <a:schemeClr val="tx2"/>
                </a:solidFill>
              </a:rPr>
              <a:t>throughout to navigate to additional information</a:t>
            </a:r>
          </a:p>
        </p:txBody>
      </p:sp>
      <p:grpSp>
        <p:nvGrpSpPr>
          <p:cNvPr id="6" name="Group 5">
            <a:extLst>
              <a:ext uri="{FF2B5EF4-FFF2-40B4-BE49-F238E27FC236}">
                <a16:creationId xmlns:a16="http://schemas.microsoft.com/office/drawing/2014/main" id="{B82DF6D4-03EF-4F56-C34C-CCD552D394E5}"/>
              </a:ext>
            </a:extLst>
          </p:cNvPr>
          <p:cNvGrpSpPr/>
          <p:nvPr/>
        </p:nvGrpSpPr>
        <p:grpSpPr>
          <a:xfrm>
            <a:off x="9149599" y="2152573"/>
            <a:ext cx="2534076" cy="1785104"/>
            <a:chOff x="9486831" y="2152573"/>
            <a:chExt cx="2534076" cy="1785104"/>
          </a:xfrm>
        </p:grpSpPr>
        <p:sp>
          <p:nvSpPr>
            <p:cNvPr id="80" name="TextBox 79">
              <a:extLst>
                <a:ext uri="{FF2B5EF4-FFF2-40B4-BE49-F238E27FC236}">
                  <a16:creationId xmlns:a16="http://schemas.microsoft.com/office/drawing/2014/main" id="{81ADC433-F4CC-0C8F-1E9F-9619FC4D8C06}"/>
                </a:ext>
              </a:extLst>
            </p:cNvPr>
            <p:cNvSpPr txBox="1"/>
            <p:nvPr/>
          </p:nvSpPr>
          <p:spPr>
            <a:xfrm>
              <a:off x="9486831" y="2152573"/>
              <a:ext cx="2281733" cy="1785104"/>
            </a:xfrm>
            <a:prstGeom prst="rect">
              <a:avLst/>
            </a:prstGeom>
            <a:noFill/>
          </p:spPr>
          <p:txBody>
            <a:bodyPr wrap="square" rtlCol="0">
              <a:spAutoFit/>
            </a:bodyPr>
            <a:lstStyle/>
            <a:p>
              <a:r>
                <a:rPr lang="en-GB" sz="2000" b="1">
                  <a:solidFill>
                    <a:schemeClr val="tx2"/>
                  </a:solidFill>
                </a:rPr>
                <a:t>Part 4</a:t>
              </a:r>
            </a:p>
            <a:p>
              <a:endParaRPr lang="en-GB">
                <a:solidFill>
                  <a:schemeClr val="tx2"/>
                </a:solidFill>
              </a:endParaRPr>
            </a:p>
            <a:p>
              <a:r>
                <a:rPr lang="en-GB">
                  <a:solidFill>
                    <a:schemeClr val="tx2"/>
                  </a:solidFill>
                </a:rPr>
                <a:t>How can success in other therapy areas be translated into asthma care?</a:t>
              </a:r>
              <a:endParaRPr lang="en-GB" sz="1200">
                <a:solidFill>
                  <a:schemeClr val="tx2"/>
                </a:solidFill>
              </a:endParaRPr>
            </a:p>
          </p:txBody>
        </p:sp>
        <p:cxnSp>
          <p:nvCxnSpPr>
            <p:cNvPr id="81" name="Straight Connector 80">
              <a:extLst>
                <a:ext uri="{FF2B5EF4-FFF2-40B4-BE49-F238E27FC236}">
                  <a16:creationId xmlns:a16="http://schemas.microsoft.com/office/drawing/2014/main" id="{D4CACD2E-3AE4-FD5B-6D03-9F7E0C6E46F1}"/>
                </a:ext>
              </a:extLst>
            </p:cNvPr>
            <p:cNvCxnSpPr>
              <a:cxnSpLocks/>
            </p:cNvCxnSpPr>
            <p:nvPr/>
          </p:nvCxnSpPr>
          <p:spPr>
            <a:xfrm rot="10800000">
              <a:off x="9487480" y="2561881"/>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4" name="Oval 18">
              <a:extLst>
                <a:ext uri="{FF2B5EF4-FFF2-40B4-BE49-F238E27FC236}">
                  <a16:creationId xmlns:a16="http://schemas.microsoft.com/office/drawing/2014/main" id="{F2908DDC-C4FD-33C1-3804-160D8AFB6446}"/>
                </a:ext>
              </a:extLst>
            </p:cNvPr>
            <p:cNvSpPr>
              <a:spLocks noChangeArrowheads="1"/>
            </p:cNvSpPr>
            <p:nvPr/>
          </p:nvSpPr>
          <p:spPr bwMode="auto">
            <a:xfrm>
              <a:off x="11371893"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86" name="Graphic 85">
              <a:extLst>
                <a:ext uri="{FF2B5EF4-FFF2-40B4-BE49-F238E27FC236}">
                  <a16:creationId xmlns:a16="http://schemas.microsoft.com/office/drawing/2014/main" id="{89EF00FF-F182-0E3D-22DC-9364141647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81338" y="2346818"/>
              <a:ext cx="430125" cy="430125"/>
            </a:xfrm>
            <a:prstGeom prst="rect">
              <a:avLst/>
            </a:prstGeom>
          </p:spPr>
        </p:pic>
      </p:grpSp>
      <p:grpSp>
        <p:nvGrpSpPr>
          <p:cNvPr id="5" name="Group 4">
            <a:extLst>
              <a:ext uri="{FF2B5EF4-FFF2-40B4-BE49-F238E27FC236}">
                <a16:creationId xmlns:a16="http://schemas.microsoft.com/office/drawing/2014/main" id="{74D75589-BD27-1E35-85A5-3A6EFA6DC981}"/>
              </a:ext>
            </a:extLst>
          </p:cNvPr>
          <p:cNvGrpSpPr/>
          <p:nvPr/>
        </p:nvGrpSpPr>
        <p:grpSpPr>
          <a:xfrm>
            <a:off x="6272722" y="2152573"/>
            <a:ext cx="2527350" cy="1785104"/>
            <a:chOff x="6532269" y="2152573"/>
            <a:chExt cx="2527350" cy="1785104"/>
          </a:xfrm>
        </p:grpSpPr>
        <p:cxnSp>
          <p:nvCxnSpPr>
            <p:cNvPr id="88" name="Straight Connector 87">
              <a:extLst>
                <a:ext uri="{FF2B5EF4-FFF2-40B4-BE49-F238E27FC236}">
                  <a16:creationId xmlns:a16="http://schemas.microsoft.com/office/drawing/2014/main" id="{6B2BD48F-549D-C78C-CA8B-0E80944BD4BA}"/>
                </a:ext>
              </a:extLst>
            </p:cNvPr>
            <p:cNvCxnSpPr>
              <a:cxnSpLocks/>
            </p:cNvCxnSpPr>
            <p:nvPr/>
          </p:nvCxnSpPr>
          <p:spPr>
            <a:xfrm>
              <a:off x="6532269"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2EA359E6-2D60-2E1D-CA58-CFDC4DF3F887}"/>
                </a:ext>
              </a:extLst>
            </p:cNvPr>
            <p:cNvSpPr txBox="1"/>
            <p:nvPr/>
          </p:nvSpPr>
          <p:spPr>
            <a:xfrm>
              <a:off x="6532269" y="2152573"/>
              <a:ext cx="2281733" cy="1785104"/>
            </a:xfrm>
            <a:prstGeom prst="rect">
              <a:avLst/>
            </a:prstGeom>
            <a:noFill/>
          </p:spPr>
          <p:txBody>
            <a:bodyPr wrap="square" rtlCol="0">
              <a:spAutoFit/>
            </a:bodyPr>
            <a:lstStyle/>
            <a:p>
              <a:r>
                <a:rPr lang="en-GB" sz="2000" b="1">
                  <a:solidFill>
                    <a:schemeClr val="tx2"/>
                  </a:solidFill>
                </a:rPr>
                <a:t>Part 3</a:t>
              </a:r>
            </a:p>
            <a:p>
              <a:endParaRPr lang="en-GB">
                <a:solidFill>
                  <a:schemeClr val="tx2"/>
                </a:solidFill>
              </a:endParaRPr>
            </a:p>
            <a:p>
              <a:r>
                <a:rPr lang="en-GB">
                  <a:solidFill>
                    <a:schemeClr val="tx2"/>
                  </a:solidFill>
                </a:rPr>
                <a:t>Other therapy areas are improving emergency care, </a:t>
              </a:r>
              <a:br>
                <a:rPr lang="en-GB">
                  <a:solidFill>
                    <a:schemeClr val="tx2"/>
                  </a:solidFill>
                </a:rPr>
              </a:br>
              <a:r>
                <a:rPr lang="en-GB">
                  <a:solidFill>
                    <a:schemeClr val="tx2"/>
                  </a:solidFill>
                </a:rPr>
                <a:t>but how?</a:t>
              </a:r>
            </a:p>
          </p:txBody>
        </p:sp>
        <p:sp>
          <p:nvSpPr>
            <p:cNvPr id="93" name="Oval 18">
              <a:extLst>
                <a:ext uri="{FF2B5EF4-FFF2-40B4-BE49-F238E27FC236}">
                  <a16:creationId xmlns:a16="http://schemas.microsoft.com/office/drawing/2014/main" id="{2A169A30-2C0D-2705-F775-87DF189C19BE}"/>
                </a:ext>
              </a:extLst>
            </p:cNvPr>
            <p:cNvSpPr>
              <a:spLocks noChangeArrowheads="1"/>
            </p:cNvSpPr>
            <p:nvPr/>
          </p:nvSpPr>
          <p:spPr bwMode="auto">
            <a:xfrm>
              <a:off x="8411619" y="2237880"/>
              <a:ext cx="648000" cy="6480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94" name="Group 93">
              <a:extLst>
                <a:ext uri="{FF2B5EF4-FFF2-40B4-BE49-F238E27FC236}">
                  <a16:creationId xmlns:a16="http://schemas.microsoft.com/office/drawing/2014/main" id="{7E08F897-4D77-8EBB-03C3-9C72CA1DFE2D}"/>
                </a:ext>
              </a:extLst>
            </p:cNvPr>
            <p:cNvGrpSpPr/>
            <p:nvPr/>
          </p:nvGrpSpPr>
          <p:grpSpPr>
            <a:xfrm>
              <a:off x="8537619" y="2363880"/>
              <a:ext cx="396000" cy="396000"/>
              <a:chOff x="11444668" y="1911125"/>
              <a:chExt cx="504000" cy="504000"/>
            </a:xfrm>
          </p:grpSpPr>
          <p:sp>
            <p:nvSpPr>
              <p:cNvPr id="96" name="Freeform: Shape 95">
                <a:extLst>
                  <a:ext uri="{FF2B5EF4-FFF2-40B4-BE49-F238E27FC236}">
                    <a16:creationId xmlns:a16="http://schemas.microsoft.com/office/drawing/2014/main" id="{80E9B9C3-2F1C-1487-77B2-16605CC2BDFB}"/>
                  </a:ext>
                </a:extLst>
              </p:cNvPr>
              <p:cNvSpPr/>
              <p:nvPr/>
            </p:nvSpPr>
            <p:spPr>
              <a:xfrm>
                <a:off x="11663209" y="2129655"/>
                <a:ext cx="173255" cy="173250"/>
              </a:xfrm>
              <a:custGeom>
                <a:avLst/>
                <a:gdLst>
                  <a:gd name="connsiteX0" fmla="*/ 1120334 w 2240667"/>
                  <a:gd name="connsiteY0" fmla="*/ 0 h 2236291"/>
                  <a:gd name="connsiteX1" fmla="*/ 0 w 2240667"/>
                  <a:gd name="connsiteY1" fmla="*/ 1118146 h 2236291"/>
                  <a:gd name="connsiteX2" fmla="*/ 1120334 w 2240667"/>
                  <a:gd name="connsiteY2" fmla="*/ 2236292 h 2236291"/>
                  <a:gd name="connsiteX3" fmla="*/ 2240668 w 2240667"/>
                  <a:gd name="connsiteY3" fmla="*/ 1118146 h 2236291"/>
                  <a:gd name="connsiteX4" fmla="*/ 1120334 w 2240667"/>
                  <a:gd name="connsiteY4" fmla="*/ 0 h 2236291"/>
                  <a:gd name="connsiteX5" fmla="*/ 1120334 w 2240667"/>
                  <a:gd name="connsiteY5" fmla="*/ 1982167 h 2236291"/>
                  <a:gd name="connsiteX6" fmla="*/ 254621 w 2240667"/>
                  <a:gd name="connsiteY6" fmla="*/ 1118146 h 2236291"/>
                  <a:gd name="connsiteX7" fmla="*/ 1120334 w 2240667"/>
                  <a:gd name="connsiteY7" fmla="*/ 254124 h 2236291"/>
                  <a:gd name="connsiteX8" fmla="*/ 1986046 w 2240667"/>
                  <a:gd name="connsiteY8" fmla="*/ 1118146 h 2236291"/>
                  <a:gd name="connsiteX9" fmla="*/ 1120334 w 2240667"/>
                  <a:gd name="connsiteY9" fmla="*/ 1982167 h 223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667" h="2236291">
                    <a:moveTo>
                      <a:pt x="1120334" y="0"/>
                    </a:moveTo>
                    <a:cubicBezTo>
                      <a:pt x="502579" y="0"/>
                      <a:pt x="0" y="501597"/>
                      <a:pt x="0" y="1118146"/>
                    </a:cubicBezTo>
                    <a:cubicBezTo>
                      <a:pt x="0" y="1734694"/>
                      <a:pt x="502579" y="2236292"/>
                      <a:pt x="1120334" y="2236292"/>
                    </a:cubicBezTo>
                    <a:cubicBezTo>
                      <a:pt x="1738089" y="2236292"/>
                      <a:pt x="2240668" y="1734694"/>
                      <a:pt x="2240668" y="1118146"/>
                    </a:cubicBezTo>
                    <a:cubicBezTo>
                      <a:pt x="2240668" y="501597"/>
                      <a:pt x="1738089" y="0"/>
                      <a:pt x="1120334" y="0"/>
                    </a:cubicBezTo>
                    <a:close/>
                    <a:moveTo>
                      <a:pt x="1120334" y="1982167"/>
                    </a:moveTo>
                    <a:cubicBezTo>
                      <a:pt x="642969" y="1982167"/>
                      <a:pt x="254621" y="1594579"/>
                      <a:pt x="254621" y="1118146"/>
                    </a:cubicBezTo>
                    <a:cubicBezTo>
                      <a:pt x="254621" y="641713"/>
                      <a:pt x="642969" y="254124"/>
                      <a:pt x="1120334" y="254124"/>
                    </a:cubicBezTo>
                    <a:cubicBezTo>
                      <a:pt x="1597699" y="254124"/>
                      <a:pt x="1986046" y="641713"/>
                      <a:pt x="1986046" y="1118146"/>
                    </a:cubicBezTo>
                    <a:cubicBezTo>
                      <a:pt x="1986046" y="1594579"/>
                      <a:pt x="1597699" y="1982167"/>
                      <a:pt x="1120334" y="1982167"/>
                    </a:cubicBezTo>
                    <a:close/>
                  </a:path>
                </a:pathLst>
              </a:custGeom>
              <a:solidFill>
                <a:schemeClr val="bg1"/>
              </a:solidFill>
              <a:ln w="12731"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8D3EED0F-C335-14FB-36BE-9D8FB85CC876}"/>
                  </a:ext>
                </a:extLst>
              </p:cNvPr>
              <p:cNvSpPr/>
              <p:nvPr/>
            </p:nvSpPr>
            <p:spPr>
              <a:xfrm>
                <a:off x="11444668" y="1911125"/>
                <a:ext cx="504000" cy="504000"/>
              </a:xfrm>
              <a:custGeom>
                <a:avLst/>
                <a:gdLst>
                  <a:gd name="connsiteX0" fmla="*/ 6391841 w 6518100"/>
                  <a:gd name="connsiteY0" fmla="*/ 5770055 h 6505575"/>
                  <a:gd name="connsiteX1" fmla="*/ 5381462 w 6518100"/>
                  <a:gd name="connsiteY1" fmla="*/ 4761600 h 6505575"/>
                  <a:gd name="connsiteX2" fmla="*/ 5601719 w 6518100"/>
                  <a:gd name="connsiteY2" fmla="*/ 3938922 h 6505575"/>
                  <a:gd name="connsiteX3" fmla="*/ 5143003 w 6518100"/>
                  <a:gd name="connsiteY3" fmla="*/ 2798640 h 6505575"/>
                  <a:gd name="connsiteX4" fmla="*/ 5143003 w 6518100"/>
                  <a:gd name="connsiteY4" fmla="*/ 1372121 h 6505575"/>
                  <a:gd name="connsiteX5" fmla="*/ 5142705 w 6518100"/>
                  <a:gd name="connsiteY5" fmla="*/ 1372121 h 6505575"/>
                  <a:gd name="connsiteX6" fmla="*/ 5105755 w 6518100"/>
                  <a:gd name="connsiteY6" fmla="*/ 1282284 h 6505575"/>
                  <a:gd name="connsiteX7" fmla="*/ 3858259 w 6518100"/>
                  <a:gd name="connsiteY7" fmla="*/ 37225 h 6505575"/>
                  <a:gd name="connsiteX8" fmla="*/ 3768197 w 6518100"/>
                  <a:gd name="connsiteY8" fmla="*/ 347 h 6505575"/>
                  <a:gd name="connsiteX9" fmla="*/ 3768247 w 6518100"/>
                  <a:gd name="connsiteY9" fmla="*/ 0 h 6505575"/>
                  <a:gd name="connsiteX10" fmla="*/ 381932 w 6518100"/>
                  <a:gd name="connsiteY10" fmla="*/ 0 h 6505575"/>
                  <a:gd name="connsiteX11" fmla="*/ 0 w 6518100"/>
                  <a:gd name="connsiteY11" fmla="*/ 381186 h 6505575"/>
                  <a:gd name="connsiteX12" fmla="*/ 0 w 6518100"/>
                  <a:gd name="connsiteY12" fmla="*/ 6124389 h 6505575"/>
                  <a:gd name="connsiteX13" fmla="*/ 381932 w 6518100"/>
                  <a:gd name="connsiteY13" fmla="*/ 6505575 h 6505575"/>
                  <a:gd name="connsiteX14" fmla="*/ 4761121 w 6518100"/>
                  <a:gd name="connsiteY14" fmla="*/ 6505575 h 6505575"/>
                  <a:gd name="connsiteX15" fmla="*/ 5143053 w 6518100"/>
                  <a:gd name="connsiteY15" fmla="*/ 6124389 h 6505575"/>
                  <a:gd name="connsiteX16" fmla="*/ 5143053 w 6518100"/>
                  <a:gd name="connsiteY16" fmla="*/ 5742310 h 6505575"/>
                  <a:gd name="connsiteX17" fmla="*/ 5781347 w 6518100"/>
                  <a:gd name="connsiteY17" fmla="*/ 6379407 h 6505575"/>
                  <a:gd name="connsiteX18" fmla="*/ 6086644 w 6518100"/>
                  <a:gd name="connsiteY18" fmla="*/ 6505377 h 6505575"/>
                  <a:gd name="connsiteX19" fmla="*/ 6391891 w 6518100"/>
                  <a:gd name="connsiteY19" fmla="*/ 6379407 h 6505575"/>
                  <a:gd name="connsiteX20" fmla="*/ 6391841 w 6518100"/>
                  <a:gd name="connsiteY20" fmla="*/ 5770055 h 6505575"/>
                  <a:gd name="connsiteX21" fmla="*/ 3946680 w 6518100"/>
                  <a:gd name="connsiteY21" fmla="*/ 5336605 h 6505575"/>
                  <a:gd name="connsiteX22" fmla="*/ 2546263 w 6518100"/>
                  <a:gd name="connsiteY22" fmla="*/ 3938922 h 6505575"/>
                  <a:gd name="connsiteX23" fmla="*/ 3946680 w 6518100"/>
                  <a:gd name="connsiteY23" fmla="*/ 2541240 h 6505575"/>
                  <a:gd name="connsiteX24" fmla="*/ 5347098 w 6518100"/>
                  <a:gd name="connsiteY24" fmla="*/ 3938922 h 6505575"/>
                  <a:gd name="connsiteX25" fmla="*/ 3946680 w 6518100"/>
                  <a:gd name="connsiteY25" fmla="*/ 5336605 h 6505575"/>
                  <a:gd name="connsiteX26" fmla="*/ 3895557 w 6518100"/>
                  <a:gd name="connsiteY26" fmla="*/ 433847 h 6505575"/>
                  <a:gd name="connsiteX27" fmla="*/ 4708356 w 6518100"/>
                  <a:gd name="connsiteY27" fmla="*/ 1245109 h 6505575"/>
                  <a:gd name="connsiteX28" fmla="*/ 4022868 w 6518100"/>
                  <a:gd name="connsiteY28" fmla="*/ 1245109 h 6505575"/>
                  <a:gd name="connsiteX29" fmla="*/ 3895557 w 6518100"/>
                  <a:gd name="connsiteY29" fmla="*/ 1118046 h 6505575"/>
                  <a:gd name="connsiteX30" fmla="*/ 4888431 w 6518100"/>
                  <a:gd name="connsiteY30" fmla="*/ 6124389 h 6505575"/>
                  <a:gd name="connsiteX31" fmla="*/ 4761121 w 6518100"/>
                  <a:gd name="connsiteY31" fmla="*/ 6251451 h 6505575"/>
                  <a:gd name="connsiteX32" fmla="*/ 381932 w 6518100"/>
                  <a:gd name="connsiteY32" fmla="*/ 6251451 h 6505575"/>
                  <a:gd name="connsiteX33" fmla="*/ 254621 w 6518100"/>
                  <a:gd name="connsiteY33" fmla="*/ 6124389 h 6505575"/>
                  <a:gd name="connsiteX34" fmla="*/ 254621 w 6518100"/>
                  <a:gd name="connsiteY34" fmla="*/ 381186 h 6505575"/>
                  <a:gd name="connsiteX35" fmla="*/ 381932 w 6518100"/>
                  <a:gd name="connsiteY35" fmla="*/ 254124 h 6505575"/>
                  <a:gd name="connsiteX36" fmla="*/ 3640936 w 6518100"/>
                  <a:gd name="connsiteY36" fmla="*/ 254124 h 6505575"/>
                  <a:gd name="connsiteX37" fmla="*/ 3640936 w 6518100"/>
                  <a:gd name="connsiteY37" fmla="*/ 1117997 h 6505575"/>
                  <a:gd name="connsiteX38" fmla="*/ 4022868 w 6518100"/>
                  <a:gd name="connsiteY38" fmla="*/ 1499183 h 6505575"/>
                  <a:gd name="connsiteX39" fmla="*/ 4888382 w 6518100"/>
                  <a:gd name="connsiteY39" fmla="*/ 1499183 h 6505575"/>
                  <a:gd name="connsiteX40" fmla="*/ 4888382 w 6518100"/>
                  <a:gd name="connsiteY40" fmla="*/ 2581394 h 6505575"/>
                  <a:gd name="connsiteX41" fmla="*/ 3946680 w 6518100"/>
                  <a:gd name="connsiteY41" fmla="*/ 2287116 h 6505575"/>
                  <a:gd name="connsiteX42" fmla="*/ 2291642 w 6518100"/>
                  <a:gd name="connsiteY42" fmla="*/ 3938922 h 6505575"/>
                  <a:gd name="connsiteX43" fmla="*/ 2372454 w 6518100"/>
                  <a:gd name="connsiteY43" fmla="*/ 4448809 h 6505575"/>
                  <a:gd name="connsiteX44" fmla="*/ 816728 w 6518100"/>
                  <a:gd name="connsiteY44" fmla="*/ 4448809 h 6505575"/>
                  <a:gd name="connsiteX45" fmla="*/ 689417 w 6518100"/>
                  <a:gd name="connsiteY45" fmla="*/ 4575871 h 6505575"/>
                  <a:gd name="connsiteX46" fmla="*/ 816728 w 6518100"/>
                  <a:gd name="connsiteY46" fmla="*/ 4702933 h 6505575"/>
                  <a:gd name="connsiteX47" fmla="*/ 2442425 w 6518100"/>
                  <a:gd name="connsiteY47" fmla="*/ 4702933 h 6505575"/>
                  <a:gd name="connsiteX48" fmla="*/ 2477038 w 6518100"/>
                  <a:gd name="connsiteY48" fmla="*/ 4698019 h 6505575"/>
                  <a:gd name="connsiteX49" fmla="*/ 3946680 w 6518100"/>
                  <a:gd name="connsiteY49" fmla="*/ 5590729 h 6505575"/>
                  <a:gd name="connsiteX50" fmla="*/ 4770918 w 6518100"/>
                  <a:gd name="connsiteY50" fmla="*/ 5370902 h 6505575"/>
                  <a:gd name="connsiteX51" fmla="*/ 4888431 w 6518100"/>
                  <a:gd name="connsiteY51" fmla="*/ 5488186 h 6505575"/>
                  <a:gd name="connsiteX52" fmla="*/ 6211816 w 6518100"/>
                  <a:gd name="connsiteY52" fmla="*/ 6199683 h 6505575"/>
                  <a:gd name="connsiteX53" fmla="*/ 5961422 w 6518100"/>
                  <a:gd name="connsiteY53" fmla="*/ 6199683 h 6505575"/>
                  <a:gd name="connsiteX54" fmla="*/ 4984461 w 6518100"/>
                  <a:gd name="connsiteY54" fmla="*/ 5224631 h 6505575"/>
                  <a:gd name="connsiteX55" fmla="*/ 5234856 w 6518100"/>
                  <a:gd name="connsiteY55" fmla="*/ 4974726 h 6505575"/>
                  <a:gd name="connsiteX56" fmla="*/ 6211816 w 6518100"/>
                  <a:gd name="connsiteY56" fmla="*/ 5949729 h 6505575"/>
                  <a:gd name="connsiteX57" fmla="*/ 6211816 w 6518100"/>
                  <a:gd name="connsiteY57" fmla="*/ 6199683 h 650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518100" h="6505575">
                    <a:moveTo>
                      <a:pt x="6391841" y="5770055"/>
                    </a:moveTo>
                    <a:lnTo>
                      <a:pt x="5381462" y="4761600"/>
                    </a:lnTo>
                    <a:cubicBezTo>
                      <a:pt x="5521504" y="4519239"/>
                      <a:pt x="5601719" y="4238263"/>
                      <a:pt x="5601719" y="3938922"/>
                    </a:cubicBezTo>
                    <a:cubicBezTo>
                      <a:pt x="5601719" y="3497134"/>
                      <a:pt x="5427015" y="3095350"/>
                      <a:pt x="5143003" y="2798640"/>
                    </a:cubicBezTo>
                    <a:lnTo>
                      <a:pt x="5143003" y="1372121"/>
                    </a:lnTo>
                    <a:cubicBezTo>
                      <a:pt x="5142904" y="1372121"/>
                      <a:pt x="5142804" y="1372121"/>
                      <a:pt x="5142705" y="1372121"/>
                    </a:cubicBezTo>
                    <a:cubicBezTo>
                      <a:pt x="5142705" y="1339065"/>
                      <a:pt x="5130073" y="1306605"/>
                      <a:pt x="5105755" y="1282284"/>
                    </a:cubicBezTo>
                    <a:lnTo>
                      <a:pt x="3858259" y="37225"/>
                    </a:lnTo>
                    <a:cubicBezTo>
                      <a:pt x="3833891" y="12905"/>
                      <a:pt x="3801318" y="347"/>
                      <a:pt x="3768197" y="347"/>
                    </a:cubicBezTo>
                    <a:cubicBezTo>
                      <a:pt x="3768197" y="199"/>
                      <a:pt x="3768197" y="149"/>
                      <a:pt x="3768247" y="0"/>
                    </a:cubicBezTo>
                    <a:lnTo>
                      <a:pt x="381932" y="0"/>
                    </a:lnTo>
                    <a:cubicBezTo>
                      <a:pt x="171322" y="0"/>
                      <a:pt x="0" y="170988"/>
                      <a:pt x="0" y="381186"/>
                    </a:cubicBezTo>
                    <a:lnTo>
                      <a:pt x="0" y="6124389"/>
                    </a:lnTo>
                    <a:cubicBezTo>
                      <a:pt x="0" y="6334588"/>
                      <a:pt x="171322" y="6505575"/>
                      <a:pt x="381932" y="6505575"/>
                    </a:cubicBezTo>
                    <a:lnTo>
                      <a:pt x="4761121" y="6505575"/>
                    </a:lnTo>
                    <a:cubicBezTo>
                      <a:pt x="4971681" y="6505575"/>
                      <a:pt x="5143053" y="6334588"/>
                      <a:pt x="5143053" y="6124389"/>
                    </a:cubicBezTo>
                    <a:lnTo>
                      <a:pt x="5143053" y="5742310"/>
                    </a:lnTo>
                    <a:lnTo>
                      <a:pt x="5781347" y="6379407"/>
                    </a:lnTo>
                    <a:cubicBezTo>
                      <a:pt x="5865491" y="6463387"/>
                      <a:pt x="5976042" y="6505377"/>
                      <a:pt x="6086644" y="6505377"/>
                    </a:cubicBezTo>
                    <a:cubicBezTo>
                      <a:pt x="6197195" y="6505377"/>
                      <a:pt x="6307746" y="6463387"/>
                      <a:pt x="6391891" y="6379407"/>
                    </a:cubicBezTo>
                    <a:cubicBezTo>
                      <a:pt x="6560180" y="6211397"/>
                      <a:pt x="6560180" y="5938065"/>
                      <a:pt x="6391841" y="5770055"/>
                    </a:cubicBezTo>
                    <a:close/>
                    <a:moveTo>
                      <a:pt x="3946680" y="5336605"/>
                    </a:moveTo>
                    <a:cubicBezTo>
                      <a:pt x="3174511" y="5336605"/>
                      <a:pt x="2546263" y="4709583"/>
                      <a:pt x="2546263" y="3938922"/>
                    </a:cubicBezTo>
                    <a:cubicBezTo>
                      <a:pt x="2546263" y="3168262"/>
                      <a:pt x="3174511" y="2541240"/>
                      <a:pt x="3946680" y="2541240"/>
                    </a:cubicBezTo>
                    <a:cubicBezTo>
                      <a:pt x="4718850" y="2541240"/>
                      <a:pt x="5347098" y="3168262"/>
                      <a:pt x="5347098" y="3938922"/>
                    </a:cubicBezTo>
                    <a:cubicBezTo>
                      <a:pt x="5347098" y="4709583"/>
                      <a:pt x="4718850" y="5336605"/>
                      <a:pt x="3946680" y="5336605"/>
                    </a:cubicBezTo>
                    <a:close/>
                    <a:moveTo>
                      <a:pt x="3895557" y="433847"/>
                    </a:moveTo>
                    <a:lnTo>
                      <a:pt x="4708356" y="1245109"/>
                    </a:lnTo>
                    <a:lnTo>
                      <a:pt x="4022868" y="1245109"/>
                    </a:lnTo>
                    <a:cubicBezTo>
                      <a:pt x="3952648" y="1245109"/>
                      <a:pt x="3895557" y="1188080"/>
                      <a:pt x="3895557" y="1118046"/>
                    </a:cubicBezTo>
                    <a:close/>
                    <a:moveTo>
                      <a:pt x="4888431" y="6124389"/>
                    </a:moveTo>
                    <a:cubicBezTo>
                      <a:pt x="4888431" y="6194472"/>
                      <a:pt x="4831291" y="6251451"/>
                      <a:pt x="4761121" y="6251451"/>
                    </a:cubicBezTo>
                    <a:lnTo>
                      <a:pt x="381932" y="6251451"/>
                    </a:lnTo>
                    <a:cubicBezTo>
                      <a:pt x="311712" y="6251451"/>
                      <a:pt x="254621" y="6194472"/>
                      <a:pt x="254621" y="6124389"/>
                    </a:cubicBezTo>
                    <a:lnTo>
                      <a:pt x="254621" y="381186"/>
                    </a:lnTo>
                    <a:cubicBezTo>
                      <a:pt x="254621" y="311103"/>
                      <a:pt x="311712" y="254124"/>
                      <a:pt x="381932" y="254124"/>
                    </a:cubicBezTo>
                    <a:lnTo>
                      <a:pt x="3640936" y="254124"/>
                    </a:lnTo>
                    <a:lnTo>
                      <a:pt x="3640936" y="1117997"/>
                    </a:lnTo>
                    <a:cubicBezTo>
                      <a:pt x="3640936" y="1328195"/>
                      <a:pt x="3812258" y="1499183"/>
                      <a:pt x="4022868" y="1499183"/>
                    </a:cubicBezTo>
                    <a:lnTo>
                      <a:pt x="4888382" y="1499183"/>
                    </a:lnTo>
                    <a:lnTo>
                      <a:pt x="4888382" y="2581394"/>
                    </a:lnTo>
                    <a:cubicBezTo>
                      <a:pt x="4620930" y="2395963"/>
                      <a:pt x="4296337" y="2287116"/>
                      <a:pt x="3946680" y="2287116"/>
                    </a:cubicBezTo>
                    <a:cubicBezTo>
                      <a:pt x="3034072" y="2287116"/>
                      <a:pt x="2291642" y="3028096"/>
                      <a:pt x="2291642" y="3938922"/>
                    </a:cubicBezTo>
                    <a:cubicBezTo>
                      <a:pt x="2291642" y="4116760"/>
                      <a:pt x="2320088" y="4288145"/>
                      <a:pt x="2372454" y="4448809"/>
                    </a:cubicBezTo>
                    <a:lnTo>
                      <a:pt x="816728" y="4448809"/>
                    </a:lnTo>
                    <a:cubicBezTo>
                      <a:pt x="746458" y="4448809"/>
                      <a:pt x="689417" y="4505689"/>
                      <a:pt x="689417" y="4575871"/>
                    </a:cubicBezTo>
                    <a:cubicBezTo>
                      <a:pt x="689417" y="4646003"/>
                      <a:pt x="746458" y="4702933"/>
                      <a:pt x="816728" y="4702933"/>
                    </a:cubicBezTo>
                    <a:lnTo>
                      <a:pt x="2442425" y="4702933"/>
                    </a:lnTo>
                    <a:cubicBezTo>
                      <a:pt x="2454411" y="4702933"/>
                      <a:pt x="2466047" y="4701146"/>
                      <a:pt x="2477038" y="4698019"/>
                    </a:cubicBezTo>
                    <a:cubicBezTo>
                      <a:pt x="2752944" y="5227907"/>
                      <a:pt x="3308138" y="5590729"/>
                      <a:pt x="3946680" y="5590729"/>
                    </a:cubicBezTo>
                    <a:cubicBezTo>
                      <a:pt x="4246557" y="5590729"/>
                      <a:pt x="4528083" y="5510670"/>
                      <a:pt x="4770918" y="5370902"/>
                    </a:cubicBezTo>
                    <a:lnTo>
                      <a:pt x="4888431" y="5488186"/>
                    </a:lnTo>
                    <a:close/>
                    <a:moveTo>
                      <a:pt x="6211816" y="6199683"/>
                    </a:moveTo>
                    <a:cubicBezTo>
                      <a:pt x="6142790" y="6268624"/>
                      <a:pt x="6030448" y="6268624"/>
                      <a:pt x="5961422" y="6199683"/>
                    </a:cubicBezTo>
                    <a:lnTo>
                      <a:pt x="4984461" y="5224631"/>
                    </a:lnTo>
                    <a:cubicBezTo>
                      <a:pt x="5076563" y="5150429"/>
                      <a:pt x="5160508" y="5066648"/>
                      <a:pt x="5234856" y="4974726"/>
                    </a:cubicBezTo>
                    <a:lnTo>
                      <a:pt x="6211816" y="5949729"/>
                    </a:lnTo>
                    <a:cubicBezTo>
                      <a:pt x="6280892" y="6018670"/>
                      <a:pt x="6280892" y="6130792"/>
                      <a:pt x="6211816" y="6199683"/>
                    </a:cubicBezTo>
                    <a:close/>
                  </a:path>
                </a:pathLst>
              </a:custGeom>
              <a:solidFill>
                <a:schemeClr val="bg1"/>
              </a:solidFill>
              <a:ln w="12731"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FE6FF8B1-CF95-64A8-0987-A3DB755B52E6}"/>
                  </a:ext>
                </a:extLst>
              </p:cNvPr>
              <p:cNvSpPr/>
              <p:nvPr/>
            </p:nvSpPr>
            <p:spPr>
              <a:xfrm>
                <a:off x="11739993" y="2171987"/>
                <a:ext cx="54138" cy="54137"/>
              </a:xfrm>
              <a:custGeom>
                <a:avLst/>
                <a:gdLst>
                  <a:gd name="connsiteX0" fmla="*/ 127311 w 700158"/>
                  <a:gd name="connsiteY0" fmla="*/ 0 h 698791"/>
                  <a:gd name="connsiteX1" fmla="*/ 0 w 700158"/>
                  <a:gd name="connsiteY1" fmla="*/ 127062 h 698791"/>
                  <a:gd name="connsiteX2" fmla="*/ 127311 w 700158"/>
                  <a:gd name="connsiteY2" fmla="*/ 254124 h 698791"/>
                  <a:gd name="connsiteX3" fmla="*/ 445538 w 700158"/>
                  <a:gd name="connsiteY3" fmla="*/ 571729 h 698791"/>
                  <a:gd name="connsiteX4" fmla="*/ 572848 w 700158"/>
                  <a:gd name="connsiteY4" fmla="*/ 698791 h 698791"/>
                  <a:gd name="connsiteX5" fmla="*/ 700159 w 700158"/>
                  <a:gd name="connsiteY5" fmla="*/ 571729 h 698791"/>
                  <a:gd name="connsiteX6" fmla="*/ 127311 w 700158"/>
                  <a:gd name="connsiteY6" fmla="*/ 0 h 69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8" h="698791">
                    <a:moveTo>
                      <a:pt x="127311" y="0"/>
                    </a:moveTo>
                    <a:cubicBezTo>
                      <a:pt x="56991" y="0"/>
                      <a:pt x="0" y="56880"/>
                      <a:pt x="0" y="127062"/>
                    </a:cubicBezTo>
                    <a:cubicBezTo>
                      <a:pt x="0" y="197244"/>
                      <a:pt x="56991" y="254124"/>
                      <a:pt x="127311" y="254124"/>
                    </a:cubicBezTo>
                    <a:cubicBezTo>
                      <a:pt x="302761" y="254124"/>
                      <a:pt x="445538" y="396622"/>
                      <a:pt x="445538" y="571729"/>
                    </a:cubicBezTo>
                    <a:cubicBezTo>
                      <a:pt x="445538" y="641911"/>
                      <a:pt x="502529" y="698791"/>
                      <a:pt x="572848" y="698791"/>
                    </a:cubicBezTo>
                    <a:cubicBezTo>
                      <a:pt x="643168" y="698791"/>
                      <a:pt x="700159" y="641911"/>
                      <a:pt x="700159" y="571729"/>
                    </a:cubicBezTo>
                    <a:cubicBezTo>
                      <a:pt x="700159" y="256457"/>
                      <a:pt x="443200" y="0"/>
                      <a:pt x="127311" y="0"/>
                    </a:cubicBezTo>
                    <a:close/>
                  </a:path>
                </a:pathLst>
              </a:custGeom>
              <a:solidFill>
                <a:schemeClr val="bg1"/>
              </a:solidFill>
              <a:ln w="12731" cap="flat">
                <a:no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6493051A-0E67-3798-AEC0-473BA3A8963E}"/>
                  </a:ext>
                </a:extLst>
              </p:cNvPr>
              <p:cNvSpPr/>
              <p:nvPr/>
            </p:nvSpPr>
            <p:spPr>
              <a:xfrm>
                <a:off x="11497975" y="2187530"/>
                <a:ext cx="108281" cy="19687"/>
              </a:xfrm>
              <a:custGeom>
                <a:avLst/>
                <a:gdLst>
                  <a:gd name="connsiteX0" fmla="*/ 1273057 w 1400367"/>
                  <a:gd name="connsiteY0" fmla="*/ 0 h 254124"/>
                  <a:gd name="connsiteX1" fmla="*/ 127311 w 1400367"/>
                  <a:gd name="connsiteY1" fmla="*/ 0 h 254124"/>
                  <a:gd name="connsiteX2" fmla="*/ 0 w 1400367"/>
                  <a:gd name="connsiteY2" fmla="*/ 127062 h 254124"/>
                  <a:gd name="connsiteX3" fmla="*/ 127311 w 1400367"/>
                  <a:gd name="connsiteY3" fmla="*/ 254124 h 254124"/>
                  <a:gd name="connsiteX4" fmla="*/ 1273057 w 1400367"/>
                  <a:gd name="connsiteY4" fmla="*/ 254124 h 254124"/>
                  <a:gd name="connsiteX5" fmla="*/ 1400368 w 1400367"/>
                  <a:gd name="connsiteY5" fmla="*/ 127062 h 254124"/>
                  <a:gd name="connsiteX6" fmla="*/ 1273057 w 1400367"/>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367" h="254124">
                    <a:moveTo>
                      <a:pt x="1273057" y="0"/>
                    </a:moveTo>
                    <a:lnTo>
                      <a:pt x="127311" y="0"/>
                    </a:lnTo>
                    <a:cubicBezTo>
                      <a:pt x="57041" y="0"/>
                      <a:pt x="0" y="56880"/>
                      <a:pt x="0" y="127062"/>
                    </a:cubicBezTo>
                    <a:cubicBezTo>
                      <a:pt x="0" y="197244"/>
                      <a:pt x="57041" y="254124"/>
                      <a:pt x="127311" y="254124"/>
                    </a:cubicBezTo>
                    <a:lnTo>
                      <a:pt x="1273057" y="254124"/>
                    </a:lnTo>
                    <a:cubicBezTo>
                      <a:pt x="1343376" y="254124"/>
                      <a:pt x="1400368" y="197244"/>
                      <a:pt x="1400368" y="127062"/>
                    </a:cubicBezTo>
                    <a:cubicBezTo>
                      <a:pt x="1400368" y="56880"/>
                      <a:pt x="1343376" y="0"/>
                      <a:pt x="1273057" y="0"/>
                    </a:cubicBezTo>
                    <a:close/>
                  </a:path>
                </a:pathLst>
              </a:custGeom>
              <a:solidFill>
                <a:schemeClr val="bg1"/>
              </a:solidFill>
              <a:ln w="12731"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F163F703-13E8-CC8A-7C72-08AD89A545CD}"/>
                  </a:ext>
                </a:extLst>
              </p:cNvPr>
              <p:cNvSpPr/>
              <p:nvPr/>
            </p:nvSpPr>
            <p:spPr>
              <a:xfrm>
                <a:off x="11497975" y="2119281"/>
                <a:ext cx="114114" cy="19687"/>
              </a:xfrm>
              <a:custGeom>
                <a:avLst/>
                <a:gdLst>
                  <a:gd name="connsiteX0" fmla="*/ 1348499 w 1475809"/>
                  <a:gd name="connsiteY0" fmla="*/ 0 h 254124"/>
                  <a:gd name="connsiteX1" fmla="*/ 127311 w 1475809"/>
                  <a:gd name="connsiteY1" fmla="*/ 0 h 254124"/>
                  <a:gd name="connsiteX2" fmla="*/ 0 w 1475809"/>
                  <a:gd name="connsiteY2" fmla="*/ 127062 h 254124"/>
                  <a:gd name="connsiteX3" fmla="*/ 127311 w 1475809"/>
                  <a:gd name="connsiteY3" fmla="*/ 254124 h 254124"/>
                  <a:gd name="connsiteX4" fmla="*/ 1348499 w 1475809"/>
                  <a:gd name="connsiteY4" fmla="*/ 254124 h 254124"/>
                  <a:gd name="connsiteX5" fmla="*/ 1475809 w 1475809"/>
                  <a:gd name="connsiteY5" fmla="*/ 127062 h 254124"/>
                  <a:gd name="connsiteX6" fmla="*/ 1348499 w 1475809"/>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809" h="254124">
                    <a:moveTo>
                      <a:pt x="1348499" y="0"/>
                    </a:moveTo>
                    <a:lnTo>
                      <a:pt x="127311" y="0"/>
                    </a:lnTo>
                    <a:cubicBezTo>
                      <a:pt x="57041" y="0"/>
                      <a:pt x="0" y="56880"/>
                      <a:pt x="0" y="127062"/>
                    </a:cubicBezTo>
                    <a:cubicBezTo>
                      <a:pt x="0" y="197194"/>
                      <a:pt x="57041" y="254124"/>
                      <a:pt x="127311" y="254124"/>
                    </a:cubicBezTo>
                    <a:lnTo>
                      <a:pt x="1348499" y="254124"/>
                    </a:lnTo>
                    <a:cubicBezTo>
                      <a:pt x="1418818" y="254124"/>
                      <a:pt x="1475809" y="197194"/>
                      <a:pt x="1475809" y="127062"/>
                    </a:cubicBezTo>
                    <a:cubicBezTo>
                      <a:pt x="1475809" y="56880"/>
                      <a:pt x="1418818" y="0"/>
                      <a:pt x="1348499" y="0"/>
                    </a:cubicBezTo>
                    <a:close/>
                  </a:path>
                </a:pathLst>
              </a:custGeom>
              <a:solidFill>
                <a:schemeClr val="bg1"/>
              </a:solidFill>
              <a:ln w="12731" cap="flat">
                <a:no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EAF02039-43D2-EE7D-40AF-0D3F51030478}"/>
                  </a:ext>
                </a:extLst>
              </p:cNvPr>
              <p:cNvSpPr/>
              <p:nvPr/>
            </p:nvSpPr>
            <p:spPr>
              <a:xfrm>
                <a:off x="11621860" y="2324031"/>
                <a:ext cx="19688" cy="19687"/>
              </a:xfrm>
              <a:custGeom>
                <a:avLst/>
                <a:gdLst>
                  <a:gd name="connsiteX0" fmla="*/ 127311 w 254621"/>
                  <a:gd name="connsiteY0" fmla="*/ 0 h 254124"/>
                  <a:gd name="connsiteX1" fmla="*/ 37298 w 254621"/>
                  <a:gd name="connsiteY1" fmla="*/ 37225 h 254124"/>
                  <a:gd name="connsiteX2" fmla="*/ 0 w 254621"/>
                  <a:gd name="connsiteY2" fmla="*/ 127062 h 254124"/>
                  <a:gd name="connsiteX3" fmla="*/ 37298 w 254621"/>
                  <a:gd name="connsiteY3" fmla="*/ 216849 h 254124"/>
                  <a:gd name="connsiteX4" fmla="*/ 127311 w 254621"/>
                  <a:gd name="connsiteY4" fmla="*/ 254124 h 254124"/>
                  <a:gd name="connsiteX5" fmla="*/ 217423 w 254621"/>
                  <a:gd name="connsiteY5" fmla="*/ 216849 h 254124"/>
                  <a:gd name="connsiteX6" fmla="*/ 254621 w 254621"/>
                  <a:gd name="connsiteY6" fmla="*/ 127062 h 254124"/>
                  <a:gd name="connsiteX7" fmla="*/ 217423 w 254621"/>
                  <a:gd name="connsiteY7" fmla="*/ 37225 h 254124"/>
                  <a:gd name="connsiteX8" fmla="*/ 127311 w 254621"/>
                  <a:gd name="connsiteY8"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21" h="254124">
                    <a:moveTo>
                      <a:pt x="127311" y="0"/>
                    </a:moveTo>
                    <a:cubicBezTo>
                      <a:pt x="93792" y="0"/>
                      <a:pt x="60970" y="13550"/>
                      <a:pt x="37298" y="37225"/>
                    </a:cubicBezTo>
                    <a:cubicBezTo>
                      <a:pt x="13626" y="60851"/>
                      <a:pt x="0" y="93609"/>
                      <a:pt x="0" y="127062"/>
                    </a:cubicBezTo>
                    <a:cubicBezTo>
                      <a:pt x="0" y="160465"/>
                      <a:pt x="13626" y="193273"/>
                      <a:pt x="37298" y="216849"/>
                    </a:cubicBezTo>
                    <a:cubicBezTo>
                      <a:pt x="60970" y="240524"/>
                      <a:pt x="93792" y="254124"/>
                      <a:pt x="127311" y="254124"/>
                    </a:cubicBezTo>
                    <a:cubicBezTo>
                      <a:pt x="160779" y="254124"/>
                      <a:pt x="193651" y="240524"/>
                      <a:pt x="217423" y="216849"/>
                    </a:cubicBezTo>
                    <a:cubicBezTo>
                      <a:pt x="241095" y="193273"/>
                      <a:pt x="254621" y="160465"/>
                      <a:pt x="254621" y="127062"/>
                    </a:cubicBezTo>
                    <a:cubicBezTo>
                      <a:pt x="254621" y="93609"/>
                      <a:pt x="241095" y="60851"/>
                      <a:pt x="217423" y="37225"/>
                    </a:cubicBezTo>
                    <a:cubicBezTo>
                      <a:pt x="193651" y="13550"/>
                      <a:pt x="160779" y="0"/>
                      <a:pt x="127311" y="0"/>
                    </a:cubicBezTo>
                    <a:close/>
                  </a:path>
                </a:pathLst>
              </a:custGeom>
              <a:solidFill>
                <a:schemeClr val="bg1"/>
              </a:solidFill>
              <a:ln w="12731"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66C0592C-A81D-76C4-EAFF-0559123CBF3C}"/>
                  </a:ext>
                </a:extLst>
              </p:cNvPr>
              <p:cNvSpPr/>
              <p:nvPr/>
            </p:nvSpPr>
            <p:spPr>
              <a:xfrm>
                <a:off x="11497975" y="2324031"/>
                <a:ext cx="103143" cy="19687"/>
              </a:xfrm>
              <a:custGeom>
                <a:avLst/>
                <a:gdLst>
                  <a:gd name="connsiteX0" fmla="*/ 1206617 w 1333927"/>
                  <a:gd name="connsiteY0" fmla="*/ 0 h 254124"/>
                  <a:gd name="connsiteX1" fmla="*/ 127311 w 1333927"/>
                  <a:gd name="connsiteY1" fmla="*/ 0 h 254124"/>
                  <a:gd name="connsiteX2" fmla="*/ 0 w 1333927"/>
                  <a:gd name="connsiteY2" fmla="*/ 127062 h 254124"/>
                  <a:gd name="connsiteX3" fmla="*/ 127311 w 1333927"/>
                  <a:gd name="connsiteY3" fmla="*/ 254124 h 254124"/>
                  <a:gd name="connsiteX4" fmla="*/ 1206617 w 1333927"/>
                  <a:gd name="connsiteY4" fmla="*/ 254124 h 254124"/>
                  <a:gd name="connsiteX5" fmla="*/ 1333927 w 1333927"/>
                  <a:gd name="connsiteY5" fmla="*/ 127062 h 254124"/>
                  <a:gd name="connsiteX6" fmla="*/ 1206617 w 1333927"/>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927" h="254124">
                    <a:moveTo>
                      <a:pt x="1206617" y="0"/>
                    </a:moveTo>
                    <a:lnTo>
                      <a:pt x="127311" y="0"/>
                    </a:lnTo>
                    <a:cubicBezTo>
                      <a:pt x="57041" y="0"/>
                      <a:pt x="0" y="56880"/>
                      <a:pt x="0" y="127062"/>
                    </a:cubicBezTo>
                    <a:cubicBezTo>
                      <a:pt x="0" y="197194"/>
                      <a:pt x="57041" y="254124"/>
                      <a:pt x="127311" y="254124"/>
                    </a:cubicBezTo>
                    <a:lnTo>
                      <a:pt x="1206617" y="254124"/>
                    </a:lnTo>
                    <a:cubicBezTo>
                      <a:pt x="1276886" y="254124"/>
                      <a:pt x="1333927" y="197194"/>
                      <a:pt x="1333927" y="127062"/>
                    </a:cubicBezTo>
                    <a:cubicBezTo>
                      <a:pt x="1333927" y="56880"/>
                      <a:pt x="1276936" y="0"/>
                      <a:pt x="1206617" y="0"/>
                    </a:cubicBezTo>
                    <a:close/>
                  </a:path>
                </a:pathLst>
              </a:custGeom>
              <a:solidFill>
                <a:schemeClr val="bg1"/>
              </a:solidFill>
              <a:ln w="12731" cap="flat">
                <a:no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3C7B99E2-F911-D0DE-0BF7-71810926BC27}"/>
                  </a:ext>
                </a:extLst>
              </p:cNvPr>
              <p:cNvSpPr/>
              <p:nvPr/>
            </p:nvSpPr>
            <p:spPr>
              <a:xfrm>
                <a:off x="11497971" y="2051032"/>
                <a:ext cx="19688" cy="19687"/>
              </a:xfrm>
              <a:custGeom>
                <a:avLst/>
                <a:gdLst>
                  <a:gd name="connsiteX0" fmla="*/ 127311 w 254621"/>
                  <a:gd name="connsiteY0" fmla="*/ 254124 h 254124"/>
                  <a:gd name="connsiteX1" fmla="*/ 217323 w 254621"/>
                  <a:gd name="connsiteY1" fmla="*/ 216899 h 254124"/>
                  <a:gd name="connsiteX2" fmla="*/ 254621 w 254621"/>
                  <a:gd name="connsiteY2" fmla="*/ 127062 h 254124"/>
                  <a:gd name="connsiteX3" fmla="*/ 217323 w 254621"/>
                  <a:gd name="connsiteY3" fmla="*/ 37126 h 254124"/>
                  <a:gd name="connsiteX4" fmla="*/ 127311 w 254621"/>
                  <a:gd name="connsiteY4" fmla="*/ 0 h 254124"/>
                  <a:gd name="connsiteX5" fmla="*/ 37298 w 254621"/>
                  <a:gd name="connsiteY5" fmla="*/ 37126 h 254124"/>
                  <a:gd name="connsiteX6" fmla="*/ 0 w 254621"/>
                  <a:gd name="connsiteY6" fmla="*/ 127062 h 254124"/>
                  <a:gd name="connsiteX7" fmla="*/ 37298 w 254621"/>
                  <a:gd name="connsiteY7" fmla="*/ 216899 h 254124"/>
                  <a:gd name="connsiteX8" fmla="*/ 127311 w 254621"/>
                  <a:gd name="connsiteY8" fmla="*/ 254124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621" h="254124">
                    <a:moveTo>
                      <a:pt x="127311" y="254124"/>
                    </a:moveTo>
                    <a:cubicBezTo>
                      <a:pt x="160929" y="254124"/>
                      <a:pt x="193651" y="240524"/>
                      <a:pt x="217323" y="216899"/>
                    </a:cubicBezTo>
                    <a:cubicBezTo>
                      <a:pt x="241144" y="193124"/>
                      <a:pt x="254621" y="160515"/>
                      <a:pt x="254621" y="127062"/>
                    </a:cubicBezTo>
                    <a:cubicBezTo>
                      <a:pt x="254621" y="93659"/>
                      <a:pt x="241144" y="60900"/>
                      <a:pt x="217323" y="37126"/>
                    </a:cubicBezTo>
                    <a:cubicBezTo>
                      <a:pt x="193651" y="13500"/>
                      <a:pt x="160779" y="0"/>
                      <a:pt x="127311" y="0"/>
                    </a:cubicBezTo>
                    <a:cubicBezTo>
                      <a:pt x="93842" y="0"/>
                      <a:pt x="61119" y="13500"/>
                      <a:pt x="37298" y="37126"/>
                    </a:cubicBezTo>
                    <a:cubicBezTo>
                      <a:pt x="13626" y="60752"/>
                      <a:pt x="0" y="93510"/>
                      <a:pt x="0" y="127062"/>
                    </a:cubicBezTo>
                    <a:cubicBezTo>
                      <a:pt x="0" y="160515"/>
                      <a:pt x="13626" y="193273"/>
                      <a:pt x="37298" y="216899"/>
                    </a:cubicBezTo>
                    <a:cubicBezTo>
                      <a:pt x="61020" y="240524"/>
                      <a:pt x="93842" y="254124"/>
                      <a:pt x="127311" y="254124"/>
                    </a:cubicBezTo>
                    <a:close/>
                  </a:path>
                </a:pathLst>
              </a:custGeom>
              <a:solidFill>
                <a:schemeClr val="bg1"/>
              </a:solidFill>
              <a:ln w="12731"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D87208E2-615C-3D13-1AE1-11C247E27A53}"/>
                  </a:ext>
                </a:extLst>
              </p:cNvPr>
              <p:cNvSpPr/>
              <p:nvPr/>
            </p:nvSpPr>
            <p:spPr>
              <a:xfrm>
                <a:off x="11539701" y="2051032"/>
                <a:ext cx="166818" cy="19687"/>
              </a:xfrm>
              <a:custGeom>
                <a:avLst/>
                <a:gdLst>
                  <a:gd name="connsiteX0" fmla="*/ 2030108 w 2157418"/>
                  <a:gd name="connsiteY0" fmla="*/ 0 h 254124"/>
                  <a:gd name="connsiteX1" fmla="*/ 127311 w 2157418"/>
                  <a:gd name="connsiteY1" fmla="*/ 0 h 254124"/>
                  <a:gd name="connsiteX2" fmla="*/ 0 w 2157418"/>
                  <a:gd name="connsiteY2" fmla="*/ 127062 h 254124"/>
                  <a:gd name="connsiteX3" fmla="*/ 127311 w 2157418"/>
                  <a:gd name="connsiteY3" fmla="*/ 254124 h 254124"/>
                  <a:gd name="connsiteX4" fmla="*/ 2030108 w 2157418"/>
                  <a:gd name="connsiteY4" fmla="*/ 254124 h 254124"/>
                  <a:gd name="connsiteX5" fmla="*/ 2157419 w 2157418"/>
                  <a:gd name="connsiteY5" fmla="*/ 127062 h 254124"/>
                  <a:gd name="connsiteX6" fmla="*/ 2030108 w 2157418"/>
                  <a:gd name="connsiteY6" fmla="*/ 0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7418" h="254124">
                    <a:moveTo>
                      <a:pt x="2030108" y="0"/>
                    </a:moveTo>
                    <a:lnTo>
                      <a:pt x="127311" y="0"/>
                    </a:lnTo>
                    <a:cubicBezTo>
                      <a:pt x="57041" y="0"/>
                      <a:pt x="0" y="56880"/>
                      <a:pt x="0" y="127062"/>
                    </a:cubicBezTo>
                    <a:cubicBezTo>
                      <a:pt x="0" y="197194"/>
                      <a:pt x="57041" y="254124"/>
                      <a:pt x="127311" y="254124"/>
                    </a:cubicBezTo>
                    <a:lnTo>
                      <a:pt x="2030108" y="254124"/>
                    </a:lnTo>
                    <a:cubicBezTo>
                      <a:pt x="2100427" y="254124"/>
                      <a:pt x="2157419" y="197194"/>
                      <a:pt x="2157419" y="127062"/>
                    </a:cubicBezTo>
                    <a:cubicBezTo>
                      <a:pt x="2157419" y="56880"/>
                      <a:pt x="2100427" y="0"/>
                      <a:pt x="2030108" y="0"/>
                    </a:cubicBezTo>
                    <a:close/>
                  </a:path>
                </a:pathLst>
              </a:custGeom>
              <a:solidFill>
                <a:schemeClr val="bg1"/>
              </a:solidFill>
              <a:ln w="12731" cap="flat">
                <a:no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D2E4314D-04B1-A779-C732-AE4AC8F33698}"/>
                  </a:ext>
                </a:extLst>
              </p:cNvPr>
              <p:cNvSpPr/>
              <p:nvPr/>
            </p:nvSpPr>
            <p:spPr>
              <a:xfrm>
                <a:off x="11497975" y="1982780"/>
                <a:ext cx="208544" cy="19687"/>
              </a:xfrm>
              <a:custGeom>
                <a:avLst/>
                <a:gdLst>
                  <a:gd name="connsiteX0" fmla="*/ 127311 w 2697046"/>
                  <a:gd name="connsiteY0" fmla="*/ 254124 h 254124"/>
                  <a:gd name="connsiteX1" fmla="*/ 2569736 w 2697046"/>
                  <a:gd name="connsiteY1" fmla="*/ 254124 h 254124"/>
                  <a:gd name="connsiteX2" fmla="*/ 2697047 w 2697046"/>
                  <a:gd name="connsiteY2" fmla="*/ 127062 h 254124"/>
                  <a:gd name="connsiteX3" fmla="*/ 2569736 w 2697046"/>
                  <a:gd name="connsiteY3" fmla="*/ 0 h 254124"/>
                  <a:gd name="connsiteX4" fmla="*/ 127311 w 2697046"/>
                  <a:gd name="connsiteY4" fmla="*/ 0 h 254124"/>
                  <a:gd name="connsiteX5" fmla="*/ 0 w 2697046"/>
                  <a:gd name="connsiteY5" fmla="*/ 127062 h 254124"/>
                  <a:gd name="connsiteX6" fmla="*/ 127311 w 2697046"/>
                  <a:gd name="connsiteY6" fmla="*/ 254124 h 2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046" h="254124">
                    <a:moveTo>
                      <a:pt x="127311" y="254124"/>
                    </a:moveTo>
                    <a:lnTo>
                      <a:pt x="2569736" y="254124"/>
                    </a:lnTo>
                    <a:cubicBezTo>
                      <a:pt x="2640055" y="254124"/>
                      <a:pt x="2697047" y="197244"/>
                      <a:pt x="2697047" y="127062"/>
                    </a:cubicBezTo>
                    <a:cubicBezTo>
                      <a:pt x="2697047" y="56880"/>
                      <a:pt x="2640055" y="0"/>
                      <a:pt x="2569736" y="0"/>
                    </a:cubicBezTo>
                    <a:lnTo>
                      <a:pt x="127311" y="0"/>
                    </a:lnTo>
                    <a:cubicBezTo>
                      <a:pt x="57041" y="0"/>
                      <a:pt x="0" y="56880"/>
                      <a:pt x="0" y="127062"/>
                    </a:cubicBezTo>
                    <a:cubicBezTo>
                      <a:pt x="0" y="197244"/>
                      <a:pt x="57041" y="254124"/>
                      <a:pt x="127311" y="254124"/>
                    </a:cubicBezTo>
                    <a:close/>
                  </a:path>
                </a:pathLst>
              </a:custGeom>
              <a:solidFill>
                <a:schemeClr val="bg1"/>
              </a:solidFill>
              <a:ln w="12731" cap="flat">
                <a:noFill/>
                <a:prstDash val="solid"/>
                <a:miter/>
              </a:ln>
            </p:spPr>
            <p:txBody>
              <a:bodyPr rtlCol="0" anchor="ctr"/>
              <a:lstStyle/>
              <a:p>
                <a:endParaRPr lang="en-GB"/>
              </a:p>
            </p:txBody>
          </p:sp>
        </p:grpSp>
      </p:grpSp>
      <p:grpSp>
        <p:nvGrpSpPr>
          <p:cNvPr id="3" name="Group 2">
            <a:extLst>
              <a:ext uri="{FF2B5EF4-FFF2-40B4-BE49-F238E27FC236}">
                <a16:creationId xmlns:a16="http://schemas.microsoft.com/office/drawing/2014/main" id="{42B628DE-EFEF-2A92-18A6-EE9BD2B5F77F}"/>
              </a:ext>
            </a:extLst>
          </p:cNvPr>
          <p:cNvGrpSpPr/>
          <p:nvPr/>
        </p:nvGrpSpPr>
        <p:grpSpPr>
          <a:xfrm>
            <a:off x="508325" y="2152573"/>
            <a:ext cx="2526891" cy="1538883"/>
            <a:chOff x="597692" y="2152573"/>
            <a:chExt cx="2526891" cy="1538883"/>
          </a:xfrm>
        </p:grpSpPr>
        <p:sp>
          <p:nvSpPr>
            <p:cNvPr id="116" name="TextBox 115">
              <a:extLst>
                <a:ext uri="{FF2B5EF4-FFF2-40B4-BE49-F238E27FC236}">
                  <a16:creationId xmlns:a16="http://schemas.microsoft.com/office/drawing/2014/main" id="{5B1E97E6-8570-305D-A28B-8305AA571F4B}"/>
                </a:ext>
              </a:extLst>
            </p:cNvPr>
            <p:cNvSpPr txBox="1"/>
            <p:nvPr/>
          </p:nvSpPr>
          <p:spPr>
            <a:xfrm>
              <a:off x="597692" y="2152573"/>
              <a:ext cx="2281733" cy="1538883"/>
            </a:xfrm>
            <a:prstGeom prst="rect">
              <a:avLst/>
            </a:prstGeom>
            <a:noFill/>
          </p:spPr>
          <p:txBody>
            <a:bodyPr wrap="square" rtlCol="0">
              <a:spAutoFit/>
            </a:bodyPr>
            <a:lstStyle/>
            <a:p>
              <a:r>
                <a:rPr lang="en-GB" sz="2000" b="1">
                  <a:solidFill>
                    <a:schemeClr val="tx2"/>
                  </a:solidFill>
                </a:rPr>
                <a:t>Part 1</a:t>
              </a:r>
            </a:p>
            <a:p>
              <a:endParaRPr lang="en-GB" sz="2000">
                <a:solidFill>
                  <a:schemeClr val="accent1"/>
                </a:solidFill>
              </a:endParaRPr>
            </a:p>
            <a:p>
              <a:r>
                <a:rPr lang="en-GB">
                  <a:solidFill>
                    <a:schemeClr val="tx2"/>
                  </a:solidFill>
                </a:rPr>
                <a:t>Emergency care and the burden of severe asthma</a:t>
              </a:r>
            </a:p>
          </p:txBody>
        </p:sp>
        <p:cxnSp>
          <p:nvCxnSpPr>
            <p:cNvPr id="117" name="Straight Connector 116">
              <a:extLst>
                <a:ext uri="{FF2B5EF4-FFF2-40B4-BE49-F238E27FC236}">
                  <a16:creationId xmlns:a16="http://schemas.microsoft.com/office/drawing/2014/main" id="{81352F4F-B056-5A8A-8A93-B6ADA16C5CFE}"/>
                </a:ext>
              </a:extLst>
            </p:cNvPr>
            <p:cNvCxnSpPr>
              <a:cxnSpLocks/>
            </p:cNvCxnSpPr>
            <p:nvPr/>
          </p:nvCxnSpPr>
          <p:spPr>
            <a:xfrm>
              <a:off x="601192"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19" name="Oval 18">
              <a:extLst>
                <a:ext uri="{FF2B5EF4-FFF2-40B4-BE49-F238E27FC236}">
                  <a16:creationId xmlns:a16="http://schemas.microsoft.com/office/drawing/2014/main" id="{E2B0B70F-F858-DB1B-39D1-68263667FF97}"/>
                </a:ext>
              </a:extLst>
            </p:cNvPr>
            <p:cNvSpPr>
              <a:spLocks noChangeArrowheads="1"/>
            </p:cNvSpPr>
            <p:nvPr/>
          </p:nvSpPr>
          <p:spPr bwMode="auto">
            <a:xfrm>
              <a:off x="2475569"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1" name="Group 120">
              <a:extLst>
                <a:ext uri="{FF2B5EF4-FFF2-40B4-BE49-F238E27FC236}">
                  <a16:creationId xmlns:a16="http://schemas.microsoft.com/office/drawing/2014/main" id="{767C5B7D-8DE8-9B69-A177-57A090FC53C0}"/>
                </a:ext>
              </a:extLst>
            </p:cNvPr>
            <p:cNvGrpSpPr/>
            <p:nvPr/>
          </p:nvGrpSpPr>
          <p:grpSpPr>
            <a:xfrm>
              <a:off x="2602821" y="2374501"/>
              <a:ext cx="394261" cy="374819"/>
              <a:chOff x="2905637" y="1612477"/>
              <a:chExt cx="504000" cy="432400"/>
            </a:xfrm>
          </p:grpSpPr>
          <p:sp>
            <p:nvSpPr>
              <p:cNvPr id="122" name="Freeform: Shape 121">
                <a:extLst>
                  <a:ext uri="{FF2B5EF4-FFF2-40B4-BE49-F238E27FC236}">
                    <a16:creationId xmlns:a16="http://schemas.microsoft.com/office/drawing/2014/main" id="{08354333-4CAC-4AB6-6A29-52431C4856FF}"/>
                  </a:ext>
                </a:extLst>
              </p:cNvPr>
              <p:cNvSpPr/>
              <p:nvPr/>
            </p:nvSpPr>
            <p:spPr>
              <a:xfrm>
                <a:off x="3182974" y="2009974"/>
                <a:ext cx="14766" cy="34903"/>
              </a:xfrm>
              <a:custGeom>
                <a:avLst/>
                <a:gdLst>
                  <a:gd name="connsiteX0" fmla="*/ 71438 w 142875"/>
                  <a:gd name="connsiteY0" fmla="*/ 335489 h 335489"/>
                  <a:gd name="connsiteX1" fmla="*/ 142875 w 142875"/>
                  <a:gd name="connsiteY1" fmla="*/ 264052 h 335489"/>
                  <a:gd name="connsiteX2" fmla="*/ 142875 w 142875"/>
                  <a:gd name="connsiteY2" fmla="*/ 71438 h 335489"/>
                  <a:gd name="connsiteX3" fmla="*/ 71438 w 142875"/>
                  <a:gd name="connsiteY3" fmla="*/ 0 h 335489"/>
                  <a:gd name="connsiteX4" fmla="*/ 0 w 142875"/>
                  <a:gd name="connsiteY4" fmla="*/ 71438 h 335489"/>
                  <a:gd name="connsiteX5" fmla="*/ 0 w 142875"/>
                  <a:gd name="connsiteY5" fmla="*/ 264052 h 335489"/>
                  <a:gd name="connsiteX6" fmla="*/ 71438 w 142875"/>
                  <a:gd name="connsiteY6" fmla="*/ 335489 h 33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489">
                    <a:moveTo>
                      <a:pt x="71438" y="335489"/>
                    </a:moveTo>
                    <a:cubicBezTo>
                      <a:pt x="110890" y="335489"/>
                      <a:pt x="142875" y="303504"/>
                      <a:pt x="142875" y="264052"/>
                    </a:cubicBezTo>
                    <a:lnTo>
                      <a:pt x="142875" y="71438"/>
                    </a:lnTo>
                    <a:cubicBezTo>
                      <a:pt x="142875" y="31985"/>
                      <a:pt x="110890" y="0"/>
                      <a:pt x="71438" y="0"/>
                    </a:cubicBezTo>
                    <a:cubicBezTo>
                      <a:pt x="31985" y="0"/>
                      <a:pt x="0" y="31985"/>
                      <a:pt x="0" y="71438"/>
                    </a:cubicBezTo>
                    <a:lnTo>
                      <a:pt x="0" y="264052"/>
                    </a:lnTo>
                    <a:cubicBezTo>
                      <a:pt x="0" y="303504"/>
                      <a:pt x="31985" y="335489"/>
                      <a:pt x="71438" y="335489"/>
                    </a:cubicBezTo>
                    <a:close/>
                  </a:path>
                </a:pathLst>
              </a:custGeom>
              <a:solidFill>
                <a:schemeClr val="bg1"/>
              </a:solidFill>
              <a:ln w="9525"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3F6CDD75-2B85-F0FA-DF5E-86CC2A0B0F58}"/>
                  </a:ext>
                </a:extLst>
              </p:cNvPr>
              <p:cNvSpPr/>
              <p:nvPr/>
            </p:nvSpPr>
            <p:spPr>
              <a:xfrm>
                <a:off x="3117505" y="2007706"/>
                <a:ext cx="14766" cy="34875"/>
              </a:xfrm>
              <a:custGeom>
                <a:avLst/>
                <a:gdLst>
                  <a:gd name="connsiteX0" fmla="*/ 71438 w 142875"/>
                  <a:gd name="connsiteY0" fmla="*/ 335213 h 335213"/>
                  <a:gd name="connsiteX1" fmla="*/ 142875 w 142875"/>
                  <a:gd name="connsiteY1" fmla="*/ 263776 h 335213"/>
                  <a:gd name="connsiteX2" fmla="*/ 142875 w 142875"/>
                  <a:gd name="connsiteY2" fmla="*/ 71438 h 335213"/>
                  <a:gd name="connsiteX3" fmla="*/ 71438 w 142875"/>
                  <a:gd name="connsiteY3" fmla="*/ 0 h 335213"/>
                  <a:gd name="connsiteX4" fmla="*/ 0 w 142875"/>
                  <a:gd name="connsiteY4" fmla="*/ 71438 h 335213"/>
                  <a:gd name="connsiteX5" fmla="*/ 0 w 142875"/>
                  <a:gd name="connsiteY5" fmla="*/ 263776 h 335213"/>
                  <a:gd name="connsiteX6" fmla="*/ 71438 w 142875"/>
                  <a:gd name="connsiteY6" fmla="*/ 335213 h 33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875" h="335213">
                    <a:moveTo>
                      <a:pt x="71438" y="335213"/>
                    </a:moveTo>
                    <a:cubicBezTo>
                      <a:pt x="110890" y="335213"/>
                      <a:pt x="142875" y="303228"/>
                      <a:pt x="142875" y="263776"/>
                    </a:cubicBezTo>
                    <a:lnTo>
                      <a:pt x="142875" y="71438"/>
                    </a:lnTo>
                    <a:cubicBezTo>
                      <a:pt x="142875" y="31985"/>
                      <a:pt x="110890" y="0"/>
                      <a:pt x="71438" y="0"/>
                    </a:cubicBezTo>
                    <a:cubicBezTo>
                      <a:pt x="31985" y="0"/>
                      <a:pt x="0" y="31985"/>
                      <a:pt x="0" y="71438"/>
                    </a:cubicBezTo>
                    <a:lnTo>
                      <a:pt x="0" y="263776"/>
                    </a:lnTo>
                    <a:cubicBezTo>
                      <a:pt x="0" y="303228"/>
                      <a:pt x="31985" y="335213"/>
                      <a:pt x="71438" y="335213"/>
                    </a:cubicBezTo>
                    <a:close/>
                  </a:path>
                </a:pathLst>
              </a:custGeom>
              <a:solidFill>
                <a:schemeClr val="bg1"/>
              </a:solidFill>
              <a:ln w="9525" cap="flat">
                <a:no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4C15348E-83CD-DD39-A757-03DCDA116A57}"/>
                  </a:ext>
                </a:extLst>
              </p:cNvPr>
              <p:cNvSpPr/>
              <p:nvPr/>
            </p:nvSpPr>
            <p:spPr>
              <a:xfrm>
                <a:off x="3321315" y="1931468"/>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1988CF94-4052-AFEF-6DE2-41E6C67E9D11}"/>
                  </a:ext>
                </a:extLst>
              </p:cNvPr>
              <p:cNvSpPr/>
              <p:nvPr/>
            </p:nvSpPr>
            <p:spPr>
              <a:xfrm>
                <a:off x="3321315" y="1980347"/>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2C855F13-813D-313D-5E16-2809E0D755D2}"/>
                  </a:ext>
                </a:extLst>
              </p:cNvPr>
              <p:cNvSpPr/>
              <p:nvPr/>
            </p:nvSpPr>
            <p:spPr>
              <a:xfrm>
                <a:off x="3321315" y="2029225"/>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51D3304F-998C-C339-FEFE-6304C12861E3}"/>
                  </a:ext>
                </a:extLst>
              </p:cNvPr>
              <p:cNvSpPr/>
              <p:nvPr/>
            </p:nvSpPr>
            <p:spPr>
              <a:xfrm>
                <a:off x="3321315" y="1882588"/>
                <a:ext cx="57282" cy="14864"/>
              </a:xfrm>
              <a:custGeom>
                <a:avLst/>
                <a:gdLst>
                  <a:gd name="connsiteX0" fmla="*/ 71438 w 554269"/>
                  <a:gd name="connsiteY0" fmla="*/ 142875 h 142875"/>
                  <a:gd name="connsiteX1" fmla="*/ 482832 w 554269"/>
                  <a:gd name="connsiteY1" fmla="*/ 142875 h 142875"/>
                  <a:gd name="connsiteX2" fmla="*/ 554269 w 554269"/>
                  <a:gd name="connsiteY2" fmla="*/ 71438 h 142875"/>
                  <a:gd name="connsiteX3" fmla="*/ 482832 w 554269"/>
                  <a:gd name="connsiteY3" fmla="*/ 0 h 142875"/>
                  <a:gd name="connsiteX4" fmla="*/ 71438 w 554269"/>
                  <a:gd name="connsiteY4" fmla="*/ 0 h 142875"/>
                  <a:gd name="connsiteX5" fmla="*/ 0 w 554269"/>
                  <a:gd name="connsiteY5" fmla="*/ 71438 h 142875"/>
                  <a:gd name="connsiteX6" fmla="*/ 71438 w 554269"/>
                  <a:gd name="connsiteY6" fmla="*/ 14287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71438" y="142875"/>
                    </a:moveTo>
                    <a:lnTo>
                      <a:pt x="482832" y="142875"/>
                    </a:lnTo>
                    <a:cubicBezTo>
                      <a:pt x="522284" y="142875"/>
                      <a:pt x="554269" y="110890"/>
                      <a:pt x="554269" y="71438"/>
                    </a:cubicBezTo>
                    <a:cubicBezTo>
                      <a:pt x="554269" y="31985"/>
                      <a:pt x="522284" y="0"/>
                      <a:pt x="482832" y="0"/>
                    </a:cubicBezTo>
                    <a:lnTo>
                      <a:pt x="71438" y="0"/>
                    </a:lnTo>
                    <a:cubicBezTo>
                      <a:pt x="31985" y="0"/>
                      <a:pt x="0" y="31985"/>
                      <a:pt x="0" y="71438"/>
                    </a:cubicBezTo>
                    <a:cubicBezTo>
                      <a:pt x="0" y="110890"/>
                      <a:pt x="31985" y="142875"/>
                      <a:pt x="71438" y="142875"/>
                    </a:cubicBezTo>
                    <a:close/>
                  </a:path>
                </a:pathLst>
              </a:custGeom>
              <a:solidFill>
                <a:schemeClr val="bg1"/>
              </a:solidFill>
              <a:ln w="9525" cap="flat">
                <a:no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AF70B417-B52C-7D1D-8EED-FCEA6DAB17C3}"/>
                  </a:ext>
                </a:extLst>
              </p:cNvPr>
              <p:cNvSpPr/>
              <p:nvPr/>
            </p:nvSpPr>
            <p:spPr>
              <a:xfrm>
                <a:off x="2936677" y="1931468"/>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A4887D66-F4E7-6EEC-25D7-3CD4F1B406CF}"/>
                  </a:ext>
                </a:extLst>
              </p:cNvPr>
              <p:cNvSpPr/>
              <p:nvPr/>
            </p:nvSpPr>
            <p:spPr>
              <a:xfrm>
                <a:off x="2936677" y="1980347"/>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08A44E21-6F91-9D90-D15B-0CF798444C31}"/>
                  </a:ext>
                </a:extLst>
              </p:cNvPr>
              <p:cNvSpPr/>
              <p:nvPr/>
            </p:nvSpPr>
            <p:spPr>
              <a:xfrm>
                <a:off x="2936677" y="2029225"/>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C7908C81-678F-1F58-0AA1-5EFD3A05538B}"/>
                  </a:ext>
                </a:extLst>
              </p:cNvPr>
              <p:cNvSpPr/>
              <p:nvPr/>
            </p:nvSpPr>
            <p:spPr>
              <a:xfrm>
                <a:off x="2936677" y="1882588"/>
                <a:ext cx="57282" cy="14864"/>
              </a:xfrm>
              <a:custGeom>
                <a:avLst/>
                <a:gdLst>
                  <a:gd name="connsiteX0" fmla="*/ 482832 w 554269"/>
                  <a:gd name="connsiteY0" fmla="*/ 0 h 142875"/>
                  <a:gd name="connsiteX1" fmla="*/ 71438 w 554269"/>
                  <a:gd name="connsiteY1" fmla="*/ 0 h 142875"/>
                  <a:gd name="connsiteX2" fmla="*/ 0 w 554269"/>
                  <a:gd name="connsiteY2" fmla="*/ 71438 h 142875"/>
                  <a:gd name="connsiteX3" fmla="*/ 71438 w 554269"/>
                  <a:gd name="connsiteY3" fmla="*/ 142875 h 142875"/>
                  <a:gd name="connsiteX4" fmla="*/ 482832 w 554269"/>
                  <a:gd name="connsiteY4" fmla="*/ 142875 h 142875"/>
                  <a:gd name="connsiteX5" fmla="*/ 554269 w 554269"/>
                  <a:gd name="connsiteY5" fmla="*/ 71438 h 142875"/>
                  <a:gd name="connsiteX6" fmla="*/ 482832 w 554269"/>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4269" h="142875">
                    <a:moveTo>
                      <a:pt x="482832" y="0"/>
                    </a:moveTo>
                    <a:lnTo>
                      <a:pt x="71438" y="0"/>
                    </a:lnTo>
                    <a:cubicBezTo>
                      <a:pt x="31985" y="0"/>
                      <a:pt x="0" y="31985"/>
                      <a:pt x="0" y="71438"/>
                    </a:cubicBezTo>
                    <a:cubicBezTo>
                      <a:pt x="0" y="110890"/>
                      <a:pt x="31985" y="142875"/>
                      <a:pt x="71438" y="142875"/>
                    </a:cubicBezTo>
                    <a:lnTo>
                      <a:pt x="482832" y="142875"/>
                    </a:lnTo>
                    <a:cubicBezTo>
                      <a:pt x="522284" y="142875"/>
                      <a:pt x="554269" y="110890"/>
                      <a:pt x="554269" y="71438"/>
                    </a:cubicBezTo>
                    <a:cubicBezTo>
                      <a:pt x="554269" y="31985"/>
                      <a:pt x="522284" y="0"/>
                      <a:pt x="482832" y="0"/>
                    </a:cubicBezTo>
                    <a:close/>
                  </a:path>
                </a:pathLst>
              </a:custGeom>
              <a:solidFill>
                <a:schemeClr val="bg1"/>
              </a:solidFill>
              <a:ln w="9525" cap="flat">
                <a:no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0163799C-68C3-390C-4063-D705AC9AF4A0}"/>
                  </a:ext>
                </a:extLst>
              </p:cNvPr>
              <p:cNvSpPr/>
              <p:nvPr/>
            </p:nvSpPr>
            <p:spPr>
              <a:xfrm>
                <a:off x="3061264" y="1801113"/>
                <a:ext cx="55174" cy="52420"/>
              </a:xfrm>
              <a:custGeom>
                <a:avLst/>
                <a:gdLst>
                  <a:gd name="connsiteX0" fmla="*/ 432130 w 533876"/>
                  <a:gd name="connsiteY0" fmla="*/ 0 h 503853"/>
                  <a:gd name="connsiteX1" fmla="*/ 101470 w 533876"/>
                  <a:gd name="connsiteY1" fmla="*/ 0 h 503853"/>
                  <a:gd name="connsiteX2" fmla="*/ 0 w 533876"/>
                  <a:gd name="connsiteY2" fmla="*/ 101746 h 503853"/>
                  <a:gd name="connsiteX3" fmla="*/ 0 w 533876"/>
                  <a:gd name="connsiteY3" fmla="*/ 402107 h 503853"/>
                  <a:gd name="connsiteX4" fmla="*/ 101470 w 533876"/>
                  <a:gd name="connsiteY4" fmla="*/ 503853 h 503853"/>
                  <a:gd name="connsiteX5" fmla="*/ 432130 w 533876"/>
                  <a:gd name="connsiteY5" fmla="*/ 503853 h 503853"/>
                  <a:gd name="connsiteX6" fmla="*/ 533876 w 533876"/>
                  <a:gd name="connsiteY6" fmla="*/ 402107 h 503853"/>
                  <a:gd name="connsiteX7" fmla="*/ 533876 w 533876"/>
                  <a:gd name="connsiteY7" fmla="*/ 101746 h 503853"/>
                  <a:gd name="connsiteX8" fmla="*/ 432130 w 533876"/>
                  <a:gd name="connsiteY8" fmla="*/ 0 h 503853"/>
                  <a:gd name="connsiteX9" fmla="*/ 391001 w 533876"/>
                  <a:gd name="connsiteY9" fmla="*/ 360978 h 503853"/>
                  <a:gd name="connsiteX10" fmla="*/ 142875 w 533876"/>
                  <a:gd name="connsiteY10" fmla="*/ 360978 h 503853"/>
                  <a:gd name="connsiteX11" fmla="*/ 142875 w 533876"/>
                  <a:gd name="connsiteY11" fmla="*/ 142875 h 503853"/>
                  <a:gd name="connsiteX12" fmla="*/ 391001 w 533876"/>
                  <a:gd name="connsiteY12"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432130" y="0"/>
                    </a:moveTo>
                    <a:lnTo>
                      <a:pt x="101470" y="0"/>
                    </a:lnTo>
                    <a:cubicBezTo>
                      <a:pt x="45520" y="0"/>
                      <a:pt x="0" y="45644"/>
                      <a:pt x="0" y="101746"/>
                    </a:cubicBezTo>
                    <a:lnTo>
                      <a:pt x="0" y="402107"/>
                    </a:lnTo>
                    <a:cubicBezTo>
                      <a:pt x="0" y="458210"/>
                      <a:pt x="45520" y="503853"/>
                      <a:pt x="101470" y="503853"/>
                    </a:cubicBezTo>
                    <a:lnTo>
                      <a:pt x="432130" y="503853"/>
                    </a:lnTo>
                    <a:cubicBezTo>
                      <a:pt x="488232" y="503853"/>
                      <a:pt x="533876" y="458210"/>
                      <a:pt x="533876" y="402107"/>
                    </a:cubicBezTo>
                    <a:lnTo>
                      <a:pt x="533876" y="101746"/>
                    </a:lnTo>
                    <a:cubicBezTo>
                      <a:pt x="533876" y="45644"/>
                      <a:pt x="488232" y="0"/>
                      <a:pt x="432130" y="0"/>
                    </a:cubicBezTo>
                    <a:close/>
                    <a:moveTo>
                      <a:pt x="391001" y="360978"/>
                    </a:moveTo>
                    <a:lnTo>
                      <a:pt x="142875" y="360978"/>
                    </a:lnTo>
                    <a:lnTo>
                      <a:pt x="142875" y="142875"/>
                    </a:lnTo>
                    <a:lnTo>
                      <a:pt x="391001" y="142875"/>
                    </a:lnTo>
                    <a:close/>
                  </a:path>
                </a:pathLst>
              </a:custGeom>
              <a:solidFill>
                <a:schemeClr val="bg1"/>
              </a:solidFill>
              <a:ln w="9525" cap="flat">
                <a:no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01C0E869-F555-582A-47EC-4D88B5001FA8}"/>
                  </a:ext>
                </a:extLst>
              </p:cNvPr>
              <p:cNvSpPr/>
              <p:nvPr/>
            </p:nvSpPr>
            <p:spPr>
              <a:xfrm>
                <a:off x="3130036" y="1801113"/>
                <a:ext cx="55174" cy="52420"/>
              </a:xfrm>
              <a:custGeom>
                <a:avLst/>
                <a:gdLst>
                  <a:gd name="connsiteX0" fmla="*/ 101746 w 533876"/>
                  <a:gd name="connsiteY0" fmla="*/ 0 h 503853"/>
                  <a:gd name="connsiteX1" fmla="*/ 0 w 533876"/>
                  <a:gd name="connsiteY1" fmla="*/ 101746 h 503853"/>
                  <a:gd name="connsiteX2" fmla="*/ 0 w 533876"/>
                  <a:gd name="connsiteY2" fmla="*/ 402107 h 503853"/>
                  <a:gd name="connsiteX3" fmla="*/ 101746 w 533876"/>
                  <a:gd name="connsiteY3" fmla="*/ 503853 h 503853"/>
                  <a:gd name="connsiteX4" fmla="*/ 432406 w 533876"/>
                  <a:gd name="connsiteY4" fmla="*/ 503853 h 503853"/>
                  <a:gd name="connsiteX5" fmla="*/ 533876 w 533876"/>
                  <a:gd name="connsiteY5" fmla="*/ 402107 h 503853"/>
                  <a:gd name="connsiteX6" fmla="*/ 533876 w 533876"/>
                  <a:gd name="connsiteY6" fmla="*/ 101746 h 503853"/>
                  <a:gd name="connsiteX7" fmla="*/ 432406 w 533876"/>
                  <a:gd name="connsiteY7" fmla="*/ 0 h 503853"/>
                  <a:gd name="connsiteX8" fmla="*/ 391001 w 533876"/>
                  <a:gd name="connsiteY8" fmla="*/ 360978 h 503853"/>
                  <a:gd name="connsiteX9" fmla="*/ 142875 w 533876"/>
                  <a:gd name="connsiteY9" fmla="*/ 360978 h 503853"/>
                  <a:gd name="connsiteX10" fmla="*/ 142875 w 533876"/>
                  <a:gd name="connsiteY10" fmla="*/ 142875 h 503853"/>
                  <a:gd name="connsiteX11" fmla="*/ 391001 w 533876"/>
                  <a:gd name="connsiteY11" fmla="*/ 142875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3876" h="503853">
                    <a:moveTo>
                      <a:pt x="101746" y="0"/>
                    </a:moveTo>
                    <a:cubicBezTo>
                      <a:pt x="45644" y="0"/>
                      <a:pt x="0" y="45644"/>
                      <a:pt x="0" y="101746"/>
                    </a:cubicBezTo>
                    <a:lnTo>
                      <a:pt x="0" y="402107"/>
                    </a:lnTo>
                    <a:cubicBezTo>
                      <a:pt x="0" y="458210"/>
                      <a:pt x="45644" y="503853"/>
                      <a:pt x="101746" y="503853"/>
                    </a:cubicBezTo>
                    <a:lnTo>
                      <a:pt x="432406" y="503853"/>
                    </a:lnTo>
                    <a:cubicBezTo>
                      <a:pt x="488356" y="503853"/>
                      <a:pt x="533876" y="458210"/>
                      <a:pt x="533876" y="402107"/>
                    </a:cubicBezTo>
                    <a:lnTo>
                      <a:pt x="533876" y="101746"/>
                    </a:lnTo>
                    <a:cubicBezTo>
                      <a:pt x="533876" y="45644"/>
                      <a:pt x="488356" y="0"/>
                      <a:pt x="432406" y="0"/>
                    </a:cubicBezTo>
                    <a:close/>
                    <a:moveTo>
                      <a:pt x="391001" y="360978"/>
                    </a:moveTo>
                    <a:lnTo>
                      <a:pt x="142875" y="360978"/>
                    </a:lnTo>
                    <a:lnTo>
                      <a:pt x="142875" y="142875"/>
                    </a:lnTo>
                    <a:lnTo>
                      <a:pt x="391001" y="142875"/>
                    </a:lnTo>
                    <a:close/>
                  </a:path>
                </a:pathLst>
              </a:custGeom>
              <a:solidFill>
                <a:schemeClr val="bg1"/>
              </a:solidFill>
              <a:ln w="9525" cap="flat">
                <a:no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0785C512-CD53-EEB0-E745-62959CB17470}"/>
                  </a:ext>
                </a:extLst>
              </p:cNvPr>
              <p:cNvSpPr/>
              <p:nvPr/>
            </p:nvSpPr>
            <p:spPr>
              <a:xfrm>
                <a:off x="3198836" y="1801113"/>
                <a:ext cx="55174" cy="52420"/>
              </a:xfrm>
              <a:custGeom>
                <a:avLst/>
                <a:gdLst>
                  <a:gd name="connsiteX0" fmla="*/ 101746 w 533876"/>
                  <a:gd name="connsiteY0" fmla="*/ 503853 h 503853"/>
                  <a:gd name="connsiteX1" fmla="*/ 432130 w 533876"/>
                  <a:gd name="connsiteY1" fmla="*/ 503853 h 503853"/>
                  <a:gd name="connsiteX2" fmla="*/ 533876 w 533876"/>
                  <a:gd name="connsiteY2" fmla="*/ 402107 h 503853"/>
                  <a:gd name="connsiteX3" fmla="*/ 533876 w 533876"/>
                  <a:gd name="connsiteY3" fmla="*/ 101746 h 503853"/>
                  <a:gd name="connsiteX4" fmla="*/ 432130 w 533876"/>
                  <a:gd name="connsiteY4" fmla="*/ 0 h 503853"/>
                  <a:gd name="connsiteX5" fmla="*/ 101746 w 533876"/>
                  <a:gd name="connsiteY5" fmla="*/ 0 h 503853"/>
                  <a:gd name="connsiteX6" fmla="*/ 0 w 533876"/>
                  <a:gd name="connsiteY6" fmla="*/ 101746 h 503853"/>
                  <a:gd name="connsiteX7" fmla="*/ 0 w 533876"/>
                  <a:gd name="connsiteY7" fmla="*/ 402107 h 503853"/>
                  <a:gd name="connsiteX8" fmla="*/ 101746 w 533876"/>
                  <a:gd name="connsiteY8" fmla="*/ 503853 h 503853"/>
                  <a:gd name="connsiteX9" fmla="*/ 142875 w 533876"/>
                  <a:gd name="connsiteY9" fmla="*/ 142875 h 503853"/>
                  <a:gd name="connsiteX10" fmla="*/ 391001 w 533876"/>
                  <a:gd name="connsiteY10" fmla="*/ 142875 h 503853"/>
                  <a:gd name="connsiteX11" fmla="*/ 391001 w 533876"/>
                  <a:gd name="connsiteY11" fmla="*/ 360978 h 503853"/>
                  <a:gd name="connsiteX12" fmla="*/ 142875 w 533876"/>
                  <a:gd name="connsiteY12" fmla="*/ 360978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853">
                    <a:moveTo>
                      <a:pt x="101746" y="503853"/>
                    </a:moveTo>
                    <a:lnTo>
                      <a:pt x="432130" y="503853"/>
                    </a:lnTo>
                    <a:cubicBezTo>
                      <a:pt x="488232" y="503853"/>
                      <a:pt x="533876" y="458210"/>
                      <a:pt x="533876" y="402107"/>
                    </a:cubicBezTo>
                    <a:lnTo>
                      <a:pt x="533876" y="101746"/>
                    </a:lnTo>
                    <a:cubicBezTo>
                      <a:pt x="533876" y="45644"/>
                      <a:pt x="488232" y="0"/>
                      <a:pt x="432130" y="0"/>
                    </a:cubicBezTo>
                    <a:lnTo>
                      <a:pt x="101746" y="0"/>
                    </a:lnTo>
                    <a:cubicBezTo>
                      <a:pt x="45644" y="0"/>
                      <a:pt x="0" y="45644"/>
                      <a:pt x="0" y="101746"/>
                    </a:cubicBezTo>
                    <a:lnTo>
                      <a:pt x="0" y="402107"/>
                    </a:lnTo>
                    <a:cubicBezTo>
                      <a:pt x="0" y="458210"/>
                      <a:pt x="45644" y="503853"/>
                      <a:pt x="101746" y="503853"/>
                    </a:cubicBezTo>
                    <a:close/>
                    <a:moveTo>
                      <a:pt x="142875" y="142875"/>
                    </a:moveTo>
                    <a:lnTo>
                      <a:pt x="391001" y="142875"/>
                    </a:lnTo>
                    <a:lnTo>
                      <a:pt x="391001" y="360978"/>
                    </a:lnTo>
                    <a:lnTo>
                      <a:pt x="142875" y="360978"/>
                    </a:lnTo>
                    <a:close/>
                  </a:path>
                </a:pathLst>
              </a:custGeom>
              <a:solidFill>
                <a:schemeClr val="bg1"/>
              </a:solidFill>
              <a:ln w="9525" cap="flat">
                <a:no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F2B5A2D7-06C8-8B93-36E8-58F84CAAF1BC}"/>
                  </a:ext>
                </a:extLst>
              </p:cNvPr>
              <p:cNvSpPr/>
              <p:nvPr/>
            </p:nvSpPr>
            <p:spPr>
              <a:xfrm>
                <a:off x="3061264" y="1869229"/>
                <a:ext cx="55174" cy="52391"/>
              </a:xfrm>
              <a:custGeom>
                <a:avLst/>
                <a:gdLst>
                  <a:gd name="connsiteX0" fmla="*/ 432130 w 533876"/>
                  <a:gd name="connsiteY0" fmla="*/ 0 h 503577"/>
                  <a:gd name="connsiteX1" fmla="*/ 101470 w 533876"/>
                  <a:gd name="connsiteY1" fmla="*/ 0 h 503577"/>
                  <a:gd name="connsiteX2" fmla="*/ 0 w 533876"/>
                  <a:gd name="connsiteY2" fmla="*/ 101755 h 503577"/>
                  <a:gd name="connsiteX3" fmla="*/ 0 w 533876"/>
                  <a:gd name="connsiteY3" fmla="*/ 402107 h 503577"/>
                  <a:gd name="connsiteX4" fmla="*/ 101470 w 533876"/>
                  <a:gd name="connsiteY4" fmla="*/ 503577 h 503577"/>
                  <a:gd name="connsiteX5" fmla="*/ 432130 w 533876"/>
                  <a:gd name="connsiteY5" fmla="*/ 503577 h 503577"/>
                  <a:gd name="connsiteX6" fmla="*/ 533876 w 533876"/>
                  <a:gd name="connsiteY6" fmla="*/ 402107 h 503577"/>
                  <a:gd name="connsiteX7" fmla="*/ 533876 w 533876"/>
                  <a:gd name="connsiteY7" fmla="*/ 101755 h 503577"/>
                  <a:gd name="connsiteX8" fmla="*/ 432130 w 533876"/>
                  <a:gd name="connsiteY8" fmla="*/ 0 h 503577"/>
                  <a:gd name="connsiteX9" fmla="*/ 391001 w 533876"/>
                  <a:gd name="connsiteY9" fmla="*/ 360702 h 503577"/>
                  <a:gd name="connsiteX10" fmla="*/ 142875 w 533876"/>
                  <a:gd name="connsiteY10" fmla="*/ 360702 h 503577"/>
                  <a:gd name="connsiteX11" fmla="*/ 142875 w 533876"/>
                  <a:gd name="connsiteY11" fmla="*/ 142875 h 503577"/>
                  <a:gd name="connsiteX12" fmla="*/ 39100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130" y="0"/>
                    </a:moveTo>
                    <a:lnTo>
                      <a:pt x="101470" y="0"/>
                    </a:lnTo>
                    <a:cubicBezTo>
                      <a:pt x="45520" y="0"/>
                      <a:pt x="0" y="45644"/>
                      <a:pt x="0" y="101755"/>
                    </a:cubicBezTo>
                    <a:lnTo>
                      <a:pt x="0" y="402107"/>
                    </a:lnTo>
                    <a:cubicBezTo>
                      <a:pt x="0" y="458057"/>
                      <a:pt x="45520" y="503577"/>
                      <a:pt x="101470" y="503577"/>
                    </a:cubicBezTo>
                    <a:lnTo>
                      <a:pt x="432130" y="503577"/>
                    </a:lnTo>
                    <a:cubicBezTo>
                      <a:pt x="488232" y="503577"/>
                      <a:pt x="533876" y="458057"/>
                      <a:pt x="533876" y="402107"/>
                    </a:cubicBezTo>
                    <a:lnTo>
                      <a:pt x="533876" y="101755"/>
                    </a:lnTo>
                    <a:cubicBezTo>
                      <a:pt x="533876" y="45644"/>
                      <a:pt x="488232" y="0"/>
                      <a:pt x="432130" y="0"/>
                    </a:cubicBezTo>
                    <a:close/>
                    <a:moveTo>
                      <a:pt x="391001" y="360702"/>
                    </a:moveTo>
                    <a:lnTo>
                      <a:pt x="142875" y="360702"/>
                    </a:lnTo>
                    <a:lnTo>
                      <a:pt x="142875" y="142875"/>
                    </a:lnTo>
                    <a:lnTo>
                      <a:pt x="391001" y="142875"/>
                    </a:lnTo>
                    <a:close/>
                  </a:path>
                </a:pathLst>
              </a:custGeom>
              <a:solidFill>
                <a:schemeClr val="bg1"/>
              </a:solidFill>
              <a:ln w="9525" cap="flat">
                <a:no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EA193CBD-BEF5-58F3-BA3C-3878F6EE8662}"/>
                  </a:ext>
                </a:extLst>
              </p:cNvPr>
              <p:cNvSpPr/>
              <p:nvPr/>
            </p:nvSpPr>
            <p:spPr>
              <a:xfrm>
                <a:off x="3130035" y="1869229"/>
                <a:ext cx="55174" cy="52391"/>
              </a:xfrm>
              <a:custGeom>
                <a:avLst/>
                <a:gdLst>
                  <a:gd name="connsiteX0" fmla="*/ 432406 w 533876"/>
                  <a:gd name="connsiteY0" fmla="*/ 0 h 503577"/>
                  <a:gd name="connsiteX1" fmla="*/ 101746 w 533876"/>
                  <a:gd name="connsiteY1" fmla="*/ 0 h 503577"/>
                  <a:gd name="connsiteX2" fmla="*/ 0 w 533876"/>
                  <a:gd name="connsiteY2" fmla="*/ 101755 h 503577"/>
                  <a:gd name="connsiteX3" fmla="*/ 0 w 533876"/>
                  <a:gd name="connsiteY3" fmla="*/ 402107 h 503577"/>
                  <a:gd name="connsiteX4" fmla="*/ 101746 w 533876"/>
                  <a:gd name="connsiteY4" fmla="*/ 503577 h 503577"/>
                  <a:gd name="connsiteX5" fmla="*/ 432406 w 533876"/>
                  <a:gd name="connsiteY5" fmla="*/ 503577 h 503577"/>
                  <a:gd name="connsiteX6" fmla="*/ 533876 w 533876"/>
                  <a:gd name="connsiteY6" fmla="*/ 402107 h 503577"/>
                  <a:gd name="connsiteX7" fmla="*/ 533876 w 533876"/>
                  <a:gd name="connsiteY7" fmla="*/ 101755 h 503577"/>
                  <a:gd name="connsiteX8" fmla="*/ 432406 w 533876"/>
                  <a:gd name="connsiteY8" fmla="*/ 0 h 503577"/>
                  <a:gd name="connsiteX9" fmla="*/ 391011 w 533876"/>
                  <a:gd name="connsiteY9" fmla="*/ 360702 h 503577"/>
                  <a:gd name="connsiteX10" fmla="*/ 142884 w 533876"/>
                  <a:gd name="connsiteY10" fmla="*/ 360702 h 503577"/>
                  <a:gd name="connsiteX11" fmla="*/ 142884 w 533876"/>
                  <a:gd name="connsiteY11" fmla="*/ 142875 h 503577"/>
                  <a:gd name="connsiteX12" fmla="*/ 391011 w 533876"/>
                  <a:gd name="connsiteY12" fmla="*/ 142875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432406" y="0"/>
                    </a:moveTo>
                    <a:lnTo>
                      <a:pt x="101746" y="0"/>
                    </a:lnTo>
                    <a:cubicBezTo>
                      <a:pt x="45644" y="0"/>
                      <a:pt x="0" y="45644"/>
                      <a:pt x="0" y="101755"/>
                    </a:cubicBezTo>
                    <a:lnTo>
                      <a:pt x="0" y="402107"/>
                    </a:lnTo>
                    <a:cubicBezTo>
                      <a:pt x="0" y="458057"/>
                      <a:pt x="45644" y="503577"/>
                      <a:pt x="101746" y="503577"/>
                    </a:cubicBezTo>
                    <a:lnTo>
                      <a:pt x="432406" y="503577"/>
                    </a:lnTo>
                    <a:cubicBezTo>
                      <a:pt x="488356" y="503577"/>
                      <a:pt x="533876" y="458057"/>
                      <a:pt x="533876" y="402107"/>
                    </a:cubicBezTo>
                    <a:lnTo>
                      <a:pt x="533876" y="101755"/>
                    </a:lnTo>
                    <a:cubicBezTo>
                      <a:pt x="533886" y="45644"/>
                      <a:pt x="488356" y="0"/>
                      <a:pt x="432406" y="0"/>
                    </a:cubicBezTo>
                    <a:close/>
                    <a:moveTo>
                      <a:pt x="391011" y="360702"/>
                    </a:moveTo>
                    <a:lnTo>
                      <a:pt x="142884" y="360702"/>
                    </a:lnTo>
                    <a:lnTo>
                      <a:pt x="142884" y="142875"/>
                    </a:lnTo>
                    <a:lnTo>
                      <a:pt x="391011" y="142875"/>
                    </a:lnTo>
                    <a:close/>
                  </a:path>
                </a:pathLst>
              </a:custGeom>
              <a:solidFill>
                <a:schemeClr val="bg1"/>
              </a:solidFill>
              <a:ln w="9525" cap="flat">
                <a:no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613A1A93-E9B1-6117-55A2-0999BDBF1F7A}"/>
                  </a:ext>
                </a:extLst>
              </p:cNvPr>
              <p:cNvSpPr/>
              <p:nvPr/>
            </p:nvSpPr>
            <p:spPr>
              <a:xfrm>
                <a:off x="3198836" y="1869229"/>
                <a:ext cx="55174" cy="52391"/>
              </a:xfrm>
              <a:custGeom>
                <a:avLst/>
                <a:gdLst>
                  <a:gd name="connsiteX0" fmla="*/ 101746 w 533876"/>
                  <a:gd name="connsiteY0" fmla="*/ 503577 h 503577"/>
                  <a:gd name="connsiteX1" fmla="*/ 432130 w 533876"/>
                  <a:gd name="connsiteY1" fmla="*/ 503577 h 503577"/>
                  <a:gd name="connsiteX2" fmla="*/ 533876 w 533876"/>
                  <a:gd name="connsiteY2" fmla="*/ 402107 h 503577"/>
                  <a:gd name="connsiteX3" fmla="*/ 533876 w 533876"/>
                  <a:gd name="connsiteY3" fmla="*/ 101755 h 503577"/>
                  <a:gd name="connsiteX4" fmla="*/ 432130 w 533876"/>
                  <a:gd name="connsiteY4" fmla="*/ 0 h 503577"/>
                  <a:gd name="connsiteX5" fmla="*/ 101746 w 533876"/>
                  <a:gd name="connsiteY5" fmla="*/ 0 h 503577"/>
                  <a:gd name="connsiteX6" fmla="*/ 0 w 533876"/>
                  <a:gd name="connsiteY6" fmla="*/ 101755 h 503577"/>
                  <a:gd name="connsiteX7" fmla="*/ 0 w 533876"/>
                  <a:gd name="connsiteY7" fmla="*/ 402107 h 503577"/>
                  <a:gd name="connsiteX8" fmla="*/ 101746 w 533876"/>
                  <a:gd name="connsiteY8" fmla="*/ 503577 h 503577"/>
                  <a:gd name="connsiteX9" fmla="*/ 142875 w 533876"/>
                  <a:gd name="connsiteY9" fmla="*/ 142875 h 503577"/>
                  <a:gd name="connsiteX10" fmla="*/ 391001 w 533876"/>
                  <a:gd name="connsiteY10" fmla="*/ 142875 h 503577"/>
                  <a:gd name="connsiteX11" fmla="*/ 391001 w 533876"/>
                  <a:gd name="connsiteY11" fmla="*/ 360702 h 503577"/>
                  <a:gd name="connsiteX12" fmla="*/ 142875 w 533876"/>
                  <a:gd name="connsiteY12" fmla="*/ 360702 h 5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3876" h="503577">
                    <a:moveTo>
                      <a:pt x="101746" y="503577"/>
                    </a:moveTo>
                    <a:lnTo>
                      <a:pt x="432130" y="503577"/>
                    </a:lnTo>
                    <a:cubicBezTo>
                      <a:pt x="488232" y="503577"/>
                      <a:pt x="533876" y="458057"/>
                      <a:pt x="533876" y="402107"/>
                    </a:cubicBezTo>
                    <a:lnTo>
                      <a:pt x="533876" y="101755"/>
                    </a:lnTo>
                    <a:cubicBezTo>
                      <a:pt x="533876" y="45644"/>
                      <a:pt x="488232" y="0"/>
                      <a:pt x="432130" y="0"/>
                    </a:cubicBezTo>
                    <a:lnTo>
                      <a:pt x="101746" y="0"/>
                    </a:lnTo>
                    <a:cubicBezTo>
                      <a:pt x="45644" y="0"/>
                      <a:pt x="0" y="45644"/>
                      <a:pt x="0" y="101755"/>
                    </a:cubicBezTo>
                    <a:lnTo>
                      <a:pt x="0" y="402107"/>
                    </a:lnTo>
                    <a:cubicBezTo>
                      <a:pt x="0" y="458057"/>
                      <a:pt x="45644" y="503577"/>
                      <a:pt x="101746" y="503577"/>
                    </a:cubicBezTo>
                    <a:close/>
                    <a:moveTo>
                      <a:pt x="142875" y="142875"/>
                    </a:moveTo>
                    <a:lnTo>
                      <a:pt x="391001" y="142875"/>
                    </a:lnTo>
                    <a:lnTo>
                      <a:pt x="391001" y="360702"/>
                    </a:lnTo>
                    <a:lnTo>
                      <a:pt x="142875" y="360702"/>
                    </a:lnTo>
                    <a:close/>
                  </a:path>
                </a:pathLst>
              </a:custGeom>
              <a:solidFill>
                <a:schemeClr val="bg1"/>
              </a:solidFill>
              <a:ln w="9525" cap="flat">
                <a:no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F887EDF0-7513-07E1-8AD7-B3FB02EDAB6D}"/>
                  </a:ext>
                </a:extLst>
              </p:cNvPr>
              <p:cNvSpPr/>
              <p:nvPr/>
            </p:nvSpPr>
            <p:spPr>
              <a:xfrm>
                <a:off x="2905637" y="1612477"/>
                <a:ext cx="504000" cy="432000"/>
              </a:xfrm>
              <a:custGeom>
                <a:avLst/>
                <a:gdLst>
                  <a:gd name="connsiteX0" fmla="*/ 4751632 w 4876800"/>
                  <a:gd name="connsiteY0" fmla="*/ 1707071 h 4844414"/>
                  <a:gd name="connsiteX1" fmla="*/ 3864712 w 4876800"/>
                  <a:gd name="connsiteY1" fmla="*/ 1707071 h 4844414"/>
                  <a:gd name="connsiteX2" fmla="*/ 3864712 w 4876800"/>
                  <a:gd name="connsiteY2" fmla="*/ 1503569 h 4844414"/>
                  <a:gd name="connsiteX3" fmla="*/ 3890820 w 4876800"/>
                  <a:gd name="connsiteY3" fmla="*/ 1503569 h 4844414"/>
                  <a:gd name="connsiteX4" fmla="*/ 4024808 w 4876800"/>
                  <a:gd name="connsiteY4" fmla="*/ 1369581 h 4844414"/>
                  <a:gd name="connsiteX5" fmla="*/ 4024808 w 4876800"/>
                  <a:gd name="connsiteY5" fmla="*/ 1048283 h 4844414"/>
                  <a:gd name="connsiteX6" fmla="*/ 3890820 w 4876800"/>
                  <a:gd name="connsiteY6" fmla="*/ 914295 h 4844414"/>
                  <a:gd name="connsiteX7" fmla="*/ 3314719 w 4876800"/>
                  <a:gd name="connsiteY7" fmla="*/ 914295 h 4844414"/>
                  <a:gd name="connsiteX8" fmla="*/ 3314719 w 4876800"/>
                  <a:gd name="connsiteY8" fmla="*/ 119110 h 4844414"/>
                  <a:gd name="connsiteX9" fmla="*/ 3195333 w 4876800"/>
                  <a:gd name="connsiteY9" fmla="*/ 0 h 4844414"/>
                  <a:gd name="connsiteX10" fmla="*/ 1681191 w 4876800"/>
                  <a:gd name="connsiteY10" fmla="*/ 0 h 4844414"/>
                  <a:gd name="connsiteX11" fmla="*/ 1562090 w 4876800"/>
                  <a:gd name="connsiteY11" fmla="*/ 119110 h 4844414"/>
                  <a:gd name="connsiteX12" fmla="*/ 1562090 w 4876800"/>
                  <a:gd name="connsiteY12" fmla="*/ 914295 h 4844414"/>
                  <a:gd name="connsiteX13" fmla="*/ 985990 w 4876800"/>
                  <a:gd name="connsiteY13" fmla="*/ 914295 h 4844414"/>
                  <a:gd name="connsiteX14" fmla="*/ 851726 w 4876800"/>
                  <a:gd name="connsiteY14" fmla="*/ 1048283 h 4844414"/>
                  <a:gd name="connsiteX15" fmla="*/ 851726 w 4876800"/>
                  <a:gd name="connsiteY15" fmla="*/ 1369581 h 4844414"/>
                  <a:gd name="connsiteX16" fmla="*/ 985990 w 4876800"/>
                  <a:gd name="connsiteY16" fmla="*/ 1503569 h 4844414"/>
                  <a:gd name="connsiteX17" fmla="*/ 1012098 w 4876800"/>
                  <a:gd name="connsiteY17" fmla="*/ 1503569 h 4844414"/>
                  <a:gd name="connsiteX18" fmla="*/ 1012098 w 4876800"/>
                  <a:gd name="connsiteY18" fmla="*/ 1707071 h 4844414"/>
                  <a:gd name="connsiteX19" fmla="*/ 125168 w 4876800"/>
                  <a:gd name="connsiteY19" fmla="*/ 1707071 h 4844414"/>
                  <a:gd name="connsiteX20" fmla="*/ 0 w 4876800"/>
                  <a:gd name="connsiteY20" fmla="*/ 1832515 h 4844414"/>
                  <a:gd name="connsiteX21" fmla="*/ 0 w 4876800"/>
                  <a:gd name="connsiteY21" fmla="*/ 4772978 h 4844414"/>
                  <a:gd name="connsiteX22" fmla="*/ 71438 w 4876800"/>
                  <a:gd name="connsiteY22" fmla="*/ 4844415 h 4844414"/>
                  <a:gd name="connsiteX23" fmla="*/ 4805363 w 4876800"/>
                  <a:gd name="connsiteY23" fmla="*/ 4844415 h 4844414"/>
                  <a:gd name="connsiteX24" fmla="*/ 4876800 w 4876800"/>
                  <a:gd name="connsiteY24" fmla="*/ 4772978 h 4844414"/>
                  <a:gd name="connsiteX25" fmla="*/ 4876800 w 4876800"/>
                  <a:gd name="connsiteY25" fmla="*/ 1832515 h 4844414"/>
                  <a:gd name="connsiteX26" fmla="*/ 4751632 w 4876800"/>
                  <a:gd name="connsiteY26" fmla="*/ 1707071 h 4844414"/>
                  <a:gd name="connsiteX27" fmla="*/ 3314710 w 4876800"/>
                  <a:gd name="connsiteY27" fmla="*/ 1057170 h 4844414"/>
                  <a:gd name="connsiteX28" fmla="*/ 3881923 w 4876800"/>
                  <a:gd name="connsiteY28" fmla="*/ 1057170 h 4844414"/>
                  <a:gd name="connsiteX29" fmla="*/ 3881923 w 4876800"/>
                  <a:gd name="connsiteY29" fmla="*/ 1360694 h 4844414"/>
                  <a:gd name="connsiteX30" fmla="*/ 3314710 w 4876800"/>
                  <a:gd name="connsiteY30" fmla="*/ 1360694 h 4844414"/>
                  <a:gd name="connsiteX31" fmla="*/ 994591 w 4876800"/>
                  <a:gd name="connsiteY31" fmla="*/ 1360694 h 4844414"/>
                  <a:gd name="connsiteX32" fmla="*/ 994591 w 4876800"/>
                  <a:gd name="connsiteY32" fmla="*/ 1057170 h 4844414"/>
                  <a:gd name="connsiteX33" fmla="*/ 1562081 w 4876800"/>
                  <a:gd name="connsiteY33" fmla="*/ 1057170 h 4844414"/>
                  <a:gd name="connsiteX34" fmla="*/ 1562081 w 4876800"/>
                  <a:gd name="connsiteY34" fmla="*/ 1360694 h 4844414"/>
                  <a:gd name="connsiteX35" fmla="*/ 142875 w 4876800"/>
                  <a:gd name="connsiteY35" fmla="*/ 1849946 h 4844414"/>
                  <a:gd name="connsiteX36" fmla="*/ 1012088 w 4876800"/>
                  <a:gd name="connsiteY36" fmla="*/ 1849946 h 4844414"/>
                  <a:gd name="connsiteX37" fmla="*/ 1012088 w 4876800"/>
                  <a:gd name="connsiteY37" fmla="*/ 2126466 h 4844414"/>
                  <a:gd name="connsiteX38" fmla="*/ 142875 w 4876800"/>
                  <a:gd name="connsiteY38" fmla="*/ 2126466 h 4844414"/>
                  <a:gd name="connsiteX39" fmla="*/ 2366963 w 4876800"/>
                  <a:gd name="connsiteY39" fmla="*/ 3636036 h 4844414"/>
                  <a:gd name="connsiteX40" fmla="*/ 2366963 w 4876800"/>
                  <a:gd name="connsiteY40" fmla="*/ 4701540 h 4844414"/>
                  <a:gd name="connsiteX41" fmla="*/ 1758963 w 4876800"/>
                  <a:gd name="connsiteY41" fmla="*/ 4701540 h 4844414"/>
                  <a:gd name="connsiteX42" fmla="*/ 1758963 w 4876800"/>
                  <a:gd name="connsiteY42" fmla="*/ 3608270 h 4844414"/>
                  <a:gd name="connsiteX43" fmla="*/ 2372544 w 4876800"/>
                  <a:gd name="connsiteY43" fmla="*/ 3608289 h 4844414"/>
                  <a:gd name="connsiteX44" fmla="*/ 2366963 w 4876800"/>
                  <a:gd name="connsiteY44" fmla="*/ 3636036 h 4844414"/>
                  <a:gd name="connsiteX45" fmla="*/ 3117561 w 4876800"/>
                  <a:gd name="connsiteY45" fmla="*/ 4701540 h 4844414"/>
                  <a:gd name="connsiteX46" fmla="*/ 2509838 w 4876800"/>
                  <a:gd name="connsiteY46" fmla="*/ 4701540 h 4844414"/>
                  <a:gd name="connsiteX47" fmla="*/ 2509838 w 4876800"/>
                  <a:gd name="connsiteY47" fmla="*/ 3636036 h 4844414"/>
                  <a:gd name="connsiteX48" fmla="*/ 2504246 w 4876800"/>
                  <a:gd name="connsiteY48" fmla="*/ 3608299 h 4844414"/>
                  <a:gd name="connsiteX49" fmla="*/ 3117552 w 4876800"/>
                  <a:gd name="connsiteY49" fmla="*/ 3608318 h 4844414"/>
                  <a:gd name="connsiteX50" fmla="*/ 3117552 w 4876800"/>
                  <a:gd name="connsiteY50" fmla="*/ 4701540 h 4844414"/>
                  <a:gd name="connsiteX51" fmla="*/ 3721837 w 4876800"/>
                  <a:gd name="connsiteY51" fmla="*/ 4701540 h 4844414"/>
                  <a:gd name="connsiteX52" fmla="*/ 3260436 w 4876800"/>
                  <a:gd name="connsiteY52" fmla="*/ 4701540 h 4844414"/>
                  <a:gd name="connsiteX53" fmla="*/ 3260436 w 4876800"/>
                  <a:gd name="connsiteY53" fmla="*/ 3603517 h 4844414"/>
                  <a:gd name="connsiteX54" fmla="*/ 3119009 w 4876800"/>
                  <a:gd name="connsiteY54" fmla="*/ 3465395 h 4844414"/>
                  <a:gd name="connsiteX55" fmla="*/ 1757791 w 4876800"/>
                  <a:gd name="connsiteY55" fmla="*/ 3465395 h 4844414"/>
                  <a:gd name="connsiteX56" fmla="*/ 1616088 w 4876800"/>
                  <a:gd name="connsiteY56" fmla="*/ 3603517 h 4844414"/>
                  <a:gd name="connsiteX57" fmla="*/ 1616088 w 4876800"/>
                  <a:gd name="connsiteY57" fmla="*/ 4701540 h 4844414"/>
                  <a:gd name="connsiteX58" fmla="*/ 1154963 w 4876800"/>
                  <a:gd name="connsiteY58" fmla="*/ 4701540 h 4844414"/>
                  <a:gd name="connsiteX59" fmla="*/ 1154963 w 4876800"/>
                  <a:gd name="connsiteY59" fmla="*/ 3601041 h 4844414"/>
                  <a:gd name="connsiteX60" fmla="*/ 1083526 w 4876800"/>
                  <a:gd name="connsiteY60" fmla="*/ 3529603 h 4844414"/>
                  <a:gd name="connsiteX61" fmla="*/ 1012088 w 4876800"/>
                  <a:gd name="connsiteY61" fmla="*/ 3601041 h 4844414"/>
                  <a:gd name="connsiteX62" fmla="*/ 1012088 w 4876800"/>
                  <a:gd name="connsiteY62" fmla="*/ 4701540 h 4844414"/>
                  <a:gd name="connsiteX63" fmla="*/ 142875 w 4876800"/>
                  <a:gd name="connsiteY63" fmla="*/ 4701540 h 4844414"/>
                  <a:gd name="connsiteX64" fmla="*/ 142875 w 4876800"/>
                  <a:gd name="connsiteY64" fmla="*/ 2269341 h 4844414"/>
                  <a:gd name="connsiteX65" fmla="*/ 1012088 w 4876800"/>
                  <a:gd name="connsiteY65" fmla="*/ 2269341 h 4844414"/>
                  <a:gd name="connsiteX66" fmla="*/ 1012088 w 4876800"/>
                  <a:gd name="connsiteY66" fmla="*/ 3264303 h 4844414"/>
                  <a:gd name="connsiteX67" fmla="*/ 1083526 w 4876800"/>
                  <a:gd name="connsiteY67" fmla="*/ 3335741 h 4844414"/>
                  <a:gd name="connsiteX68" fmla="*/ 1154963 w 4876800"/>
                  <a:gd name="connsiteY68" fmla="*/ 3264303 h 4844414"/>
                  <a:gd name="connsiteX69" fmla="*/ 1154963 w 4876800"/>
                  <a:gd name="connsiteY69" fmla="*/ 1503569 h 4844414"/>
                  <a:gd name="connsiteX70" fmla="*/ 2313023 w 4876800"/>
                  <a:gd name="connsiteY70" fmla="*/ 1503569 h 4844414"/>
                  <a:gd name="connsiteX71" fmla="*/ 2384460 w 4876800"/>
                  <a:gd name="connsiteY71" fmla="*/ 1432131 h 4844414"/>
                  <a:gd name="connsiteX72" fmla="*/ 2313023 w 4876800"/>
                  <a:gd name="connsiteY72" fmla="*/ 1360694 h 4844414"/>
                  <a:gd name="connsiteX73" fmla="*/ 1704956 w 4876800"/>
                  <a:gd name="connsiteY73" fmla="*/ 1360694 h 4844414"/>
                  <a:gd name="connsiteX74" fmla="*/ 1704956 w 4876800"/>
                  <a:gd name="connsiteY74" fmla="*/ 142875 h 4844414"/>
                  <a:gd name="connsiteX75" fmla="*/ 3171835 w 4876800"/>
                  <a:gd name="connsiteY75" fmla="*/ 142875 h 4844414"/>
                  <a:gd name="connsiteX76" fmla="*/ 3171835 w 4876800"/>
                  <a:gd name="connsiteY76" fmla="*/ 1360694 h 4844414"/>
                  <a:gd name="connsiteX77" fmla="*/ 2649474 w 4876800"/>
                  <a:gd name="connsiteY77" fmla="*/ 1360694 h 4844414"/>
                  <a:gd name="connsiteX78" fmla="*/ 2578037 w 4876800"/>
                  <a:gd name="connsiteY78" fmla="*/ 1432131 h 4844414"/>
                  <a:gd name="connsiteX79" fmla="*/ 2649474 w 4876800"/>
                  <a:gd name="connsiteY79" fmla="*/ 1503569 h 4844414"/>
                  <a:gd name="connsiteX80" fmla="*/ 3721837 w 4876800"/>
                  <a:gd name="connsiteY80" fmla="*/ 1503569 h 4844414"/>
                  <a:gd name="connsiteX81" fmla="*/ 4733925 w 4876800"/>
                  <a:gd name="connsiteY81" fmla="*/ 4701540 h 4844414"/>
                  <a:gd name="connsiteX82" fmla="*/ 3864712 w 4876800"/>
                  <a:gd name="connsiteY82" fmla="*/ 4701540 h 4844414"/>
                  <a:gd name="connsiteX83" fmla="*/ 3864712 w 4876800"/>
                  <a:gd name="connsiteY83" fmla="*/ 2269341 h 4844414"/>
                  <a:gd name="connsiteX84" fmla="*/ 4733925 w 4876800"/>
                  <a:gd name="connsiteY84" fmla="*/ 2269341 h 4844414"/>
                  <a:gd name="connsiteX85" fmla="*/ 4733925 w 4876800"/>
                  <a:gd name="connsiteY85" fmla="*/ 2126466 h 4844414"/>
                  <a:gd name="connsiteX86" fmla="*/ 3864712 w 4876800"/>
                  <a:gd name="connsiteY86" fmla="*/ 2126466 h 4844414"/>
                  <a:gd name="connsiteX87" fmla="*/ 3864712 w 4876800"/>
                  <a:gd name="connsiteY87" fmla="*/ 1849946 h 4844414"/>
                  <a:gd name="connsiteX88" fmla="*/ 4733925 w 4876800"/>
                  <a:gd name="connsiteY88" fmla="*/ 1849946 h 484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876800" h="4844414">
                    <a:moveTo>
                      <a:pt x="4751632" y="1707071"/>
                    </a:moveTo>
                    <a:lnTo>
                      <a:pt x="3864712" y="1707071"/>
                    </a:lnTo>
                    <a:lnTo>
                      <a:pt x="3864712" y="1503569"/>
                    </a:lnTo>
                    <a:lnTo>
                      <a:pt x="3890820" y="1503569"/>
                    </a:lnTo>
                    <a:cubicBezTo>
                      <a:pt x="3964696" y="1503569"/>
                      <a:pt x="4024808" y="1443457"/>
                      <a:pt x="4024808" y="1369581"/>
                    </a:cubicBezTo>
                    <a:lnTo>
                      <a:pt x="4024808" y="1048283"/>
                    </a:lnTo>
                    <a:cubicBezTo>
                      <a:pt x="4024808" y="974398"/>
                      <a:pt x="3964696" y="914295"/>
                      <a:pt x="3890820" y="914295"/>
                    </a:cubicBezTo>
                    <a:lnTo>
                      <a:pt x="3314719" y="914295"/>
                    </a:lnTo>
                    <a:lnTo>
                      <a:pt x="3314719" y="119110"/>
                    </a:lnTo>
                    <a:cubicBezTo>
                      <a:pt x="3314719" y="53435"/>
                      <a:pt x="3261160" y="0"/>
                      <a:pt x="3195333" y="0"/>
                    </a:cubicBezTo>
                    <a:lnTo>
                      <a:pt x="1681191" y="0"/>
                    </a:lnTo>
                    <a:cubicBezTo>
                      <a:pt x="1615516" y="0"/>
                      <a:pt x="1562090" y="53435"/>
                      <a:pt x="1562090" y="119110"/>
                    </a:cubicBezTo>
                    <a:lnTo>
                      <a:pt x="1562090" y="914295"/>
                    </a:lnTo>
                    <a:lnTo>
                      <a:pt x="985990" y="914295"/>
                    </a:lnTo>
                    <a:cubicBezTo>
                      <a:pt x="911962" y="914295"/>
                      <a:pt x="851726" y="974408"/>
                      <a:pt x="851726" y="1048283"/>
                    </a:cubicBezTo>
                    <a:lnTo>
                      <a:pt x="851726" y="1369581"/>
                    </a:lnTo>
                    <a:cubicBezTo>
                      <a:pt x="851726" y="1443457"/>
                      <a:pt x="911952" y="1503569"/>
                      <a:pt x="985990" y="1503569"/>
                    </a:cubicBezTo>
                    <a:lnTo>
                      <a:pt x="1012098" y="1503569"/>
                    </a:lnTo>
                    <a:lnTo>
                      <a:pt x="1012098" y="1707071"/>
                    </a:lnTo>
                    <a:lnTo>
                      <a:pt x="125168" y="1707071"/>
                    </a:lnTo>
                    <a:cubicBezTo>
                      <a:pt x="56150" y="1707071"/>
                      <a:pt x="0" y="1763344"/>
                      <a:pt x="0" y="1832515"/>
                    </a:cubicBezTo>
                    <a:lnTo>
                      <a:pt x="0" y="4772978"/>
                    </a:lnTo>
                    <a:cubicBezTo>
                      <a:pt x="0" y="4812430"/>
                      <a:pt x="31985" y="4844415"/>
                      <a:pt x="71438" y="4844415"/>
                    </a:cubicBezTo>
                    <a:lnTo>
                      <a:pt x="4805363" y="4844415"/>
                    </a:lnTo>
                    <a:cubicBezTo>
                      <a:pt x="4844815" y="4844415"/>
                      <a:pt x="4876800" y="4812430"/>
                      <a:pt x="4876800" y="4772978"/>
                    </a:cubicBezTo>
                    <a:lnTo>
                      <a:pt x="4876800" y="1832515"/>
                    </a:lnTo>
                    <a:cubicBezTo>
                      <a:pt x="4876800" y="1763344"/>
                      <a:pt x="4820650" y="1707071"/>
                      <a:pt x="4751632" y="1707071"/>
                    </a:cubicBezTo>
                    <a:close/>
                    <a:moveTo>
                      <a:pt x="3314710" y="1057170"/>
                    </a:moveTo>
                    <a:lnTo>
                      <a:pt x="3881923" y="1057170"/>
                    </a:lnTo>
                    <a:lnTo>
                      <a:pt x="3881923" y="1360694"/>
                    </a:lnTo>
                    <a:lnTo>
                      <a:pt x="3314710" y="1360694"/>
                    </a:lnTo>
                    <a:close/>
                    <a:moveTo>
                      <a:pt x="994591" y="1360694"/>
                    </a:moveTo>
                    <a:lnTo>
                      <a:pt x="994591" y="1057170"/>
                    </a:lnTo>
                    <a:lnTo>
                      <a:pt x="1562081" y="1057170"/>
                    </a:lnTo>
                    <a:lnTo>
                      <a:pt x="1562081" y="1360694"/>
                    </a:lnTo>
                    <a:close/>
                    <a:moveTo>
                      <a:pt x="142875" y="1849946"/>
                    </a:moveTo>
                    <a:lnTo>
                      <a:pt x="1012088" y="1849946"/>
                    </a:lnTo>
                    <a:lnTo>
                      <a:pt x="1012088" y="2126466"/>
                    </a:lnTo>
                    <a:lnTo>
                      <a:pt x="142875" y="2126466"/>
                    </a:lnTo>
                    <a:close/>
                    <a:moveTo>
                      <a:pt x="2366963" y="3636036"/>
                    </a:moveTo>
                    <a:lnTo>
                      <a:pt x="2366963" y="4701540"/>
                    </a:lnTo>
                    <a:lnTo>
                      <a:pt x="1758963" y="4701540"/>
                    </a:lnTo>
                    <a:lnTo>
                      <a:pt x="1758963" y="3608270"/>
                    </a:lnTo>
                    <a:lnTo>
                      <a:pt x="2372544" y="3608289"/>
                    </a:lnTo>
                    <a:cubicBezTo>
                      <a:pt x="2368953" y="3616824"/>
                      <a:pt x="2366963" y="3626196"/>
                      <a:pt x="2366963" y="3636036"/>
                    </a:cubicBezTo>
                    <a:close/>
                    <a:moveTo>
                      <a:pt x="3117561" y="4701540"/>
                    </a:moveTo>
                    <a:lnTo>
                      <a:pt x="2509838" y="4701540"/>
                    </a:lnTo>
                    <a:lnTo>
                      <a:pt x="2509838" y="3636036"/>
                    </a:lnTo>
                    <a:cubicBezTo>
                      <a:pt x="2509838" y="3626196"/>
                      <a:pt x="2507847" y="3616824"/>
                      <a:pt x="2504246" y="3608299"/>
                    </a:cubicBezTo>
                    <a:lnTo>
                      <a:pt x="3117552" y="3608318"/>
                    </a:lnTo>
                    <a:lnTo>
                      <a:pt x="3117552" y="4701540"/>
                    </a:lnTo>
                    <a:close/>
                    <a:moveTo>
                      <a:pt x="3721837" y="4701540"/>
                    </a:moveTo>
                    <a:lnTo>
                      <a:pt x="3260436" y="4701540"/>
                    </a:lnTo>
                    <a:lnTo>
                      <a:pt x="3260436" y="3603517"/>
                    </a:lnTo>
                    <a:cubicBezTo>
                      <a:pt x="3260436" y="3527355"/>
                      <a:pt x="3196990" y="3465395"/>
                      <a:pt x="3119009" y="3465395"/>
                    </a:cubicBezTo>
                    <a:lnTo>
                      <a:pt x="1757791" y="3465395"/>
                    </a:lnTo>
                    <a:cubicBezTo>
                      <a:pt x="1679658" y="3465395"/>
                      <a:pt x="1616088" y="3527355"/>
                      <a:pt x="1616088" y="3603517"/>
                    </a:cubicBezTo>
                    <a:lnTo>
                      <a:pt x="1616088" y="4701540"/>
                    </a:lnTo>
                    <a:lnTo>
                      <a:pt x="1154963" y="4701540"/>
                    </a:lnTo>
                    <a:lnTo>
                      <a:pt x="1154963" y="3601041"/>
                    </a:lnTo>
                    <a:cubicBezTo>
                      <a:pt x="1154963" y="3561588"/>
                      <a:pt x="1122979" y="3529603"/>
                      <a:pt x="1083526" y="3529603"/>
                    </a:cubicBezTo>
                    <a:cubicBezTo>
                      <a:pt x="1044073" y="3529603"/>
                      <a:pt x="1012088" y="3561588"/>
                      <a:pt x="1012088" y="3601041"/>
                    </a:cubicBezTo>
                    <a:lnTo>
                      <a:pt x="1012088" y="4701540"/>
                    </a:lnTo>
                    <a:lnTo>
                      <a:pt x="142875" y="4701540"/>
                    </a:lnTo>
                    <a:lnTo>
                      <a:pt x="142875" y="2269341"/>
                    </a:lnTo>
                    <a:lnTo>
                      <a:pt x="1012088" y="2269341"/>
                    </a:lnTo>
                    <a:lnTo>
                      <a:pt x="1012088" y="3264303"/>
                    </a:lnTo>
                    <a:cubicBezTo>
                      <a:pt x="1012088" y="3303756"/>
                      <a:pt x="1044073" y="3335741"/>
                      <a:pt x="1083526" y="3335741"/>
                    </a:cubicBezTo>
                    <a:cubicBezTo>
                      <a:pt x="1122979" y="3335741"/>
                      <a:pt x="1154963" y="3303756"/>
                      <a:pt x="1154963" y="3264303"/>
                    </a:cubicBezTo>
                    <a:lnTo>
                      <a:pt x="1154963" y="1503569"/>
                    </a:lnTo>
                    <a:lnTo>
                      <a:pt x="2313023" y="1503569"/>
                    </a:lnTo>
                    <a:cubicBezTo>
                      <a:pt x="2352475" y="1503569"/>
                      <a:pt x="2384460" y="1471584"/>
                      <a:pt x="2384460" y="1432131"/>
                    </a:cubicBezTo>
                    <a:cubicBezTo>
                      <a:pt x="2384460" y="1392679"/>
                      <a:pt x="2352475" y="1360694"/>
                      <a:pt x="2313023" y="1360694"/>
                    </a:cubicBezTo>
                    <a:lnTo>
                      <a:pt x="1704956" y="1360694"/>
                    </a:lnTo>
                    <a:lnTo>
                      <a:pt x="1704956" y="142875"/>
                    </a:lnTo>
                    <a:lnTo>
                      <a:pt x="3171835" y="142875"/>
                    </a:lnTo>
                    <a:lnTo>
                      <a:pt x="3171835" y="1360694"/>
                    </a:lnTo>
                    <a:lnTo>
                      <a:pt x="2649474" y="1360694"/>
                    </a:lnTo>
                    <a:cubicBezTo>
                      <a:pt x="2610022" y="1360694"/>
                      <a:pt x="2578037" y="1392679"/>
                      <a:pt x="2578037" y="1432131"/>
                    </a:cubicBezTo>
                    <a:cubicBezTo>
                      <a:pt x="2578037" y="1471584"/>
                      <a:pt x="2610022" y="1503569"/>
                      <a:pt x="2649474" y="1503569"/>
                    </a:cubicBezTo>
                    <a:lnTo>
                      <a:pt x="3721837" y="1503569"/>
                    </a:lnTo>
                    <a:close/>
                    <a:moveTo>
                      <a:pt x="4733925" y="4701540"/>
                    </a:moveTo>
                    <a:lnTo>
                      <a:pt x="3864712" y="4701540"/>
                    </a:lnTo>
                    <a:lnTo>
                      <a:pt x="3864712" y="2269341"/>
                    </a:lnTo>
                    <a:lnTo>
                      <a:pt x="4733925" y="2269341"/>
                    </a:lnTo>
                    <a:close/>
                    <a:moveTo>
                      <a:pt x="4733925" y="2126466"/>
                    </a:moveTo>
                    <a:lnTo>
                      <a:pt x="3864712" y="2126466"/>
                    </a:lnTo>
                    <a:lnTo>
                      <a:pt x="3864712" y="1849946"/>
                    </a:lnTo>
                    <a:lnTo>
                      <a:pt x="4733925" y="1849946"/>
                    </a:lnTo>
                    <a:close/>
                  </a:path>
                </a:pathLst>
              </a:custGeom>
              <a:solidFill>
                <a:schemeClr val="bg1"/>
              </a:solidFill>
              <a:ln w="9525"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C82B8488-D211-9515-BB35-8A586C863739}"/>
                  </a:ext>
                </a:extLst>
              </p:cNvPr>
              <p:cNvSpPr/>
              <p:nvPr/>
            </p:nvSpPr>
            <p:spPr>
              <a:xfrm>
                <a:off x="3109616" y="1642349"/>
                <a:ext cx="96042" cy="96684"/>
              </a:xfrm>
              <a:custGeom>
                <a:avLst/>
                <a:gdLst>
                  <a:gd name="connsiteX0" fmla="*/ 692611 w 929316"/>
                  <a:gd name="connsiteY0" fmla="*/ 767220 h 929316"/>
                  <a:gd name="connsiteX1" fmla="*/ 692611 w 929316"/>
                  <a:gd name="connsiteY1" fmla="*/ 692610 h 929316"/>
                  <a:gd name="connsiteX2" fmla="*/ 767220 w 929316"/>
                  <a:gd name="connsiteY2" fmla="*/ 692610 h 929316"/>
                  <a:gd name="connsiteX3" fmla="*/ 929316 w 929316"/>
                  <a:gd name="connsiteY3" fmla="*/ 530514 h 929316"/>
                  <a:gd name="connsiteX4" fmla="*/ 929316 w 929316"/>
                  <a:gd name="connsiteY4" fmla="*/ 398526 h 929316"/>
                  <a:gd name="connsiteX5" fmla="*/ 767220 w 929316"/>
                  <a:gd name="connsiteY5" fmla="*/ 236430 h 929316"/>
                  <a:gd name="connsiteX6" fmla="*/ 692611 w 929316"/>
                  <a:gd name="connsiteY6" fmla="*/ 236430 h 929316"/>
                  <a:gd name="connsiteX7" fmla="*/ 692611 w 929316"/>
                  <a:gd name="connsiteY7" fmla="*/ 162096 h 929316"/>
                  <a:gd name="connsiteX8" fmla="*/ 530790 w 929316"/>
                  <a:gd name="connsiteY8" fmla="*/ 0 h 929316"/>
                  <a:gd name="connsiteX9" fmla="*/ 398526 w 929316"/>
                  <a:gd name="connsiteY9" fmla="*/ 0 h 929316"/>
                  <a:gd name="connsiteX10" fmla="*/ 236430 w 929316"/>
                  <a:gd name="connsiteY10" fmla="*/ 162096 h 929316"/>
                  <a:gd name="connsiteX11" fmla="*/ 236430 w 929316"/>
                  <a:gd name="connsiteY11" fmla="*/ 236430 h 929316"/>
                  <a:gd name="connsiteX12" fmla="*/ 162097 w 929316"/>
                  <a:gd name="connsiteY12" fmla="*/ 236430 h 929316"/>
                  <a:gd name="connsiteX13" fmla="*/ 0 w 929316"/>
                  <a:gd name="connsiteY13" fmla="*/ 398526 h 929316"/>
                  <a:gd name="connsiteX14" fmla="*/ 0 w 929316"/>
                  <a:gd name="connsiteY14" fmla="*/ 530514 h 929316"/>
                  <a:gd name="connsiteX15" fmla="*/ 162097 w 929316"/>
                  <a:gd name="connsiteY15" fmla="*/ 692610 h 929316"/>
                  <a:gd name="connsiteX16" fmla="*/ 236430 w 929316"/>
                  <a:gd name="connsiteY16" fmla="*/ 692610 h 929316"/>
                  <a:gd name="connsiteX17" fmla="*/ 236430 w 929316"/>
                  <a:gd name="connsiteY17" fmla="*/ 767220 h 929316"/>
                  <a:gd name="connsiteX18" fmla="*/ 398526 w 929316"/>
                  <a:gd name="connsiteY18" fmla="*/ 929316 h 929316"/>
                  <a:gd name="connsiteX19" fmla="*/ 530790 w 929316"/>
                  <a:gd name="connsiteY19" fmla="*/ 929316 h 929316"/>
                  <a:gd name="connsiteX20" fmla="*/ 692611 w 929316"/>
                  <a:gd name="connsiteY20" fmla="*/ 767220 h 929316"/>
                  <a:gd name="connsiteX21" fmla="*/ 379314 w 929316"/>
                  <a:gd name="connsiteY21" fmla="*/ 767220 h 929316"/>
                  <a:gd name="connsiteX22" fmla="*/ 379314 w 929316"/>
                  <a:gd name="connsiteY22" fmla="*/ 621173 h 929316"/>
                  <a:gd name="connsiteX23" fmla="*/ 307877 w 929316"/>
                  <a:gd name="connsiteY23" fmla="*/ 549735 h 929316"/>
                  <a:gd name="connsiteX24" fmla="*/ 162106 w 929316"/>
                  <a:gd name="connsiteY24" fmla="*/ 549735 h 929316"/>
                  <a:gd name="connsiteX25" fmla="*/ 142885 w 929316"/>
                  <a:gd name="connsiteY25" fmla="*/ 530514 h 929316"/>
                  <a:gd name="connsiteX26" fmla="*/ 142885 w 929316"/>
                  <a:gd name="connsiteY26" fmla="*/ 398526 h 929316"/>
                  <a:gd name="connsiteX27" fmla="*/ 162106 w 929316"/>
                  <a:gd name="connsiteY27" fmla="*/ 379305 h 929316"/>
                  <a:gd name="connsiteX28" fmla="*/ 307877 w 929316"/>
                  <a:gd name="connsiteY28" fmla="*/ 379305 h 929316"/>
                  <a:gd name="connsiteX29" fmla="*/ 379314 w 929316"/>
                  <a:gd name="connsiteY29" fmla="*/ 307867 h 929316"/>
                  <a:gd name="connsiteX30" fmla="*/ 379314 w 929316"/>
                  <a:gd name="connsiteY30" fmla="*/ 162096 h 929316"/>
                  <a:gd name="connsiteX31" fmla="*/ 398536 w 929316"/>
                  <a:gd name="connsiteY31" fmla="*/ 142875 h 929316"/>
                  <a:gd name="connsiteX32" fmla="*/ 530800 w 929316"/>
                  <a:gd name="connsiteY32" fmla="*/ 142875 h 929316"/>
                  <a:gd name="connsiteX33" fmla="*/ 549745 w 929316"/>
                  <a:gd name="connsiteY33" fmla="*/ 162096 h 929316"/>
                  <a:gd name="connsiteX34" fmla="*/ 549745 w 929316"/>
                  <a:gd name="connsiteY34" fmla="*/ 307867 h 929316"/>
                  <a:gd name="connsiteX35" fmla="*/ 621183 w 929316"/>
                  <a:gd name="connsiteY35" fmla="*/ 379305 h 929316"/>
                  <a:gd name="connsiteX36" fmla="*/ 767229 w 929316"/>
                  <a:gd name="connsiteY36" fmla="*/ 379305 h 929316"/>
                  <a:gd name="connsiteX37" fmla="*/ 786451 w 929316"/>
                  <a:gd name="connsiteY37" fmla="*/ 398526 h 929316"/>
                  <a:gd name="connsiteX38" fmla="*/ 786451 w 929316"/>
                  <a:gd name="connsiteY38" fmla="*/ 530514 h 929316"/>
                  <a:gd name="connsiteX39" fmla="*/ 767229 w 929316"/>
                  <a:gd name="connsiteY39" fmla="*/ 549735 h 929316"/>
                  <a:gd name="connsiteX40" fmla="*/ 621183 w 929316"/>
                  <a:gd name="connsiteY40" fmla="*/ 549735 h 929316"/>
                  <a:gd name="connsiteX41" fmla="*/ 549745 w 929316"/>
                  <a:gd name="connsiteY41" fmla="*/ 621173 h 929316"/>
                  <a:gd name="connsiteX42" fmla="*/ 549745 w 929316"/>
                  <a:gd name="connsiteY42" fmla="*/ 767220 h 929316"/>
                  <a:gd name="connsiteX43" fmla="*/ 530800 w 929316"/>
                  <a:gd name="connsiteY43" fmla="*/ 786441 h 929316"/>
                  <a:gd name="connsiteX44" fmla="*/ 398536 w 929316"/>
                  <a:gd name="connsiteY44" fmla="*/ 786441 h 929316"/>
                  <a:gd name="connsiteX45" fmla="*/ 379314 w 929316"/>
                  <a:gd name="connsiteY45" fmla="*/ 767220 h 92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29316" h="929316">
                    <a:moveTo>
                      <a:pt x="692611" y="767220"/>
                    </a:moveTo>
                    <a:lnTo>
                      <a:pt x="692611" y="692610"/>
                    </a:lnTo>
                    <a:lnTo>
                      <a:pt x="767220" y="692610"/>
                    </a:lnTo>
                    <a:cubicBezTo>
                      <a:pt x="856593" y="692610"/>
                      <a:pt x="929316" y="619897"/>
                      <a:pt x="929316" y="530514"/>
                    </a:cubicBezTo>
                    <a:lnTo>
                      <a:pt x="929316" y="398526"/>
                    </a:lnTo>
                    <a:cubicBezTo>
                      <a:pt x="929316" y="309143"/>
                      <a:pt x="856602" y="236430"/>
                      <a:pt x="767220" y="236430"/>
                    </a:cubicBezTo>
                    <a:lnTo>
                      <a:pt x="692611" y="236430"/>
                    </a:lnTo>
                    <a:lnTo>
                      <a:pt x="692611" y="162096"/>
                    </a:lnTo>
                    <a:cubicBezTo>
                      <a:pt x="692611" y="72714"/>
                      <a:pt x="620020" y="0"/>
                      <a:pt x="530790" y="0"/>
                    </a:cubicBezTo>
                    <a:lnTo>
                      <a:pt x="398526" y="0"/>
                    </a:lnTo>
                    <a:cubicBezTo>
                      <a:pt x="309153" y="0"/>
                      <a:pt x="236430" y="72714"/>
                      <a:pt x="236430" y="162096"/>
                    </a:cubicBezTo>
                    <a:lnTo>
                      <a:pt x="236430" y="236430"/>
                    </a:lnTo>
                    <a:lnTo>
                      <a:pt x="162097" y="236430"/>
                    </a:lnTo>
                    <a:cubicBezTo>
                      <a:pt x="72723" y="236430"/>
                      <a:pt x="0" y="309143"/>
                      <a:pt x="0" y="398526"/>
                    </a:cubicBezTo>
                    <a:lnTo>
                      <a:pt x="0" y="530514"/>
                    </a:lnTo>
                    <a:cubicBezTo>
                      <a:pt x="0" y="619897"/>
                      <a:pt x="72714" y="692610"/>
                      <a:pt x="162097" y="692610"/>
                    </a:cubicBezTo>
                    <a:lnTo>
                      <a:pt x="236430" y="692610"/>
                    </a:lnTo>
                    <a:lnTo>
                      <a:pt x="236430" y="767220"/>
                    </a:lnTo>
                    <a:cubicBezTo>
                      <a:pt x="236430" y="856602"/>
                      <a:pt x="309144" y="929316"/>
                      <a:pt x="398526" y="929316"/>
                    </a:cubicBezTo>
                    <a:lnTo>
                      <a:pt x="530790" y="929316"/>
                    </a:lnTo>
                    <a:cubicBezTo>
                      <a:pt x="620020" y="929316"/>
                      <a:pt x="692611" y="856593"/>
                      <a:pt x="692611" y="767220"/>
                    </a:cubicBezTo>
                    <a:close/>
                    <a:moveTo>
                      <a:pt x="379314" y="767220"/>
                    </a:moveTo>
                    <a:lnTo>
                      <a:pt x="379314" y="621173"/>
                    </a:lnTo>
                    <a:cubicBezTo>
                      <a:pt x="379314" y="581720"/>
                      <a:pt x="347329" y="549735"/>
                      <a:pt x="307877" y="549735"/>
                    </a:cubicBezTo>
                    <a:lnTo>
                      <a:pt x="162106" y="549735"/>
                    </a:lnTo>
                    <a:cubicBezTo>
                      <a:pt x="151686" y="549735"/>
                      <a:pt x="142885" y="540934"/>
                      <a:pt x="142885" y="530514"/>
                    </a:cubicBezTo>
                    <a:lnTo>
                      <a:pt x="142885" y="398526"/>
                    </a:lnTo>
                    <a:cubicBezTo>
                      <a:pt x="142885" y="388106"/>
                      <a:pt x="151686" y="379305"/>
                      <a:pt x="162106" y="379305"/>
                    </a:cubicBezTo>
                    <a:lnTo>
                      <a:pt x="307877" y="379305"/>
                    </a:lnTo>
                    <a:cubicBezTo>
                      <a:pt x="347329" y="379305"/>
                      <a:pt x="379314" y="347320"/>
                      <a:pt x="379314" y="307867"/>
                    </a:cubicBezTo>
                    <a:lnTo>
                      <a:pt x="379314" y="162096"/>
                    </a:lnTo>
                    <a:cubicBezTo>
                      <a:pt x="379314" y="151676"/>
                      <a:pt x="388115" y="142875"/>
                      <a:pt x="398536" y="142875"/>
                    </a:cubicBezTo>
                    <a:lnTo>
                      <a:pt x="530800" y="142875"/>
                    </a:lnTo>
                    <a:cubicBezTo>
                      <a:pt x="541068" y="142875"/>
                      <a:pt x="549745" y="151676"/>
                      <a:pt x="549745" y="162096"/>
                    </a:cubicBezTo>
                    <a:lnTo>
                      <a:pt x="549745" y="307867"/>
                    </a:lnTo>
                    <a:cubicBezTo>
                      <a:pt x="549745" y="347320"/>
                      <a:pt x="581730" y="379305"/>
                      <a:pt x="621183" y="379305"/>
                    </a:cubicBezTo>
                    <a:lnTo>
                      <a:pt x="767229" y="379305"/>
                    </a:lnTo>
                    <a:cubicBezTo>
                      <a:pt x="777650" y="379305"/>
                      <a:pt x="786451" y="388106"/>
                      <a:pt x="786451" y="398526"/>
                    </a:cubicBezTo>
                    <a:lnTo>
                      <a:pt x="786451" y="530514"/>
                    </a:lnTo>
                    <a:cubicBezTo>
                      <a:pt x="786451" y="540934"/>
                      <a:pt x="777650" y="549735"/>
                      <a:pt x="767229" y="549735"/>
                    </a:cubicBezTo>
                    <a:lnTo>
                      <a:pt x="621183" y="549735"/>
                    </a:lnTo>
                    <a:cubicBezTo>
                      <a:pt x="581730" y="549735"/>
                      <a:pt x="549745" y="581720"/>
                      <a:pt x="549745" y="621173"/>
                    </a:cubicBezTo>
                    <a:lnTo>
                      <a:pt x="549745" y="767220"/>
                    </a:lnTo>
                    <a:cubicBezTo>
                      <a:pt x="549745" y="777640"/>
                      <a:pt x="541068" y="786441"/>
                      <a:pt x="530800" y="786441"/>
                    </a:cubicBezTo>
                    <a:lnTo>
                      <a:pt x="398536" y="786441"/>
                    </a:lnTo>
                    <a:cubicBezTo>
                      <a:pt x="388106" y="786441"/>
                      <a:pt x="379314" y="777631"/>
                      <a:pt x="379314" y="767220"/>
                    </a:cubicBezTo>
                    <a:close/>
                  </a:path>
                </a:pathLst>
              </a:custGeom>
              <a:solidFill>
                <a:schemeClr val="bg1"/>
              </a:solidFill>
              <a:ln w="9525" cap="flat">
                <a:noFill/>
                <a:prstDash val="solid"/>
                <a:miter/>
              </a:ln>
            </p:spPr>
            <p:txBody>
              <a:bodyPr rtlCol="0" anchor="ctr"/>
              <a:lstStyle/>
              <a:p>
                <a:endParaRPr lang="en-GB"/>
              </a:p>
            </p:txBody>
          </p:sp>
        </p:grpSp>
      </p:grpSp>
      <p:grpSp>
        <p:nvGrpSpPr>
          <p:cNvPr id="4" name="Group 3">
            <a:extLst>
              <a:ext uri="{FF2B5EF4-FFF2-40B4-BE49-F238E27FC236}">
                <a16:creationId xmlns:a16="http://schemas.microsoft.com/office/drawing/2014/main" id="{06E6AB21-3AFC-1ED5-B7B8-204F7F9448CB}"/>
              </a:ext>
            </a:extLst>
          </p:cNvPr>
          <p:cNvGrpSpPr/>
          <p:nvPr/>
        </p:nvGrpSpPr>
        <p:grpSpPr>
          <a:xfrm>
            <a:off x="3384743" y="2152573"/>
            <a:ext cx="2538452" cy="2062103"/>
            <a:chOff x="3524350" y="2152573"/>
            <a:chExt cx="2538452" cy="2062103"/>
          </a:xfrm>
        </p:grpSpPr>
        <p:cxnSp>
          <p:nvCxnSpPr>
            <p:cNvPr id="141" name="Straight Connector 140">
              <a:extLst>
                <a:ext uri="{FF2B5EF4-FFF2-40B4-BE49-F238E27FC236}">
                  <a16:creationId xmlns:a16="http://schemas.microsoft.com/office/drawing/2014/main" id="{8D0D59E7-5859-3526-D6A3-821BEBA31DBE}"/>
                </a:ext>
              </a:extLst>
            </p:cNvPr>
            <p:cNvCxnSpPr>
              <a:cxnSpLocks/>
            </p:cNvCxnSpPr>
            <p:nvPr/>
          </p:nvCxnSpPr>
          <p:spPr>
            <a:xfrm>
              <a:off x="3534438"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991D0A0C-B2F4-7248-3E43-8CC220B807D7}"/>
                </a:ext>
              </a:extLst>
            </p:cNvPr>
            <p:cNvSpPr txBox="1"/>
            <p:nvPr/>
          </p:nvSpPr>
          <p:spPr>
            <a:xfrm>
              <a:off x="3524350" y="2152573"/>
              <a:ext cx="2281733" cy="2062103"/>
            </a:xfrm>
            <a:prstGeom prst="rect">
              <a:avLst/>
            </a:prstGeom>
            <a:noFill/>
          </p:spPr>
          <p:txBody>
            <a:bodyPr wrap="square" rtlCol="0">
              <a:spAutoFit/>
            </a:bodyPr>
            <a:lstStyle/>
            <a:p>
              <a:r>
                <a:rPr lang="en-GB" sz="2000" b="1">
                  <a:solidFill>
                    <a:schemeClr val="tx2"/>
                  </a:solidFill>
                </a:rPr>
                <a:t>Part 2</a:t>
              </a:r>
            </a:p>
            <a:p>
              <a:endParaRPr lang="en-GB">
                <a:solidFill>
                  <a:schemeClr val="tx2"/>
                </a:solidFill>
              </a:endParaRPr>
            </a:p>
            <a:p>
              <a:r>
                <a:rPr lang="en-GB">
                  <a:solidFill>
                    <a:schemeClr val="tx2"/>
                  </a:solidFill>
                </a:rPr>
                <a:t>Current guidance and practice in asthma care during and following an ED visit</a:t>
              </a:r>
            </a:p>
          </p:txBody>
        </p:sp>
        <p:sp>
          <p:nvSpPr>
            <p:cNvPr id="146" name="Oval 18">
              <a:extLst>
                <a:ext uri="{FF2B5EF4-FFF2-40B4-BE49-F238E27FC236}">
                  <a16:creationId xmlns:a16="http://schemas.microsoft.com/office/drawing/2014/main" id="{6D782517-2870-E478-38C6-1A8E2CA45A91}"/>
                </a:ext>
              </a:extLst>
            </p:cNvPr>
            <p:cNvSpPr>
              <a:spLocks noChangeArrowheads="1"/>
            </p:cNvSpPr>
            <p:nvPr/>
          </p:nvSpPr>
          <p:spPr bwMode="auto">
            <a:xfrm>
              <a:off x="5413788"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148" name="Graphic 147">
              <a:extLst>
                <a:ext uri="{FF2B5EF4-FFF2-40B4-BE49-F238E27FC236}">
                  <a16:creationId xmlns:a16="http://schemas.microsoft.com/office/drawing/2014/main" id="{25F94B1A-7442-C910-B944-3124A7E3CF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23233" y="2346818"/>
              <a:ext cx="430125" cy="430125"/>
            </a:xfrm>
            <a:prstGeom prst="rect">
              <a:avLst/>
            </a:prstGeom>
          </p:spPr>
        </p:pic>
      </p:grpSp>
    </p:spTree>
    <p:extLst>
      <p:ext uri="{BB962C8B-B14F-4D97-AF65-F5344CB8AC3E}">
        <p14:creationId xmlns:p14="http://schemas.microsoft.com/office/powerpoint/2010/main" val="3811153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5F8EB0-F516-9E5C-0FD9-372A52A4678D}"/>
              </a:ext>
            </a:extLst>
          </p:cNvPr>
          <p:cNvSpPr>
            <a:spLocks noGrp="1"/>
          </p:cNvSpPr>
          <p:nvPr>
            <p:ph type="title"/>
          </p:nvPr>
        </p:nvSpPr>
        <p:spPr>
          <a:xfrm>
            <a:off x="548281" y="180000"/>
            <a:ext cx="8810031" cy="720000"/>
          </a:xfrm>
        </p:spPr>
        <p:txBody>
          <a:bodyPr/>
          <a:lstStyle/>
          <a:p>
            <a:r>
              <a:rPr lang="en-GB"/>
              <a:t>Asthma ED discharge protocols are already available globally</a:t>
            </a:r>
          </a:p>
        </p:txBody>
      </p:sp>
      <p:cxnSp>
        <p:nvCxnSpPr>
          <p:cNvPr id="6" name="Straight Connector 10">
            <a:extLst>
              <a:ext uri="{FF2B5EF4-FFF2-40B4-BE49-F238E27FC236}">
                <a16:creationId xmlns:a16="http://schemas.microsoft.com/office/drawing/2014/main" id="{82DE235C-F8E5-3014-A315-E08C06BF7C6E}"/>
              </a:ext>
            </a:extLst>
          </p:cNvPr>
          <p:cNvCxnSpPr>
            <a:cxnSpLocks/>
          </p:cNvCxnSpPr>
          <p:nvPr/>
        </p:nvCxnSpPr>
        <p:spPr>
          <a:xfrm flipV="1">
            <a:off x="6058274" y="3870377"/>
            <a:ext cx="0" cy="360000"/>
          </a:xfrm>
          <a:prstGeom prst="straightConnector1">
            <a:avLst/>
          </a:prstGeom>
          <a:noFill/>
          <a:ln w="19050" cap="flat" cmpd="sng" algn="ctr">
            <a:solidFill>
              <a:schemeClr val="bg2"/>
            </a:solidFill>
            <a:prstDash val="solid"/>
            <a:miter lim="800000"/>
            <a:headEnd type="oval" w="med" len="med"/>
            <a:tailEnd type="oval" w="med" len="med"/>
          </a:ln>
          <a:effectLst/>
        </p:spPr>
      </p:cxnSp>
      <p:sp>
        <p:nvSpPr>
          <p:cNvPr id="7" name="Freeform: Shape 6">
            <a:extLst>
              <a:ext uri="{FF2B5EF4-FFF2-40B4-BE49-F238E27FC236}">
                <a16:creationId xmlns:a16="http://schemas.microsoft.com/office/drawing/2014/main" id="{E5D8B5DC-AB36-9A85-7D25-916A7C64E45D}"/>
              </a:ext>
            </a:extLst>
          </p:cNvPr>
          <p:cNvSpPr/>
          <p:nvPr/>
        </p:nvSpPr>
        <p:spPr>
          <a:xfrm>
            <a:off x="4751693" y="1964541"/>
            <a:ext cx="722256" cy="188224"/>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sp>
        <p:nvSpPr>
          <p:cNvPr id="8" name="Freeform: Shape 7">
            <a:extLst>
              <a:ext uri="{FF2B5EF4-FFF2-40B4-BE49-F238E27FC236}">
                <a16:creationId xmlns:a16="http://schemas.microsoft.com/office/drawing/2014/main" id="{07D6BB91-6DCF-B60E-4BC9-323A1FC919C9}"/>
              </a:ext>
            </a:extLst>
          </p:cNvPr>
          <p:cNvSpPr/>
          <p:nvPr/>
        </p:nvSpPr>
        <p:spPr>
          <a:xfrm flipV="1">
            <a:off x="4751693" y="3594615"/>
            <a:ext cx="496662" cy="329905"/>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sp>
        <p:nvSpPr>
          <p:cNvPr id="9" name="Freeform: Shape 8">
            <a:extLst>
              <a:ext uri="{FF2B5EF4-FFF2-40B4-BE49-F238E27FC236}">
                <a16:creationId xmlns:a16="http://schemas.microsoft.com/office/drawing/2014/main" id="{A10974FB-DB6F-6D15-1342-7A4A19CCBAF1}"/>
              </a:ext>
            </a:extLst>
          </p:cNvPr>
          <p:cNvSpPr/>
          <p:nvPr/>
        </p:nvSpPr>
        <p:spPr>
          <a:xfrm flipH="1">
            <a:off x="6707915" y="1964540"/>
            <a:ext cx="761115" cy="154301"/>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sp>
        <p:nvSpPr>
          <p:cNvPr id="10" name="Freeform: Shape 9">
            <a:extLst>
              <a:ext uri="{FF2B5EF4-FFF2-40B4-BE49-F238E27FC236}">
                <a16:creationId xmlns:a16="http://schemas.microsoft.com/office/drawing/2014/main" id="{BAA86331-7C14-FF01-2B43-081C4D8B3BFE}"/>
              </a:ext>
            </a:extLst>
          </p:cNvPr>
          <p:cNvSpPr/>
          <p:nvPr/>
        </p:nvSpPr>
        <p:spPr>
          <a:xfrm flipH="1" flipV="1">
            <a:off x="6850648" y="3537678"/>
            <a:ext cx="618382" cy="260622"/>
          </a:xfrm>
          <a:custGeom>
            <a:avLst/>
            <a:gdLst>
              <a:gd name="connsiteX0" fmla="*/ 904973 w 904973"/>
              <a:gd name="connsiteY0" fmla="*/ 301657 h 301657"/>
              <a:gd name="connsiteX1" fmla="*/ 603316 w 904973"/>
              <a:gd name="connsiteY1" fmla="*/ 0 h 301657"/>
              <a:gd name="connsiteX2" fmla="*/ 461913 w 904973"/>
              <a:gd name="connsiteY2" fmla="*/ 0 h 301657"/>
              <a:gd name="connsiteX3" fmla="*/ 0 w 904973"/>
              <a:gd name="connsiteY3" fmla="*/ 0 h 301657"/>
            </a:gdLst>
            <a:ahLst/>
            <a:cxnLst>
              <a:cxn ang="0">
                <a:pos x="connsiteX0" y="connsiteY0"/>
              </a:cxn>
              <a:cxn ang="0">
                <a:pos x="connsiteX1" y="connsiteY1"/>
              </a:cxn>
              <a:cxn ang="0">
                <a:pos x="connsiteX2" y="connsiteY2"/>
              </a:cxn>
              <a:cxn ang="0">
                <a:pos x="connsiteX3" y="connsiteY3"/>
              </a:cxn>
            </a:cxnLst>
            <a:rect l="l" t="t" r="r" b="b"/>
            <a:pathLst>
              <a:path w="904973" h="301657">
                <a:moveTo>
                  <a:pt x="904973" y="301657"/>
                </a:moveTo>
                <a:lnTo>
                  <a:pt x="603316" y="0"/>
                </a:lnTo>
                <a:lnTo>
                  <a:pt x="461913" y="0"/>
                </a:lnTo>
                <a:lnTo>
                  <a:pt x="0" y="0"/>
                </a:lnTo>
              </a:path>
            </a:pathLst>
          </a:custGeom>
          <a:noFill/>
          <a:ln w="19050" cap="rnd" cmpd="sng" algn="ctr">
            <a:solidFill>
              <a:schemeClr val="bg2"/>
            </a:solidFill>
            <a:prstDash val="solid"/>
            <a:round/>
            <a:headEnd type="oval"/>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ndParaRPr>
          </a:p>
        </p:txBody>
      </p:sp>
      <p:cxnSp>
        <p:nvCxnSpPr>
          <p:cNvPr id="11" name="Straight Connector 10">
            <a:extLst>
              <a:ext uri="{FF2B5EF4-FFF2-40B4-BE49-F238E27FC236}">
                <a16:creationId xmlns:a16="http://schemas.microsoft.com/office/drawing/2014/main" id="{48548FBF-3728-71CA-3E6C-6505A02535EE}"/>
              </a:ext>
            </a:extLst>
          </p:cNvPr>
          <p:cNvCxnSpPr>
            <a:cxnSpLocks/>
          </p:cNvCxnSpPr>
          <p:nvPr/>
        </p:nvCxnSpPr>
        <p:spPr>
          <a:xfrm rot="5400000" flipV="1">
            <a:off x="7346804" y="2631824"/>
            <a:ext cx="0" cy="244451"/>
          </a:xfrm>
          <a:prstGeom prst="straightConnector1">
            <a:avLst/>
          </a:prstGeom>
          <a:noFill/>
          <a:ln w="19050" cap="flat" cmpd="sng" algn="ctr">
            <a:solidFill>
              <a:schemeClr val="bg2"/>
            </a:solidFill>
            <a:prstDash val="solid"/>
            <a:miter lim="800000"/>
            <a:headEnd type="oval" w="med" len="med"/>
            <a:tailEnd type="oval" w="med" len="med"/>
          </a:ln>
          <a:effectLst/>
        </p:spPr>
      </p:cxnSp>
      <p:sp>
        <p:nvSpPr>
          <p:cNvPr id="12" name="Rectangle: Rounded Corners 11">
            <a:extLst>
              <a:ext uri="{FF2B5EF4-FFF2-40B4-BE49-F238E27FC236}">
                <a16:creationId xmlns:a16="http://schemas.microsoft.com/office/drawing/2014/main" id="{FED09359-7E18-CE98-0191-05A52877FB59}"/>
              </a:ext>
            </a:extLst>
          </p:cNvPr>
          <p:cNvSpPr/>
          <p:nvPr/>
        </p:nvSpPr>
        <p:spPr>
          <a:xfrm>
            <a:off x="315045" y="1592751"/>
            <a:ext cx="4295977" cy="807483"/>
          </a:xfrm>
          <a:prstGeom prst="roundRect">
            <a:avLst>
              <a:gd name="adj" fmla="val 16924"/>
            </a:avLst>
          </a:prstGeom>
          <a:noFill/>
          <a:ln w="19050" cap="flat" cmpd="sng" algn="ctr">
            <a:solidFill>
              <a:schemeClr val="bg2"/>
            </a:solidFill>
            <a:prstDash val="solid"/>
            <a:miter lim="800000"/>
          </a:ln>
          <a:effectLst/>
        </p:spPr>
        <p:txBody>
          <a:bodyPr lIns="72000" tIns="0" rIns="72000" rtlCol="0" anchor="t"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BTS Asthma Discharge Care Bundle </a:t>
            </a:r>
            <a:r>
              <a:rPr kumimoji="0" lang="en-GB" sz="1600" b="0" i="0" u="none" strike="noStrike" kern="0" cap="none" spc="0" normalizeH="0" baseline="0" noProof="0" dirty="0">
                <a:ln>
                  <a:noFill/>
                </a:ln>
                <a:solidFill>
                  <a:srgbClr val="19195A"/>
                </a:solidFill>
                <a:effectLst/>
                <a:uLnTx/>
                <a:uFillTx/>
              </a:rPr>
              <a:t>supports follow-up in the community within 2 days following patient discharge from the ED</a:t>
            </a:r>
            <a:r>
              <a:rPr kumimoji="0" lang="en-GB" sz="1600" b="0" i="0" u="none" strike="noStrike" kern="0" cap="none" spc="0" normalizeH="0" baseline="30000" noProof="0" dirty="0">
                <a:ln>
                  <a:noFill/>
                </a:ln>
                <a:solidFill>
                  <a:srgbClr val="19195A"/>
                </a:solidFill>
                <a:effectLst/>
                <a:uLnTx/>
                <a:uFillTx/>
              </a:rPr>
              <a:t>1</a:t>
            </a:r>
          </a:p>
        </p:txBody>
      </p:sp>
      <p:sp>
        <p:nvSpPr>
          <p:cNvPr id="13" name="Graphic 244">
            <a:extLst>
              <a:ext uri="{FF2B5EF4-FFF2-40B4-BE49-F238E27FC236}">
                <a16:creationId xmlns:a16="http://schemas.microsoft.com/office/drawing/2014/main" id="{FBBF17C0-9778-2C32-0680-9EFF937133A5}"/>
              </a:ext>
            </a:extLst>
          </p:cNvPr>
          <p:cNvSpPr/>
          <p:nvPr/>
        </p:nvSpPr>
        <p:spPr>
          <a:xfrm>
            <a:off x="4238544" y="2165554"/>
            <a:ext cx="320986" cy="230832"/>
          </a:xfrm>
          <a:custGeom>
            <a:avLst/>
            <a:gdLst>
              <a:gd name="connsiteX0" fmla="*/ 135218 w 373776"/>
              <a:gd name="connsiteY0" fmla="*/ 9163 h 268795"/>
              <a:gd name="connsiteX1" fmla="*/ 135218 w 373776"/>
              <a:gd name="connsiteY1" fmla="*/ 91858 h 268795"/>
              <a:gd name="connsiteX2" fmla="*/ 144599 w 373776"/>
              <a:gd name="connsiteY2" fmla="*/ 101022 h 268795"/>
              <a:gd name="connsiteX3" fmla="*/ 177546 w 373776"/>
              <a:gd name="connsiteY3" fmla="*/ 101022 h 268795"/>
              <a:gd name="connsiteX4" fmla="*/ 177546 w 373776"/>
              <a:gd name="connsiteY4" fmla="*/ 125905 h 268795"/>
              <a:gd name="connsiteX5" fmla="*/ 51708 w 373776"/>
              <a:gd name="connsiteY5" fmla="*/ 125905 h 268795"/>
              <a:gd name="connsiteX6" fmla="*/ 42327 w 373776"/>
              <a:gd name="connsiteY6" fmla="*/ 135068 h 268795"/>
              <a:gd name="connsiteX7" fmla="*/ 42327 w 373776"/>
              <a:gd name="connsiteY7" fmla="*/ 167774 h 268795"/>
              <a:gd name="connsiteX8" fmla="*/ 9381 w 373776"/>
              <a:gd name="connsiteY8" fmla="*/ 167774 h 268795"/>
              <a:gd name="connsiteX9" fmla="*/ 0 w 373776"/>
              <a:gd name="connsiteY9" fmla="*/ 176937 h 268795"/>
              <a:gd name="connsiteX10" fmla="*/ 0 w 373776"/>
              <a:gd name="connsiteY10" fmla="*/ 259632 h 268795"/>
              <a:gd name="connsiteX11" fmla="*/ 9381 w 373776"/>
              <a:gd name="connsiteY11" fmla="*/ 268795 h 268795"/>
              <a:gd name="connsiteX12" fmla="*/ 94035 w 373776"/>
              <a:gd name="connsiteY12" fmla="*/ 268795 h 268795"/>
              <a:gd name="connsiteX13" fmla="*/ 103416 w 373776"/>
              <a:gd name="connsiteY13" fmla="*/ 259632 h 268795"/>
              <a:gd name="connsiteX14" fmla="*/ 103416 w 373776"/>
              <a:gd name="connsiteY14" fmla="*/ 176937 h 268795"/>
              <a:gd name="connsiteX15" fmla="*/ 94035 w 373776"/>
              <a:gd name="connsiteY15" fmla="*/ 167774 h 268795"/>
              <a:gd name="connsiteX16" fmla="*/ 61012 w 373776"/>
              <a:gd name="connsiteY16" fmla="*/ 167774 h 268795"/>
              <a:gd name="connsiteX17" fmla="*/ 61012 w 373776"/>
              <a:gd name="connsiteY17" fmla="*/ 144157 h 268795"/>
              <a:gd name="connsiteX18" fmla="*/ 177469 w 373776"/>
              <a:gd name="connsiteY18" fmla="*/ 144157 h 268795"/>
              <a:gd name="connsiteX19" fmla="*/ 177469 w 373776"/>
              <a:gd name="connsiteY19" fmla="*/ 167774 h 268795"/>
              <a:gd name="connsiteX20" fmla="*/ 144523 w 373776"/>
              <a:gd name="connsiteY20" fmla="*/ 167774 h 268795"/>
              <a:gd name="connsiteX21" fmla="*/ 135142 w 373776"/>
              <a:gd name="connsiteY21" fmla="*/ 176937 h 268795"/>
              <a:gd name="connsiteX22" fmla="*/ 135142 w 373776"/>
              <a:gd name="connsiteY22" fmla="*/ 259632 h 268795"/>
              <a:gd name="connsiteX23" fmla="*/ 144523 w 373776"/>
              <a:gd name="connsiteY23" fmla="*/ 268795 h 268795"/>
              <a:gd name="connsiteX24" fmla="*/ 229177 w 373776"/>
              <a:gd name="connsiteY24" fmla="*/ 268795 h 268795"/>
              <a:gd name="connsiteX25" fmla="*/ 238558 w 373776"/>
              <a:gd name="connsiteY25" fmla="*/ 259632 h 268795"/>
              <a:gd name="connsiteX26" fmla="*/ 238558 w 373776"/>
              <a:gd name="connsiteY26" fmla="*/ 176937 h 268795"/>
              <a:gd name="connsiteX27" fmla="*/ 229177 w 373776"/>
              <a:gd name="connsiteY27" fmla="*/ 167774 h 268795"/>
              <a:gd name="connsiteX28" fmla="*/ 196231 w 373776"/>
              <a:gd name="connsiteY28" fmla="*/ 167774 h 268795"/>
              <a:gd name="connsiteX29" fmla="*/ 196231 w 373776"/>
              <a:gd name="connsiteY29" fmla="*/ 144157 h 268795"/>
              <a:gd name="connsiteX30" fmla="*/ 312688 w 373776"/>
              <a:gd name="connsiteY30" fmla="*/ 144157 h 268795"/>
              <a:gd name="connsiteX31" fmla="*/ 312688 w 373776"/>
              <a:gd name="connsiteY31" fmla="*/ 167774 h 268795"/>
              <a:gd name="connsiteX32" fmla="*/ 279741 w 373776"/>
              <a:gd name="connsiteY32" fmla="*/ 167774 h 268795"/>
              <a:gd name="connsiteX33" fmla="*/ 270361 w 373776"/>
              <a:gd name="connsiteY33" fmla="*/ 176937 h 268795"/>
              <a:gd name="connsiteX34" fmla="*/ 270361 w 373776"/>
              <a:gd name="connsiteY34" fmla="*/ 259632 h 268795"/>
              <a:gd name="connsiteX35" fmla="*/ 279741 w 373776"/>
              <a:gd name="connsiteY35" fmla="*/ 268795 h 268795"/>
              <a:gd name="connsiteX36" fmla="*/ 364396 w 373776"/>
              <a:gd name="connsiteY36" fmla="*/ 268795 h 268795"/>
              <a:gd name="connsiteX37" fmla="*/ 373776 w 373776"/>
              <a:gd name="connsiteY37" fmla="*/ 259632 h 268795"/>
              <a:gd name="connsiteX38" fmla="*/ 373776 w 373776"/>
              <a:gd name="connsiteY38" fmla="*/ 176937 h 268795"/>
              <a:gd name="connsiteX39" fmla="*/ 364396 w 373776"/>
              <a:gd name="connsiteY39" fmla="*/ 167774 h 268795"/>
              <a:gd name="connsiteX40" fmla="*/ 331449 w 373776"/>
              <a:gd name="connsiteY40" fmla="*/ 167774 h 268795"/>
              <a:gd name="connsiteX41" fmla="*/ 331449 w 373776"/>
              <a:gd name="connsiteY41" fmla="*/ 135068 h 268795"/>
              <a:gd name="connsiteX42" fmla="*/ 322068 w 373776"/>
              <a:gd name="connsiteY42" fmla="*/ 125905 h 268795"/>
              <a:gd name="connsiteX43" fmla="*/ 196231 w 373776"/>
              <a:gd name="connsiteY43" fmla="*/ 125905 h 268795"/>
              <a:gd name="connsiteX44" fmla="*/ 196231 w 373776"/>
              <a:gd name="connsiteY44" fmla="*/ 101022 h 268795"/>
              <a:gd name="connsiteX45" fmla="*/ 229177 w 373776"/>
              <a:gd name="connsiteY45" fmla="*/ 101022 h 268795"/>
              <a:gd name="connsiteX46" fmla="*/ 238558 w 373776"/>
              <a:gd name="connsiteY46" fmla="*/ 91858 h 268795"/>
              <a:gd name="connsiteX47" fmla="*/ 238558 w 373776"/>
              <a:gd name="connsiteY47" fmla="*/ 9163 h 268795"/>
              <a:gd name="connsiteX48" fmla="*/ 229177 w 373776"/>
              <a:gd name="connsiteY48" fmla="*/ 0 h 268795"/>
              <a:gd name="connsiteX49" fmla="*/ 144523 w 373776"/>
              <a:gd name="connsiteY49" fmla="*/ 0 h 268795"/>
              <a:gd name="connsiteX50" fmla="*/ 135218 w 373776"/>
              <a:gd name="connsiteY50" fmla="*/ 9163 h 268795"/>
              <a:gd name="connsiteX51" fmla="*/ 84654 w 373776"/>
              <a:gd name="connsiteY51" fmla="*/ 250394 h 268795"/>
              <a:gd name="connsiteX52" fmla="*/ 18761 w 373776"/>
              <a:gd name="connsiteY52" fmla="*/ 250394 h 268795"/>
              <a:gd name="connsiteX53" fmla="*/ 18761 w 373776"/>
              <a:gd name="connsiteY53" fmla="*/ 185951 h 268795"/>
              <a:gd name="connsiteX54" fmla="*/ 84654 w 373776"/>
              <a:gd name="connsiteY54" fmla="*/ 185951 h 268795"/>
              <a:gd name="connsiteX55" fmla="*/ 84654 w 373776"/>
              <a:gd name="connsiteY55" fmla="*/ 250394 h 268795"/>
              <a:gd name="connsiteX56" fmla="*/ 219797 w 373776"/>
              <a:gd name="connsiteY56" fmla="*/ 250394 h 268795"/>
              <a:gd name="connsiteX57" fmla="*/ 153827 w 373776"/>
              <a:gd name="connsiteY57" fmla="*/ 250394 h 268795"/>
              <a:gd name="connsiteX58" fmla="*/ 153827 w 373776"/>
              <a:gd name="connsiteY58" fmla="*/ 185951 h 268795"/>
              <a:gd name="connsiteX59" fmla="*/ 219797 w 373776"/>
              <a:gd name="connsiteY59" fmla="*/ 185951 h 268795"/>
              <a:gd name="connsiteX60" fmla="*/ 219797 w 373776"/>
              <a:gd name="connsiteY60" fmla="*/ 250394 h 268795"/>
              <a:gd name="connsiteX61" fmla="*/ 354939 w 373776"/>
              <a:gd name="connsiteY61" fmla="*/ 250394 h 268795"/>
              <a:gd name="connsiteX62" fmla="*/ 289046 w 373776"/>
              <a:gd name="connsiteY62" fmla="*/ 250394 h 268795"/>
              <a:gd name="connsiteX63" fmla="*/ 289046 w 373776"/>
              <a:gd name="connsiteY63" fmla="*/ 185951 h 268795"/>
              <a:gd name="connsiteX64" fmla="*/ 355015 w 373776"/>
              <a:gd name="connsiteY64" fmla="*/ 185951 h 268795"/>
              <a:gd name="connsiteX65" fmla="*/ 355015 w 373776"/>
              <a:gd name="connsiteY65" fmla="*/ 250394 h 268795"/>
              <a:gd name="connsiteX66" fmla="*/ 354939 w 373776"/>
              <a:gd name="connsiteY66" fmla="*/ 250394 h 268795"/>
              <a:gd name="connsiteX67" fmla="*/ 153903 w 373776"/>
              <a:gd name="connsiteY67" fmla="*/ 18252 h 268795"/>
              <a:gd name="connsiteX68" fmla="*/ 219873 w 373776"/>
              <a:gd name="connsiteY68" fmla="*/ 18252 h 268795"/>
              <a:gd name="connsiteX69" fmla="*/ 219873 w 373776"/>
              <a:gd name="connsiteY69" fmla="*/ 82695 h 268795"/>
              <a:gd name="connsiteX70" fmla="*/ 153903 w 373776"/>
              <a:gd name="connsiteY70" fmla="*/ 82695 h 268795"/>
              <a:gd name="connsiteX71" fmla="*/ 153903 w 373776"/>
              <a:gd name="connsiteY71" fmla="*/ 18252 h 268795"/>
              <a:gd name="connsiteX72" fmla="*/ 153903 w 373776"/>
              <a:gd name="connsiteY72" fmla="*/ 18252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3776" h="268795">
                <a:moveTo>
                  <a:pt x="135218" y="9163"/>
                </a:moveTo>
                <a:lnTo>
                  <a:pt x="135218" y="91858"/>
                </a:lnTo>
                <a:cubicBezTo>
                  <a:pt x="135218" y="96924"/>
                  <a:pt x="139413" y="101022"/>
                  <a:pt x="144599" y="101022"/>
                </a:cubicBezTo>
                <a:lnTo>
                  <a:pt x="177546" y="101022"/>
                </a:lnTo>
                <a:lnTo>
                  <a:pt x="177546" y="125905"/>
                </a:lnTo>
                <a:lnTo>
                  <a:pt x="51708" y="125905"/>
                </a:lnTo>
                <a:cubicBezTo>
                  <a:pt x="46522" y="125905"/>
                  <a:pt x="42327" y="130002"/>
                  <a:pt x="42327" y="135068"/>
                </a:cubicBezTo>
                <a:lnTo>
                  <a:pt x="42327" y="167774"/>
                </a:lnTo>
                <a:lnTo>
                  <a:pt x="9381" y="167774"/>
                </a:lnTo>
                <a:cubicBezTo>
                  <a:pt x="4195" y="167774"/>
                  <a:pt x="0" y="171871"/>
                  <a:pt x="0" y="176937"/>
                </a:cubicBezTo>
                <a:lnTo>
                  <a:pt x="0" y="259632"/>
                </a:lnTo>
                <a:cubicBezTo>
                  <a:pt x="0" y="264698"/>
                  <a:pt x="4195" y="268795"/>
                  <a:pt x="9381" y="268795"/>
                </a:cubicBezTo>
                <a:lnTo>
                  <a:pt x="94035" y="268795"/>
                </a:lnTo>
                <a:cubicBezTo>
                  <a:pt x="99221" y="268795"/>
                  <a:pt x="103416" y="264698"/>
                  <a:pt x="103416" y="259632"/>
                </a:cubicBezTo>
                <a:lnTo>
                  <a:pt x="103416" y="176937"/>
                </a:lnTo>
                <a:cubicBezTo>
                  <a:pt x="103416" y="171871"/>
                  <a:pt x="99221" y="167774"/>
                  <a:pt x="94035" y="167774"/>
                </a:cubicBezTo>
                <a:lnTo>
                  <a:pt x="61012" y="167774"/>
                </a:lnTo>
                <a:lnTo>
                  <a:pt x="61012" y="144157"/>
                </a:lnTo>
                <a:lnTo>
                  <a:pt x="177469" y="144157"/>
                </a:lnTo>
                <a:lnTo>
                  <a:pt x="177469" y="167774"/>
                </a:lnTo>
                <a:lnTo>
                  <a:pt x="144523" y="167774"/>
                </a:lnTo>
                <a:cubicBezTo>
                  <a:pt x="139337" y="167774"/>
                  <a:pt x="135142" y="171871"/>
                  <a:pt x="135142" y="176937"/>
                </a:cubicBezTo>
                <a:lnTo>
                  <a:pt x="135142" y="259632"/>
                </a:lnTo>
                <a:cubicBezTo>
                  <a:pt x="135142" y="264698"/>
                  <a:pt x="139337" y="268795"/>
                  <a:pt x="144523" y="268795"/>
                </a:cubicBezTo>
                <a:lnTo>
                  <a:pt x="229177" y="268795"/>
                </a:lnTo>
                <a:cubicBezTo>
                  <a:pt x="234363" y="268795"/>
                  <a:pt x="238558" y="264698"/>
                  <a:pt x="238558" y="259632"/>
                </a:cubicBezTo>
                <a:lnTo>
                  <a:pt x="238558" y="176937"/>
                </a:lnTo>
                <a:cubicBezTo>
                  <a:pt x="238558" y="171871"/>
                  <a:pt x="234363" y="167774"/>
                  <a:pt x="229177" y="167774"/>
                </a:cubicBezTo>
                <a:lnTo>
                  <a:pt x="196231" y="167774"/>
                </a:lnTo>
                <a:lnTo>
                  <a:pt x="196231" y="144157"/>
                </a:lnTo>
                <a:lnTo>
                  <a:pt x="312688" y="144157"/>
                </a:lnTo>
                <a:lnTo>
                  <a:pt x="312688" y="167774"/>
                </a:lnTo>
                <a:lnTo>
                  <a:pt x="279741" y="167774"/>
                </a:lnTo>
                <a:cubicBezTo>
                  <a:pt x="274555" y="167774"/>
                  <a:pt x="270361" y="171871"/>
                  <a:pt x="270361" y="176937"/>
                </a:cubicBezTo>
                <a:lnTo>
                  <a:pt x="270361" y="259632"/>
                </a:lnTo>
                <a:cubicBezTo>
                  <a:pt x="270361" y="264698"/>
                  <a:pt x="274555" y="268795"/>
                  <a:pt x="279741" y="268795"/>
                </a:cubicBezTo>
                <a:lnTo>
                  <a:pt x="364396" y="268795"/>
                </a:lnTo>
                <a:cubicBezTo>
                  <a:pt x="369582" y="268795"/>
                  <a:pt x="373776" y="264698"/>
                  <a:pt x="373776" y="259632"/>
                </a:cubicBezTo>
                <a:lnTo>
                  <a:pt x="373776" y="176937"/>
                </a:lnTo>
                <a:cubicBezTo>
                  <a:pt x="373776" y="171871"/>
                  <a:pt x="369582" y="167774"/>
                  <a:pt x="364396" y="167774"/>
                </a:cubicBezTo>
                <a:lnTo>
                  <a:pt x="331449" y="167774"/>
                </a:lnTo>
                <a:lnTo>
                  <a:pt x="331449" y="135068"/>
                </a:lnTo>
                <a:cubicBezTo>
                  <a:pt x="331449" y="130002"/>
                  <a:pt x="327254" y="125905"/>
                  <a:pt x="322068" y="125905"/>
                </a:cubicBezTo>
                <a:lnTo>
                  <a:pt x="196231" y="125905"/>
                </a:lnTo>
                <a:lnTo>
                  <a:pt x="196231" y="101022"/>
                </a:lnTo>
                <a:lnTo>
                  <a:pt x="229177" y="101022"/>
                </a:lnTo>
                <a:cubicBezTo>
                  <a:pt x="234363" y="101022"/>
                  <a:pt x="238558" y="96924"/>
                  <a:pt x="238558" y="91858"/>
                </a:cubicBezTo>
                <a:lnTo>
                  <a:pt x="238558" y="9163"/>
                </a:lnTo>
                <a:cubicBezTo>
                  <a:pt x="238558" y="4097"/>
                  <a:pt x="234363" y="0"/>
                  <a:pt x="229177" y="0"/>
                </a:cubicBezTo>
                <a:lnTo>
                  <a:pt x="144523" y="0"/>
                </a:lnTo>
                <a:cubicBezTo>
                  <a:pt x="139413" y="0"/>
                  <a:pt x="135218" y="4097"/>
                  <a:pt x="135218" y="9163"/>
                </a:cubicBezTo>
                <a:close/>
                <a:moveTo>
                  <a:pt x="84654" y="250394"/>
                </a:moveTo>
                <a:lnTo>
                  <a:pt x="18761" y="250394"/>
                </a:lnTo>
                <a:lnTo>
                  <a:pt x="18761" y="185951"/>
                </a:lnTo>
                <a:lnTo>
                  <a:pt x="84654" y="185951"/>
                </a:lnTo>
                <a:lnTo>
                  <a:pt x="84654" y="250394"/>
                </a:lnTo>
                <a:close/>
                <a:moveTo>
                  <a:pt x="219797" y="250394"/>
                </a:moveTo>
                <a:lnTo>
                  <a:pt x="153827" y="250394"/>
                </a:lnTo>
                <a:lnTo>
                  <a:pt x="153827" y="185951"/>
                </a:lnTo>
                <a:lnTo>
                  <a:pt x="219797" y="185951"/>
                </a:lnTo>
                <a:lnTo>
                  <a:pt x="219797" y="250394"/>
                </a:lnTo>
                <a:close/>
                <a:moveTo>
                  <a:pt x="354939" y="250394"/>
                </a:moveTo>
                <a:lnTo>
                  <a:pt x="289046" y="250394"/>
                </a:lnTo>
                <a:lnTo>
                  <a:pt x="289046" y="185951"/>
                </a:lnTo>
                <a:lnTo>
                  <a:pt x="355015" y="185951"/>
                </a:lnTo>
                <a:lnTo>
                  <a:pt x="355015" y="250394"/>
                </a:lnTo>
                <a:lnTo>
                  <a:pt x="354939" y="250394"/>
                </a:lnTo>
                <a:close/>
                <a:moveTo>
                  <a:pt x="153903" y="18252"/>
                </a:moveTo>
                <a:lnTo>
                  <a:pt x="219873" y="18252"/>
                </a:lnTo>
                <a:lnTo>
                  <a:pt x="219873" y="82695"/>
                </a:lnTo>
                <a:lnTo>
                  <a:pt x="153903" y="82695"/>
                </a:lnTo>
                <a:lnTo>
                  <a:pt x="153903" y="18252"/>
                </a:lnTo>
                <a:lnTo>
                  <a:pt x="153903" y="18252"/>
                </a:lnTo>
                <a:close/>
              </a:path>
            </a:pathLst>
          </a:custGeom>
          <a:solidFill>
            <a:srgbClr val="FFFFFF"/>
          </a:solidFill>
          <a:ln w="758" cap="flat">
            <a:noFill/>
            <a:prstDash val="solid"/>
            <a:miter/>
          </a:ln>
        </p:spPr>
        <p:txBody>
          <a:bodyPr rtlCol="0" anchor="ctr"/>
          <a:lstStyle/>
          <a:p>
            <a:endParaRPr lang="en-GB">
              <a:solidFill>
                <a:prstClr val="black"/>
              </a:solidFill>
              <a:latin typeface="Arial"/>
            </a:endParaRPr>
          </a:p>
        </p:txBody>
      </p:sp>
      <p:sp>
        <p:nvSpPr>
          <p:cNvPr id="14" name="Freeform: Shape 13">
            <a:extLst>
              <a:ext uri="{FF2B5EF4-FFF2-40B4-BE49-F238E27FC236}">
                <a16:creationId xmlns:a16="http://schemas.microsoft.com/office/drawing/2014/main" id="{EA564E1A-9873-98F4-D743-1A4BD4D46B37}"/>
              </a:ext>
            </a:extLst>
          </p:cNvPr>
          <p:cNvSpPr/>
          <p:nvPr/>
        </p:nvSpPr>
        <p:spPr>
          <a:xfrm>
            <a:off x="4153627" y="1912617"/>
            <a:ext cx="454442" cy="483769"/>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grpSp>
        <p:nvGrpSpPr>
          <p:cNvPr id="18" name="Group 17">
            <a:extLst>
              <a:ext uri="{FF2B5EF4-FFF2-40B4-BE49-F238E27FC236}">
                <a16:creationId xmlns:a16="http://schemas.microsoft.com/office/drawing/2014/main" id="{91958662-01F3-764B-9278-9E0D8DB1BA22}"/>
              </a:ext>
            </a:extLst>
          </p:cNvPr>
          <p:cNvGrpSpPr/>
          <p:nvPr/>
        </p:nvGrpSpPr>
        <p:grpSpPr>
          <a:xfrm>
            <a:off x="7573706" y="1592751"/>
            <a:ext cx="4203427" cy="703808"/>
            <a:chOff x="7573706" y="1434126"/>
            <a:chExt cx="4203427" cy="703808"/>
          </a:xfrm>
        </p:grpSpPr>
        <p:cxnSp>
          <p:nvCxnSpPr>
            <p:cNvPr id="19" name="Straight Connector 18">
              <a:extLst>
                <a:ext uri="{FF2B5EF4-FFF2-40B4-BE49-F238E27FC236}">
                  <a16:creationId xmlns:a16="http://schemas.microsoft.com/office/drawing/2014/main" id="{B619BB48-22EA-B381-EF2B-4DCC11CC894A}"/>
                </a:ext>
              </a:extLst>
            </p:cNvPr>
            <p:cNvCxnSpPr>
              <a:cxnSpLocks/>
            </p:cNvCxnSpPr>
            <p:nvPr/>
          </p:nvCxnSpPr>
          <p:spPr>
            <a:xfrm>
              <a:off x="8203855" y="2137934"/>
              <a:ext cx="0" cy="0"/>
            </a:xfrm>
            <a:prstGeom prst="line">
              <a:avLst/>
            </a:prstGeom>
            <a:noFill/>
            <a:ln w="6350" cap="flat" cmpd="sng" algn="ctr">
              <a:solidFill>
                <a:srgbClr val="00C5B4"/>
              </a:solidFill>
              <a:prstDash val="solid"/>
              <a:miter lim="800000"/>
            </a:ln>
            <a:effectLst/>
          </p:spPr>
        </p:cxnSp>
        <p:sp>
          <p:nvSpPr>
            <p:cNvPr id="20" name="Freeform: Shape 19">
              <a:extLst>
                <a:ext uri="{FF2B5EF4-FFF2-40B4-BE49-F238E27FC236}">
                  <a16:creationId xmlns:a16="http://schemas.microsoft.com/office/drawing/2014/main" id="{E77775A1-881E-C15A-CF49-7F6041E049A3}"/>
                </a:ext>
              </a:extLst>
            </p:cNvPr>
            <p:cNvSpPr/>
            <p:nvPr/>
          </p:nvSpPr>
          <p:spPr>
            <a:xfrm>
              <a:off x="11320886" y="1654165"/>
              <a:ext cx="454442" cy="483769"/>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solidFill>
                <a:schemeClr val="bg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21" name="Rectangle: Rounded Corners 20">
              <a:extLst>
                <a:ext uri="{FF2B5EF4-FFF2-40B4-BE49-F238E27FC236}">
                  <a16:creationId xmlns:a16="http://schemas.microsoft.com/office/drawing/2014/main" id="{A641A36D-13EC-1075-C2E5-10C21C2D42D8}"/>
                </a:ext>
              </a:extLst>
            </p:cNvPr>
            <p:cNvSpPr/>
            <p:nvPr/>
          </p:nvSpPr>
          <p:spPr>
            <a:xfrm>
              <a:off x="7573706" y="1434126"/>
              <a:ext cx="4203427" cy="703808"/>
            </a:xfrm>
            <a:prstGeom prst="roundRect">
              <a:avLst>
                <a:gd name="adj" fmla="val 16924"/>
              </a:avLst>
            </a:prstGeom>
            <a:noFill/>
            <a:ln w="19050" cap="flat" cmpd="sng" algn="ctr">
              <a:solidFill>
                <a:schemeClr val="bg2"/>
              </a:solidFill>
              <a:prstDash val="solid"/>
              <a:miter lim="800000"/>
            </a:ln>
            <a:effectLst/>
          </p:spPr>
          <p:txBody>
            <a:bodyPr rtlCol="0" anchor="t"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1" i="0" u="none" strike="noStrike" kern="0" cap="none" spc="0" normalizeH="0" baseline="0" noProof="0" dirty="0">
                  <a:ln>
                    <a:noFill/>
                  </a:ln>
                  <a:solidFill>
                    <a:srgbClr val="19195A"/>
                  </a:solidFill>
                  <a:effectLst/>
                  <a:uLnTx/>
                  <a:uFillTx/>
                </a:rPr>
                <a:t>AAAAI</a:t>
              </a:r>
              <a:r>
                <a:rPr kumimoji="0" lang="en-GB" sz="1600" b="0" i="0" u="none" strike="noStrike" kern="0" cap="none" spc="0" normalizeH="0" baseline="0" noProof="0" dirty="0">
                  <a:ln>
                    <a:noFill/>
                  </a:ln>
                  <a:solidFill>
                    <a:srgbClr val="19195A"/>
                  </a:solidFill>
                  <a:effectLst/>
                  <a:uLnTx/>
                  <a:uFillTx/>
                </a:rPr>
                <a:t> sets out requirements for an asthma discharge plan</a:t>
              </a:r>
              <a:r>
                <a:rPr kumimoji="0" lang="en-GB" sz="1600" b="0" i="0" u="none" strike="noStrike" kern="0" cap="none" spc="0" normalizeH="0" baseline="30000" noProof="0" dirty="0">
                  <a:ln>
                    <a:noFill/>
                  </a:ln>
                  <a:solidFill>
                    <a:srgbClr val="19195A"/>
                  </a:solidFill>
                  <a:effectLst/>
                  <a:uLnTx/>
                  <a:uFillTx/>
                </a:rPr>
                <a:t>2</a:t>
              </a:r>
            </a:p>
          </p:txBody>
        </p:sp>
      </p:grpSp>
      <p:sp>
        <p:nvSpPr>
          <p:cNvPr id="25" name="Freeform: Shape 24">
            <a:extLst>
              <a:ext uri="{FF2B5EF4-FFF2-40B4-BE49-F238E27FC236}">
                <a16:creationId xmlns:a16="http://schemas.microsoft.com/office/drawing/2014/main" id="{BACA9DF2-D8D5-7DB5-9396-3F703095D8B5}"/>
              </a:ext>
            </a:extLst>
          </p:cNvPr>
          <p:cNvSpPr/>
          <p:nvPr/>
        </p:nvSpPr>
        <p:spPr>
          <a:xfrm>
            <a:off x="11326552" y="2717566"/>
            <a:ext cx="448776" cy="477737"/>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26" name="Rectangle: Rounded Corners 25">
            <a:extLst>
              <a:ext uri="{FF2B5EF4-FFF2-40B4-BE49-F238E27FC236}">
                <a16:creationId xmlns:a16="http://schemas.microsoft.com/office/drawing/2014/main" id="{6C90E522-ECB6-225C-A865-8206451614F5}"/>
              </a:ext>
            </a:extLst>
          </p:cNvPr>
          <p:cNvSpPr/>
          <p:nvPr/>
        </p:nvSpPr>
        <p:spPr>
          <a:xfrm>
            <a:off x="7573706" y="2365862"/>
            <a:ext cx="4203427" cy="828207"/>
          </a:xfrm>
          <a:prstGeom prst="roundRect">
            <a:avLst>
              <a:gd name="adj" fmla="val 16924"/>
            </a:avLst>
          </a:prstGeom>
          <a:noFill/>
          <a:ln w="19050" cap="flat" cmpd="sng" algn="ctr">
            <a:solidFill>
              <a:schemeClr val="bg2"/>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Australian ECI</a:t>
            </a:r>
            <a:r>
              <a:rPr kumimoji="0" lang="en-GB" sz="1600" b="0" i="0" u="none" strike="noStrike" kern="0" cap="none" spc="0" normalizeH="0" baseline="0" noProof="0" dirty="0">
                <a:ln>
                  <a:noFill/>
                </a:ln>
                <a:solidFill>
                  <a:srgbClr val="19195A"/>
                </a:solidFill>
                <a:effectLst/>
                <a:uLnTx/>
                <a:uFillTx/>
              </a:rPr>
              <a:t> advises that a </a:t>
            </a:r>
            <a:r>
              <a:rPr kumimoji="0" lang="en-GB" sz="1600" b="1" i="0" u="none" strike="noStrike" kern="0" cap="none" spc="0" normalizeH="0" baseline="0" noProof="0" dirty="0">
                <a:ln>
                  <a:noFill/>
                </a:ln>
                <a:solidFill>
                  <a:srgbClr val="19195A"/>
                </a:solidFill>
                <a:effectLst/>
                <a:uLnTx/>
                <a:uFillTx/>
              </a:rPr>
              <a:t>written asthma action plan</a:t>
            </a:r>
            <a:r>
              <a:rPr kumimoji="0" lang="en-GB" sz="1600" b="0" i="0" u="none" strike="noStrike" kern="0" cap="none" spc="0" normalizeH="0" baseline="0" noProof="0" dirty="0">
                <a:ln>
                  <a:noFill/>
                </a:ln>
                <a:solidFill>
                  <a:srgbClr val="19195A"/>
                </a:solidFill>
                <a:effectLst/>
                <a:uLnTx/>
                <a:uFillTx/>
              </a:rPr>
              <a:t> is required for discharge from the ED</a:t>
            </a:r>
            <a:r>
              <a:rPr kumimoji="0" lang="en-GB" sz="1600" b="0" i="0" u="none" strike="noStrike" kern="0" cap="none" spc="0" normalizeH="0" baseline="30000" noProof="0" dirty="0">
                <a:ln>
                  <a:noFill/>
                </a:ln>
                <a:solidFill>
                  <a:srgbClr val="19195A"/>
                </a:solidFill>
                <a:effectLst/>
                <a:uLnTx/>
                <a:uFillTx/>
              </a:rPr>
              <a:t>4</a:t>
            </a:r>
          </a:p>
        </p:txBody>
      </p:sp>
      <p:grpSp>
        <p:nvGrpSpPr>
          <p:cNvPr id="28" name="Group 27">
            <a:extLst>
              <a:ext uri="{FF2B5EF4-FFF2-40B4-BE49-F238E27FC236}">
                <a16:creationId xmlns:a16="http://schemas.microsoft.com/office/drawing/2014/main" id="{C3B6ABF3-D8C7-403C-0B0B-7F7657C72C28}"/>
              </a:ext>
            </a:extLst>
          </p:cNvPr>
          <p:cNvGrpSpPr/>
          <p:nvPr/>
        </p:nvGrpSpPr>
        <p:grpSpPr>
          <a:xfrm>
            <a:off x="315045" y="2549505"/>
            <a:ext cx="4681098" cy="859201"/>
            <a:chOff x="315045" y="2583773"/>
            <a:chExt cx="4681098" cy="859201"/>
          </a:xfrm>
        </p:grpSpPr>
        <p:sp>
          <p:nvSpPr>
            <p:cNvPr id="30" name="Freeform: Shape 29">
              <a:extLst>
                <a:ext uri="{FF2B5EF4-FFF2-40B4-BE49-F238E27FC236}">
                  <a16:creationId xmlns:a16="http://schemas.microsoft.com/office/drawing/2014/main" id="{9DDC7AE1-2F13-DD3A-17F8-18967DDF2A50}"/>
                </a:ext>
              </a:extLst>
            </p:cNvPr>
            <p:cNvSpPr/>
            <p:nvPr/>
          </p:nvSpPr>
          <p:spPr>
            <a:xfrm>
              <a:off x="4141576" y="2950885"/>
              <a:ext cx="455315" cy="484699"/>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accent4"/>
            </a:solidFill>
            <a:ln w="12700" cap="flat" cmpd="sng" algn="ctr">
              <a:solidFill>
                <a:schemeClr val="accent4"/>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cxnSp>
          <p:nvCxnSpPr>
            <p:cNvPr id="29" name="Straight Connector 10">
              <a:extLst>
                <a:ext uri="{FF2B5EF4-FFF2-40B4-BE49-F238E27FC236}">
                  <a16:creationId xmlns:a16="http://schemas.microsoft.com/office/drawing/2014/main" id="{AA779ED8-249B-87F8-F300-5CB7D13E7772}"/>
                </a:ext>
              </a:extLst>
            </p:cNvPr>
            <p:cNvCxnSpPr>
              <a:cxnSpLocks/>
            </p:cNvCxnSpPr>
            <p:nvPr/>
          </p:nvCxnSpPr>
          <p:spPr>
            <a:xfrm>
              <a:off x="4741171" y="2886897"/>
              <a:ext cx="254972" cy="0"/>
            </a:xfrm>
            <a:prstGeom prst="straightConnector1">
              <a:avLst/>
            </a:prstGeom>
            <a:noFill/>
            <a:ln w="19050" cap="flat" cmpd="sng" algn="ctr">
              <a:solidFill>
                <a:schemeClr val="accent4"/>
              </a:solidFill>
              <a:prstDash val="solid"/>
              <a:miter lim="800000"/>
              <a:headEnd type="oval" w="med" len="med"/>
              <a:tailEnd type="oval" w="med" len="med"/>
            </a:ln>
            <a:effectLst/>
          </p:spPr>
        </p:cxnSp>
        <p:sp>
          <p:nvSpPr>
            <p:cNvPr id="31" name="Rectangle: Rounded Corners 30">
              <a:extLst>
                <a:ext uri="{FF2B5EF4-FFF2-40B4-BE49-F238E27FC236}">
                  <a16:creationId xmlns:a16="http://schemas.microsoft.com/office/drawing/2014/main" id="{E2261B4F-9D1A-B95F-A0A7-3B391903E787}"/>
                </a:ext>
              </a:extLst>
            </p:cNvPr>
            <p:cNvSpPr/>
            <p:nvPr/>
          </p:nvSpPr>
          <p:spPr>
            <a:xfrm>
              <a:off x="315045" y="2583773"/>
              <a:ext cx="4295977" cy="859201"/>
            </a:xfrm>
            <a:prstGeom prst="roundRect">
              <a:avLst>
                <a:gd name="adj" fmla="val 16924"/>
              </a:avLst>
            </a:prstGeom>
            <a:noFill/>
            <a:ln w="19050" cap="flat" cmpd="sng" algn="ctr">
              <a:solidFill>
                <a:schemeClr val="accent4"/>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Emirates Thoracic Society </a:t>
              </a:r>
              <a:r>
                <a:rPr kumimoji="0" lang="en-GB" sz="1600" b="0" i="0" u="none" strike="noStrike" kern="0" cap="none" spc="0" normalizeH="0" baseline="0" noProof="0" dirty="0">
                  <a:ln>
                    <a:noFill/>
                  </a:ln>
                  <a:solidFill>
                    <a:srgbClr val="19195A"/>
                  </a:solidFill>
                  <a:effectLst/>
                  <a:uLnTx/>
                  <a:uFillTx/>
                </a:rPr>
                <a:t>recommends </a:t>
              </a:r>
              <a:r>
                <a:rPr kumimoji="0" lang="en-GB" sz="1600" b="1" i="0" u="none" strike="noStrike" kern="0" cap="none" spc="0" normalizeH="0" baseline="0" noProof="0" dirty="0">
                  <a:ln>
                    <a:noFill/>
                  </a:ln>
                  <a:solidFill>
                    <a:srgbClr val="19195A"/>
                  </a:solidFill>
                  <a:effectLst/>
                  <a:uLnTx/>
                  <a:uFillTx/>
                </a:rPr>
                <a:t>follow up</a:t>
              </a:r>
              <a:r>
                <a:rPr kumimoji="0" lang="en-GB" sz="1600" b="0" i="0" u="none" strike="noStrike" kern="0" cap="none" spc="0" normalizeH="0" baseline="0" noProof="0" dirty="0">
                  <a:ln>
                    <a:noFill/>
                  </a:ln>
                  <a:solidFill>
                    <a:srgbClr val="19195A"/>
                  </a:solidFill>
                  <a:effectLst/>
                  <a:uLnTx/>
                  <a:uFillTx/>
                </a:rPr>
                <a:t> with a specialist</a:t>
              </a:r>
              <a:r>
                <a:rPr kumimoji="0" lang="en-GB" sz="1600" b="1" i="0" u="none" strike="noStrike" kern="0" cap="none" spc="0" normalizeH="0" baseline="0" noProof="0" dirty="0">
                  <a:ln>
                    <a:noFill/>
                  </a:ln>
                  <a:solidFill>
                    <a:srgbClr val="19195A"/>
                  </a:solidFill>
                  <a:effectLst/>
                  <a:uLnTx/>
                  <a:uFillTx/>
                </a:rPr>
                <a:t> 2 days </a:t>
              </a:r>
              <a:r>
                <a:rPr kumimoji="0" lang="en-GB" sz="1600" b="0" i="0" u="none" strike="noStrike" kern="0" cap="none" spc="0" normalizeH="0" baseline="0" noProof="0" dirty="0">
                  <a:ln>
                    <a:noFill/>
                  </a:ln>
                  <a:solidFill>
                    <a:srgbClr val="19195A"/>
                  </a:solidFill>
                  <a:effectLst/>
                  <a:uLnTx/>
                  <a:uFillTx/>
                </a:rPr>
                <a:t>after </a:t>
              </a:r>
              <a:r>
                <a:rPr kumimoji="0" lang="en-GB" sz="1600" b="0" i="0" u="none" strike="noStrike" kern="0" cap="none" spc="0" normalizeH="0" baseline="0" noProof="0">
                  <a:ln>
                    <a:noFill/>
                  </a:ln>
                  <a:solidFill>
                    <a:srgbClr val="19195A"/>
                  </a:solidFill>
                  <a:effectLst/>
                  <a:uLnTx/>
                  <a:uFillTx/>
                </a:rPr>
                <a:t>a </a:t>
              </a:r>
              <a:br>
                <a:rPr kumimoji="0" lang="en-GB" sz="1600" b="0" i="0" u="none" strike="noStrike" kern="0" cap="none" spc="0" normalizeH="0" baseline="0" noProof="0">
                  <a:ln>
                    <a:noFill/>
                  </a:ln>
                  <a:solidFill>
                    <a:srgbClr val="19195A"/>
                  </a:solidFill>
                  <a:effectLst/>
                  <a:uLnTx/>
                  <a:uFillTx/>
                </a:rPr>
              </a:br>
              <a:r>
                <a:rPr lang="en-GB" sz="1600" kern="0">
                  <a:solidFill>
                    <a:srgbClr val="19195A"/>
                  </a:solidFill>
                </a:rPr>
                <a:t>s</a:t>
              </a:r>
              <a:r>
                <a:rPr kumimoji="0" lang="en-GB" sz="1600" b="0" i="0" u="none" strike="noStrike" kern="0" cap="none" spc="0" normalizeH="0" baseline="0" noProof="0" dirty="0" err="1">
                  <a:ln>
                    <a:noFill/>
                  </a:ln>
                  <a:solidFill>
                    <a:srgbClr val="19195A"/>
                  </a:solidFill>
                  <a:effectLst/>
                  <a:uLnTx/>
                  <a:uFillTx/>
                </a:rPr>
                <a:t>evere</a:t>
              </a:r>
              <a:r>
                <a:rPr kumimoji="0" lang="en-GB" sz="1600" b="0" i="0" u="none" strike="noStrike" kern="0" cap="none" spc="0" normalizeH="0" baseline="0" noProof="0" dirty="0">
                  <a:ln>
                    <a:noFill/>
                  </a:ln>
                  <a:solidFill>
                    <a:srgbClr val="19195A"/>
                  </a:solidFill>
                  <a:effectLst/>
                  <a:uLnTx/>
                  <a:uFillTx/>
                </a:rPr>
                <a:t> exacerbation</a:t>
              </a:r>
              <a:r>
                <a:rPr kumimoji="0" lang="en-GB" sz="1600" b="0" i="0" u="none" strike="noStrike" kern="0" cap="none" spc="0" normalizeH="0" baseline="30000" noProof="0" dirty="0">
                  <a:ln>
                    <a:noFill/>
                  </a:ln>
                  <a:solidFill>
                    <a:srgbClr val="19195A"/>
                  </a:solidFill>
                  <a:effectLst/>
                  <a:uLnTx/>
                  <a:uFillTx/>
                </a:rPr>
                <a:t>3</a:t>
              </a:r>
            </a:p>
          </p:txBody>
        </p:sp>
      </p:grpSp>
      <p:sp>
        <p:nvSpPr>
          <p:cNvPr id="33" name="Freeform: Shape 32">
            <a:extLst>
              <a:ext uri="{FF2B5EF4-FFF2-40B4-BE49-F238E27FC236}">
                <a16:creationId xmlns:a16="http://schemas.microsoft.com/office/drawing/2014/main" id="{B07E3BD0-A6F8-6390-930A-8311F8591F9B}"/>
              </a:ext>
            </a:extLst>
          </p:cNvPr>
          <p:cNvSpPr/>
          <p:nvPr/>
        </p:nvSpPr>
        <p:spPr>
          <a:xfrm>
            <a:off x="11334445" y="3840720"/>
            <a:ext cx="454291" cy="483607"/>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34" name="Rectangle: Rounded Corners 33">
            <a:extLst>
              <a:ext uri="{FF2B5EF4-FFF2-40B4-BE49-F238E27FC236}">
                <a16:creationId xmlns:a16="http://schemas.microsoft.com/office/drawing/2014/main" id="{7EE1A6F8-1064-9575-965A-A1C6397A6605}"/>
              </a:ext>
            </a:extLst>
          </p:cNvPr>
          <p:cNvSpPr/>
          <p:nvPr/>
        </p:nvSpPr>
        <p:spPr>
          <a:xfrm>
            <a:off x="7573706" y="3261895"/>
            <a:ext cx="4203427" cy="1048767"/>
          </a:xfrm>
          <a:prstGeom prst="roundRect">
            <a:avLst>
              <a:gd name="adj" fmla="val 16924"/>
            </a:avLst>
          </a:prstGeom>
          <a:noFill/>
          <a:ln w="19050" cap="flat" cmpd="sng" algn="ctr">
            <a:solidFill>
              <a:schemeClr val="bg2"/>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0" i="0" u="none" strike="noStrike" kern="0" cap="none" spc="0" normalizeH="0" baseline="0" noProof="0" dirty="0">
                <a:ln>
                  <a:noFill/>
                </a:ln>
                <a:solidFill>
                  <a:srgbClr val="19195A"/>
                </a:solidFill>
                <a:effectLst/>
                <a:uLnTx/>
                <a:uFillTx/>
              </a:rPr>
              <a:t>The </a:t>
            </a:r>
            <a:r>
              <a:rPr kumimoji="0" lang="en-GB" sz="1600" b="1" i="0" u="none" strike="noStrike" kern="0" cap="none" spc="0" normalizeH="0" baseline="0" noProof="0" dirty="0">
                <a:ln>
                  <a:noFill/>
                </a:ln>
                <a:solidFill>
                  <a:srgbClr val="19195A"/>
                </a:solidFill>
                <a:effectLst/>
                <a:uLnTx/>
                <a:uFillTx/>
              </a:rPr>
              <a:t>ACI ED discharge plan </a:t>
            </a:r>
            <a:r>
              <a:rPr kumimoji="0" lang="en-GB" sz="1600" b="0" i="0" u="none" strike="noStrike" kern="0" cap="none" spc="0" normalizeH="0" baseline="0" noProof="0" dirty="0">
                <a:ln>
                  <a:noFill/>
                </a:ln>
                <a:solidFill>
                  <a:srgbClr val="19195A"/>
                </a:solidFill>
                <a:effectLst/>
                <a:uLnTx/>
                <a:uFillTx/>
              </a:rPr>
              <a:t>advises patients to </a:t>
            </a:r>
            <a:r>
              <a:rPr kumimoji="0" lang="en-GB" sz="1600" b="1" i="0" u="none" strike="noStrike" kern="0" cap="none" spc="0" normalizeH="0" baseline="0" noProof="0" dirty="0">
                <a:ln>
                  <a:noFill/>
                </a:ln>
                <a:solidFill>
                  <a:srgbClr val="19195A"/>
                </a:solidFill>
                <a:effectLst/>
                <a:uLnTx/>
                <a:uFillTx/>
              </a:rPr>
              <a:t>contact their GP </a:t>
            </a:r>
            <a:r>
              <a:rPr kumimoji="0" lang="en-GB" sz="1600" b="0" i="0" u="none" strike="noStrike" kern="0" cap="none" spc="0" normalizeH="0" baseline="0" noProof="0" dirty="0">
                <a:ln>
                  <a:noFill/>
                </a:ln>
                <a:solidFill>
                  <a:srgbClr val="19195A"/>
                </a:solidFill>
                <a:effectLst/>
                <a:uLnTx/>
                <a:uFillTx/>
              </a:rPr>
              <a:t>if still symptomatic </a:t>
            </a:r>
            <a:r>
              <a:rPr kumimoji="0" lang="en-GB" sz="1600" b="1" i="0" u="none" strike="noStrike" kern="0" cap="none" spc="0" normalizeH="0" baseline="0" noProof="0" dirty="0">
                <a:ln>
                  <a:noFill/>
                </a:ln>
                <a:solidFill>
                  <a:srgbClr val="19195A"/>
                </a:solidFill>
                <a:effectLst/>
                <a:uLnTx/>
                <a:uFillTx/>
              </a:rPr>
              <a:t>5 days </a:t>
            </a:r>
            <a:r>
              <a:rPr kumimoji="0" lang="en-GB" sz="1600" b="0" i="0" u="none" strike="noStrike" kern="0" cap="none" spc="0" normalizeH="0" baseline="0" noProof="0" dirty="0">
                <a:ln>
                  <a:noFill/>
                </a:ln>
                <a:solidFill>
                  <a:srgbClr val="19195A"/>
                </a:solidFill>
                <a:effectLst/>
                <a:uLnTx/>
                <a:uFillTx/>
              </a:rPr>
              <a:t>following an exacerbation</a:t>
            </a:r>
            <a:r>
              <a:rPr kumimoji="0" lang="en-GB" sz="1600" b="0" i="0" u="none" strike="noStrike" kern="0" cap="none" spc="0" normalizeH="0" baseline="30000" noProof="0" dirty="0">
                <a:ln>
                  <a:noFill/>
                </a:ln>
                <a:solidFill>
                  <a:srgbClr val="19195A"/>
                </a:solidFill>
                <a:effectLst/>
                <a:uLnTx/>
                <a:uFillTx/>
              </a:rPr>
              <a:t>6</a:t>
            </a:r>
          </a:p>
        </p:txBody>
      </p:sp>
      <p:sp>
        <p:nvSpPr>
          <p:cNvPr id="36" name="Freeform: Shape 35">
            <a:extLst>
              <a:ext uri="{FF2B5EF4-FFF2-40B4-BE49-F238E27FC236}">
                <a16:creationId xmlns:a16="http://schemas.microsoft.com/office/drawing/2014/main" id="{265F5F7F-52AF-2887-E69F-25EEBD498991}"/>
              </a:ext>
            </a:extLst>
          </p:cNvPr>
          <p:cNvSpPr/>
          <p:nvPr/>
        </p:nvSpPr>
        <p:spPr>
          <a:xfrm>
            <a:off x="7675923" y="4752019"/>
            <a:ext cx="437817" cy="466071"/>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solidFill>
              <a:schemeClr val="bg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37" name="Rectangle: Rounded Corners 36">
            <a:extLst>
              <a:ext uri="{FF2B5EF4-FFF2-40B4-BE49-F238E27FC236}">
                <a16:creationId xmlns:a16="http://schemas.microsoft.com/office/drawing/2014/main" id="{0742241D-E118-AAED-12E4-8ECE94ADC280}"/>
              </a:ext>
            </a:extLst>
          </p:cNvPr>
          <p:cNvSpPr/>
          <p:nvPr/>
        </p:nvSpPr>
        <p:spPr>
          <a:xfrm>
            <a:off x="4021515" y="4351863"/>
            <a:ext cx="4088454" cy="862191"/>
          </a:xfrm>
          <a:prstGeom prst="roundRect">
            <a:avLst>
              <a:gd name="adj" fmla="val 16924"/>
            </a:avLst>
          </a:prstGeom>
          <a:noFill/>
          <a:ln w="19050" cap="flat" cmpd="sng" algn="ctr">
            <a:solidFill>
              <a:schemeClr val="bg2"/>
            </a:solidFill>
            <a:prstDash val="solid"/>
            <a:miter lim="800000"/>
          </a:ln>
          <a:effectLst/>
        </p:spPr>
        <p:txBody>
          <a:bodyPr rtlCol="0" anchor="ctr"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1" i="0" u="none" strike="noStrike" kern="0" cap="none" spc="0" normalizeH="0" baseline="0" noProof="0" dirty="0">
                <a:ln>
                  <a:noFill/>
                </a:ln>
                <a:solidFill>
                  <a:srgbClr val="19195A"/>
                </a:solidFill>
                <a:effectLst/>
                <a:uLnTx/>
                <a:uFillTx/>
              </a:rPr>
              <a:t>Asthma + Lung UK </a:t>
            </a:r>
            <a:r>
              <a:rPr kumimoji="0" lang="en-GB" sz="1600" b="0" i="0" u="none" strike="noStrike" kern="0" cap="none" spc="0" normalizeH="0" baseline="0" noProof="0" dirty="0">
                <a:ln>
                  <a:noFill/>
                </a:ln>
                <a:solidFill>
                  <a:srgbClr val="19195A"/>
                </a:solidFill>
                <a:effectLst/>
                <a:uLnTx/>
                <a:uFillTx/>
              </a:rPr>
              <a:t>provides an</a:t>
            </a:r>
            <a:r>
              <a:rPr kumimoji="0" lang="en-GB" sz="1600" b="1" i="0" u="none" strike="noStrike" kern="0" cap="none" spc="0" normalizeH="0" baseline="0" noProof="0" dirty="0">
                <a:ln>
                  <a:noFill/>
                </a:ln>
                <a:solidFill>
                  <a:srgbClr val="19195A"/>
                </a:solidFill>
                <a:effectLst/>
                <a:uLnTx/>
                <a:uFillTx/>
              </a:rPr>
              <a:t> asthma action plan </a:t>
            </a:r>
            <a:r>
              <a:rPr kumimoji="0" lang="en-GB" sz="1600" b="0" i="0" u="none" strike="noStrike" kern="0" cap="none" spc="0" normalizeH="0" baseline="0" noProof="0" dirty="0">
                <a:ln>
                  <a:noFill/>
                </a:ln>
                <a:solidFill>
                  <a:srgbClr val="19195A"/>
                </a:solidFill>
                <a:effectLst/>
                <a:uLnTx/>
                <a:uFillTx/>
              </a:rPr>
              <a:t>to support patients in avoiding future exacerbations</a:t>
            </a:r>
            <a:r>
              <a:rPr kumimoji="0" lang="en-GB" sz="1600" b="0" i="0" u="none" strike="noStrike" kern="0" cap="none" spc="0" normalizeH="0" baseline="30000" noProof="0" dirty="0">
                <a:ln>
                  <a:noFill/>
                </a:ln>
                <a:solidFill>
                  <a:srgbClr val="19195A"/>
                </a:solidFill>
                <a:effectLst/>
                <a:uLnTx/>
                <a:uFillTx/>
              </a:rPr>
              <a:t>7</a:t>
            </a:r>
          </a:p>
        </p:txBody>
      </p:sp>
      <p:grpSp>
        <p:nvGrpSpPr>
          <p:cNvPr id="38" name="Group 37">
            <a:extLst>
              <a:ext uri="{FF2B5EF4-FFF2-40B4-BE49-F238E27FC236}">
                <a16:creationId xmlns:a16="http://schemas.microsoft.com/office/drawing/2014/main" id="{348B1C92-7A3C-2A9A-793B-828C8257A019}"/>
              </a:ext>
            </a:extLst>
          </p:cNvPr>
          <p:cNvGrpSpPr/>
          <p:nvPr/>
        </p:nvGrpSpPr>
        <p:grpSpPr>
          <a:xfrm>
            <a:off x="7743342" y="4835143"/>
            <a:ext cx="360000" cy="360000"/>
            <a:chOff x="1722749" y="2073441"/>
            <a:chExt cx="906815" cy="900000"/>
          </a:xfrm>
        </p:grpSpPr>
        <p:sp>
          <p:nvSpPr>
            <p:cNvPr id="39" name="Oval 38">
              <a:extLst>
                <a:ext uri="{FF2B5EF4-FFF2-40B4-BE49-F238E27FC236}">
                  <a16:creationId xmlns:a16="http://schemas.microsoft.com/office/drawing/2014/main" id="{88F7AAC5-E65D-1818-02A4-3359E7A023DE}"/>
                </a:ext>
              </a:extLst>
            </p:cNvPr>
            <p:cNvSpPr/>
            <p:nvPr/>
          </p:nvSpPr>
          <p:spPr>
            <a:xfrm>
              <a:off x="1722749" y="2073441"/>
              <a:ext cx="906815" cy="900000"/>
            </a:xfrm>
            <a:prstGeom prst="ellipse">
              <a:avLst/>
            </a:prstGeom>
            <a:solidFill>
              <a:schemeClr val="bg1"/>
            </a:solidFill>
            <a:ln w="19050" cap="flat" cmpd="sng" algn="ctr">
              <a:solidFill>
                <a:schemeClr val="bg1"/>
              </a:solidFill>
              <a:prstDash val="solid"/>
              <a:miter lim="800000"/>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40" name="Picture 39" descr="A close up of a sign&#10;&#10;Description automatically generated">
              <a:extLst>
                <a:ext uri="{FF2B5EF4-FFF2-40B4-BE49-F238E27FC236}">
                  <a16:creationId xmlns:a16="http://schemas.microsoft.com/office/drawing/2014/main" id="{ADD5447F-9FCF-D18B-6B0D-0B24C7056C43}"/>
                </a:ext>
              </a:extLst>
            </p:cNvPr>
            <p:cNvPicPr>
              <a:picLocks noChangeAspect="1"/>
            </p:cNvPicPr>
            <p:nvPr/>
          </p:nvPicPr>
          <p:blipFill>
            <a:blip r:embed="rId2"/>
            <a:stretch>
              <a:fillRect/>
            </a:stretch>
          </p:blipFill>
          <p:spPr>
            <a:xfrm flipH="1">
              <a:off x="1808282" y="2167094"/>
              <a:ext cx="725452" cy="720000"/>
            </a:xfrm>
            <a:prstGeom prst="rect">
              <a:avLst/>
            </a:prstGeom>
          </p:spPr>
        </p:pic>
      </p:grpSp>
      <p:grpSp>
        <p:nvGrpSpPr>
          <p:cNvPr id="41" name="Group 40">
            <a:extLst>
              <a:ext uri="{FF2B5EF4-FFF2-40B4-BE49-F238E27FC236}">
                <a16:creationId xmlns:a16="http://schemas.microsoft.com/office/drawing/2014/main" id="{9028F054-50ED-623A-1107-E038E9770E30}"/>
              </a:ext>
            </a:extLst>
          </p:cNvPr>
          <p:cNvGrpSpPr>
            <a:grpSpLocks noChangeAspect="1"/>
          </p:cNvGrpSpPr>
          <p:nvPr/>
        </p:nvGrpSpPr>
        <p:grpSpPr>
          <a:xfrm>
            <a:off x="5207868" y="2113879"/>
            <a:ext cx="1701125" cy="1673763"/>
            <a:chOff x="5112273" y="2094636"/>
            <a:chExt cx="1963203" cy="1931626"/>
          </a:xfrm>
        </p:grpSpPr>
        <p:sp>
          <p:nvSpPr>
            <p:cNvPr id="42" name="Freeform: Shape 41">
              <a:extLst>
                <a:ext uri="{FF2B5EF4-FFF2-40B4-BE49-F238E27FC236}">
                  <a16:creationId xmlns:a16="http://schemas.microsoft.com/office/drawing/2014/main" id="{353DD49D-4497-A583-2E8A-597B92B4DF39}"/>
                </a:ext>
              </a:extLst>
            </p:cNvPr>
            <p:cNvSpPr/>
            <p:nvPr/>
          </p:nvSpPr>
          <p:spPr>
            <a:xfrm flipV="1">
              <a:off x="5741970" y="3322454"/>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AA9473AD-2EDA-84A4-ED2C-42DEDBD163AA}"/>
                </a:ext>
              </a:extLst>
            </p:cNvPr>
            <p:cNvSpPr/>
            <p:nvPr/>
          </p:nvSpPr>
          <p:spPr>
            <a:xfrm flipV="1">
              <a:off x="6246947" y="307926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92FADF45-E47A-9573-5DB8-070CFE60CE0E}"/>
                </a:ext>
              </a:extLst>
            </p:cNvPr>
            <p:cNvSpPr/>
            <p:nvPr/>
          </p:nvSpPr>
          <p:spPr>
            <a:xfrm flipV="1">
              <a:off x="6371666" y="253283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B3E87431-1CB8-863F-4A46-8B8D2A3DD596}"/>
                </a:ext>
              </a:extLst>
            </p:cNvPr>
            <p:cNvSpPr/>
            <p:nvPr/>
          </p:nvSpPr>
          <p:spPr>
            <a:xfrm flipV="1">
              <a:off x="6022210" y="2094636"/>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25433" tIns="225433" rIns="225433" bIns="225433"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GB" sz="3100" b="0" i="0" u="none" strike="noStrike" kern="0" cap="none" spc="0" normalizeH="0" baseline="0" noProof="0">
                <a:ln>
                  <a:noFill/>
                </a:ln>
                <a:solidFill>
                  <a:prstClr val="white"/>
                </a:solidFill>
                <a:effectLst/>
                <a:uLnTx/>
                <a:uFillTx/>
                <a:latin typeface="Arial"/>
                <a:ea typeface="+mn-ea"/>
                <a:cs typeface="+mn-cs"/>
              </a:endParaRPr>
            </a:p>
          </p:txBody>
        </p:sp>
        <p:sp>
          <p:nvSpPr>
            <p:cNvPr id="46" name="Freeform: Shape 45">
              <a:extLst>
                <a:ext uri="{FF2B5EF4-FFF2-40B4-BE49-F238E27FC236}">
                  <a16:creationId xmlns:a16="http://schemas.microsoft.com/office/drawing/2014/main" id="{DE314009-58EA-A5BF-3702-3CE327F684ED}"/>
                </a:ext>
              </a:extLst>
            </p:cNvPr>
            <p:cNvSpPr/>
            <p:nvPr/>
          </p:nvSpPr>
          <p:spPr>
            <a:xfrm flipV="1">
              <a:off x="5461729" y="2094636"/>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47023" tIns="247023" rIns="247023" bIns="247023"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en-GB" sz="6500" b="0" i="0" u="none" strike="noStrike" kern="0" cap="none" spc="0" normalizeH="0" baseline="0" noProof="0">
                <a:ln>
                  <a:noFill/>
                </a:ln>
                <a:solidFill>
                  <a:prstClr val="white"/>
                </a:solidFill>
                <a:effectLst/>
                <a:uLnTx/>
                <a:uFillTx/>
                <a:latin typeface="Arial"/>
                <a:ea typeface="+mn-ea"/>
                <a:cs typeface="+mn-cs"/>
              </a:endParaRPr>
            </a:p>
          </p:txBody>
        </p:sp>
        <p:sp>
          <p:nvSpPr>
            <p:cNvPr id="47" name="Freeform: Shape 46">
              <a:extLst>
                <a:ext uri="{FF2B5EF4-FFF2-40B4-BE49-F238E27FC236}">
                  <a16:creationId xmlns:a16="http://schemas.microsoft.com/office/drawing/2014/main" id="{8B1E3EE1-4291-DA28-93AE-66EB4FB8155C}"/>
                </a:ext>
              </a:extLst>
            </p:cNvPr>
            <p:cNvSpPr/>
            <p:nvPr/>
          </p:nvSpPr>
          <p:spPr>
            <a:xfrm flipV="1">
              <a:off x="5112273" y="253283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noFill/>
              <a:prstDash val="solid"/>
              <a:miter lim="800000"/>
            </a:ln>
            <a:effectLst/>
          </p:spPr>
          <p:txBody>
            <a:bodyPr spcFirstLastPara="0" vert="horz" wrap="square" lIns="247023" tIns="247023" rIns="247023" bIns="247023"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en-GB" sz="6500" b="0" i="0" u="none" strike="noStrike" kern="0" cap="none" spc="0" normalizeH="0" baseline="0" noProof="0">
                <a:ln>
                  <a:noFill/>
                </a:ln>
                <a:solidFill>
                  <a:prstClr val="white"/>
                </a:solidFill>
                <a:effectLst/>
                <a:uLnTx/>
                <a:uFillTx/>
                <a:latin typeface="Arial"/>
                <a:ea typeface="+mn-ea"/>
                <a:cs typeface="+mn-cs"/>
              </a:endParaRPr>
            </a:p>
          </p:txBody>
        </p:sp>
        <p:sp>
          <p:nvSpPr>
            <p:cNvPr id="48" name="Freeform: Shape 47">
              <a:extLst>
                <a:ext uri="{FF2B5EF4-FFF2-40B4-BE49-F238E27FC236}">
                  <a16:creationId xmlns:a16="http://schemas.microsoft.com/office/drawing/2014/main" id="{CC076077-7587-7B5A-7CFB-E9EAC209DA80}"/>
                </a:ext>
              </a:extLst>
            </p:cNvPr>
            <p:cNvSpPr/>
            <p:nvPr/>
          </p:nvSpPr>
          <p:spPr>
            <a:xfrm flipV="1">
              <a:off x="5236992" y="3079269"/>
              <a:ext cx="703810" cy="703808"/>
            </a:xfrm>
            <a:custGeom>
              <a:avLst/>
              <a:gdLst>
                <a:gd name="connsiteX0" fmla="*/ 0 w 1404937"/>
                <a:gd name="connsiteY0" fmla="*/ 702469 h 1404937"/>
                <a:gd name="connsiteX1" fmla="*/ 702469 w 1404937"/>
                <a:gd name="connsiteY1" fmla="*/ 0 h 1404937"/>
                <a:gd name="connsiteX2" fmla="*/ 1404938 w 1404937"/>
                <a:gd name="connsiteY2" fmla="*/ 702469 h 1404937"/>
                <a:gd name="connsiteX3" fmla="*/ 702469 w 1404937"/>
                <a:gd name="connsiteY3" fmla="*/ 1404938 h 1404937"/>
                <a:gd name="connsiteX4" fmla="*/ 0 w 1404937"/>
                <a:gd name="connsiteY4" fmla="*/ 702469 h 1404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7" h="1404937">
                  <a:moveTo>
                    <a:pt x="0" y="702469"/>
                  </a:moveTo>
                  <a:cubicBezTo>
                    <a:pt x="0" y="314506"/>
                    <a:pt x="314506" y="0"/>
                    <a:pt x="702469" y="0"/>
                  </a:cubicBezTo>
                  <a:cubicBezTo>
                    <a:pt x="1090432" y="0"/>
                    <a:pt x="1404938" y="314506"/>
                    <a:pt x="1404938" y="702469"/>
                  </a:cubicBezTo>
                  <a:cubicBezTo>
                    <a:pt x="1404938" y="1090432"/>
                    <a:pt x="1090432" y="1404938"/>
                    <a:pt x="702469" y="1404938"/>
                  </a:cubicBezTo>
                  <a:cubicBezTo>
                    <a:pt x="314506" y="1404938"/>
                    <a:pt x="0" y="1090432"/>
                    <a:pt x="0" y="702469"/>
                  </a:cubicBezTo>
                  <a:close/>
                </a:path>
              </a:pathLst>
            </a:custGeom>
            <a:solidFill>
              <a:schemeClr val="bg2"/>
            </a:solidFill>
            <a:ln w="12700" cap="flat" cmpd="sng" algn="ctr">
              <a:solidFill>
                <a:schemeClr val="bg2"/>
              </a:solidFill>
              <a:prstDash val="solid"/>
              <a:miter lim="800000"/>
            </a:ln>
            <a:effectLst/>
          </p:spPr>
          <p:txBody>
            <a:bodyPr spcFirstLastPara="0" vert="horz" wrap="square" lIns="247023" tIns="247023" rIns="247023" bIns="247023"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endParaRPr kumimoji="0" lang="en-GB" sz="6500" b="0" i="0" u="none" strike="noStrike" kern="0" cap="none" spc="0" normalizeH="0" baseline="0" noProof="0">
                <a:ln>
                  <a:noFill/>
                </a:ln>
                <a:solidFill>
                  <a:prstClr val="white"/>
                </a:solidFill>
                <a:effectLst/>
                <a:uLnTx/>
                <a:uFillTx/>
                <a:latin typeface="Arial"/>
                <a:ea typeface="+mn-ea"/>
                <a:cs typeface="+mn-cs"/>
              </a:endParaRPr>
            </a:p>
          </p:txBody>
        </p:sp>
        <p:sp>
          <p:nvSpPr>
            <p:cNvPr id="49" name="Oval 48">
              <a:extLst>
                <a:ext uri="{FF2B5EF4-FFF2-40B4-BE49-F238E27FC236}">
                  <a16:creationId xmlns:a16="http://schemas.microsoft.com/office/drawing/2014/main" id="{0B1970A9-31CB-E996-C233-6F6039216C2E}"/>
                </a:ext>
              </a:extLst>
            </p:cNvPr>
            <p:cNvSpPr/>
            <p:nvPr/>
          </p:nvSpPr>
          <p:spPr>
            <a:xfrm>
              <a:off x="5234093" y="2167287"/>
              <a:ext cx="1729961" cy="1729961"/>
            </a:xfrm>
            <a:prstGeom prst="ellipse">
              <a:avLst/>
            </a:prstGeom>
            <a:solidFill>
              <a:srgbClr val="939393"/>
            </a:solidFill>
            <a:ln w="57150" cap="flat" cmpd="sng" algn="ctr">
              <a:solidFill>
                <a:sysClr val="window" lastClr="FFFFFF"/>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B9AA4374-FF5C-0D15-2F89-30CA63637282}"/>
                </a:ext>
              </a:extLst>
            </p:cNvPr>
            <p:cNvSpPr/>
            <p:nvPr/>
          </p:nvSpPr>
          <p:spPr>
            <a:xfrm>
              <a:off x="5380826" y="2314020"/>
              <a:ext cx="1436496" cy="1436496"/>
            </a:xfrm>
            <a:prstGeom prst="ellipse">
              <a:avLst/>
            </a:prstGeom>
            <a:noFill/>
            <a:ln w="12700" cap="flat" cmpd="sng" algn="ctr">
              <a:solidFill>
                <a:sysClr val="window" lastClr="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94BB2FDC-7622-607A-377C-4CF2C22397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5647" y="2565927"/>
              <a:ext cx="999755" cy="1001166"/>
            </a:xfrm>
            <a:prstGeom prst="rect">
              <a:avLst/>
            </a:prstGeom>
          </p:spPr>
        </p:pic>
      </p:grpSp>
      <p:grpSp>
        <p:nvGrpSpPr>
          <p:cNvPr id="52" name="Group 51">
            <a:extLst>
              <a:ext uri="{FF2B5EF4-FFF2-40B4-BE49-F238E27FC236}">
                <a16:creationId xmlns:a16="http://schemas.microsoft.com/office/drawing/2014/main" id="{DD3064E7-A65B-4D34-0A36-DC50FD735399}"/>
              </a:ext>
            </a:extLst>
          </p:cNvPr>
          <p:cNvGrpSpPr/>
          <p:nvPr/>
        </p:nvGrpSpPr>
        <p:grpSpPr>
          <a:xfrm>
            <a:off x="315046" y="3561665"/>
            <a:ext cx="4295978" cy="705600"/>
            <a:chOff x="522564" y="3566799"/>
            <a:chExt cx="4088459" cy="705600"/>
          </a:xfrm>
        </p:grpSpPr>
        <p:sp>
          <p:nvSpPr>
            <p:cNvPr id="53" name="Freeform: Shape 52">
              <a:extLst>
                <a:ext uri="{FF2B5EF4-FFF2-40B4-BE49-F238E27FC236}">
                  <a16:creationId xmlns:a16="http://schemas.microsoft.com/office/drawing/2014/main" id="{F33ADBB1-F825-8D05-4156-53843265368E}"/>
                </a:ext>
              </a:extLst>
            </p:cNvPr>
            <p:cNvSpPr/>
            <p:nvPr/>
          </p:nvSpPr>
          <p:spPr>
            <a:xfrm>
              <a:off x="4157094" y="3780119"/>
              <a:ext cx="453929" cy="483224"/>
            </a:xfrm>
            <a:custGeom>
              <a:avLst/>
              <a:gdLst>
                <a:gd name="connsiteX0" fmla="*/ 522224 w 597643"/>
                <a:gd name="connsiteY0" fmla="*/ 0 h 662092"/>
                <a:gd name="connsiteX1" fmla="*/ 597643 w 597643"/>
                <a:gd name="connsiteY1" fmla="*/ 7603 h 662092"/>
                <a:gd name="connsiteX2" fmla="*/ 597643 w 597643"/>
                <a:gd name="connsiteY2" fmla="*/ 532011 h 662092"/>
                <a:gd name="connsiteX3" fmla="*/ 467562 w 597643"/>
                <a:gd name="connsiteY3" fmla="*/ 662092 h 662092"/>
                <a:gd name="connsiteX4" fmla="*/ 21357 w 597643"/>
                <a:gd name="connsiteY4" fmla="*/ 662092 h 662092"/>
                <a:gd name="connsiteX5" fmla="*/ 10610 w 597643"/>
                <a:gd name="connsiteY5" fmla="*/ 627471 h 662092"/>
                <a:gd name="connsiteX6" fmla="*/ 0 w 597643"/>
                <a:gd name="connsiteY6" fmla="*/ 522225 h 662092"/>
                <a:gd name="connsiteX7" fmla="*/ 522224 w 597643"/>
                <a:gd name="connsiteY7" fmla="*/ 0 h 66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643" h="662092">
                  <a:moveTo>
                    <a:pt x="522224" y="0"/>
                  </a:moveTo>
                  <a:lnTo>
                    <a:pt x="597643" y="7603"/>
                  </a:lnTo>
                  <a:lnTo>
                    <a:pt x="597643" y="532011"/>
                  </a:lnTo>
                  <a:cubicBezTo>
                    <a:pt x="597643" y="603853"/>
                    <a:pt x="539404" y="662092"/>
                    <a:pt x="467562" y="662092"/>
                  </a:cubicBezTo>
                  <a:lnTo>
                    <a:pt x="21357" y="662092"/>
                  </a:lnTo>
                  <a:lnTo>
                    <a:pt x="10610" y="627471"/>
                  </a:lnTo>
                  <a:cubicBezTo>
                    <a:pt x="3653" y="593476"/>
                    <a:pt x="0" y="558277"/>
                    <a:pt x="0" y="522225"/>
                  </a:cubicBezTo>
                  <a:cubicBezTo>
                    <a:pt x="0" y="233808"/>
                    <a:pt x="233807" y="0"/>
                    <a:pt x="522224" y="0"/>
                  </a:cubicBezTo>
                  <a:close/>
                </a:path>
              </a:pathLst>
            </a:custGeom>
            <a:solidFill>
              <a:schemeClr val="bg2"/>
            </a:solidFill>
            <a:ln w="12700" cap="flat" cmpd="sng" algn="ctr">
              <a:solidFill>
                <a:schemeClr val="bg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900" b="0" i="0" u="none" strike="noStrike" kern="0" cap="none" spc="0" normalizeH="0" baseline="0" noProof="0">
                <a:ln>
                  <a:noFill/>
                </a:ln>
                <a:solidFill>
                  <a:prstClr val="white"/>
                </a:solidFill>
                <a:effectLst/>
                <a:uLnTx/>
                <a:uFillTx/>
                <a:latin typeface="Arial" panose="020B0604020202020204"/>
              </a:endParaRPr>
            </a:p>
          </p:txBody>
        </p:sp>
        <p:sp>
          <p:nvSpPr>
            <p:cNvPr id="54" name="Rectangle: Rounded Corners 53">
              <a:extLst>
                <a:ext uri="{FF2B5EF4-FFF2-40B4-BE49-F238E27FC236}">
                  <a16:creationId xmlns:a16="http://schemas.microsoft.com/office/drawing/2014/main" id="{75EBD1C6-07F7-E9F2-C14D-F96A6191C534}"/>
                </a:ext>
              </a:extLst>
            </p:cNvPr>
            <p:cNvSpPr/>
            <p:nvPr/>
          </p:nvSpPr>
          <p:spPr>
            <a:xfrm>
              <a:off x="522564" y="3566799"/>
              <a:ext cx="4088458" cy="705600"/>
            </a:xfrm>
            <a:prstGeom prst="roundRect">
              <a:avLst>
                <a:gd name="adj" fmla="val 16924"/>
              </a:avLst>
            </a:prstGeom>
            <a:noFill/>
            <a:ln w="19050" cap="flat" cmpd="sng" algn="ctr">
              <a:solidFill>
                <a:schemeClr val="bg2"/>
              </a:solidFill>
              <a:prstDash val="solid"/>
              <a:miter lim="800000"/>
            </a:ln>
            <a:effectLst/>
          </p:spPr>
          <p:txBody>
            <a:bodyPr rtlCol="0" anchor="t" anchorCtr="0"/>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600" b="1" i="0" u="none" strike="noStrike" kern="0" cap="none" spc="0" normalizeH="0" baseline="0" noProof="0" dirty="0">
                  <a:ln>
                    <a:noFill/>
                  </a:ln>
                  <a:solidFill>
                    <a:srgbClr val="19195A"/>
                  </a:solidFill>
                  <a:effectLst/>
                  <a:uLnTx/>
                  <a:uFillTx/>
                </a:rPr>
                <a:t>RCEM </a:t>
              </a:r>
              <a:r>
                <a:rPr kumimoji="0" lang="en-GB" sz="1600" b="0" i="0" u="none" strike="noStrike" kern="0" cap="none" spc="0" normalizeH="0" baseline="0" noProof="0" dirty="0">
                  <a:ln>
                    <a:noFill/>
                  </a:ln>
                  <a:solidFill>
                    <a:srgbClr val="19195A"/>
                  </a:solidFill>
                  <a:effectLst/>
                  <a:uLnTx/>
                  <a:uFillTx/>
                </a:rPr>
                <a:t>has</a:t>
              </a:r>
              <a:r>
                <a:rPr kumimoji="0" lang="en-GB" sz="1600" b="1" i="0" u="none" strike="noStrike" kern="0" cap="none" spc="0" normalizeH="0" baseline="0" noProof="0" dirty="0">
                  <a:ln>
                    <a:noFill/>
                  </a:ln>
                  <a:solidFill>
                    <a:srgbClr val="19195A"/>
                  </a:solidFill>
                  <a:effectLst/>
                  <a:uLnTx/>
                  <a:uFillTx/>
                </a:rPr>
                <a:t> </a:t>
              </a:r>
              <a:r>
                <a:rPr kumimoji="0" lang="en-GB" sz="1600" b="0" i="0" u="none" strike="noStrike" kern="0" cap="none" spc="0" normalizeH="0" baseline="0" noProof="0" dirty="0">
                  <a:ln>
                    <a:noFill/>
                  </a:ln>
                  <a:solidFill>
                    <a:srgbClr val="19195A"/>
                  </a:solidFill>
                  <a:effectLst/>
                  <a:uLnTx/>
                  <a:uFillTx/>
                </a:rPr>
                <a:t>conducted an </a:t>
              </a:r>
              <a:r>
                <a:rPr kumimoji="0" lang="en-GB" sz="1600" b="1" i="0" u="none" strike="noStrike" kern="0" cap="none" spc="0" normalizeH="0" baseline="0" noProof="0" dirty="0">
                  <a:ln>
                    <a:noFill/>
                  </a:ln>
                  <a:solidFill>
                    <a:srgbClr val="19195A"/>
                  </a:solidFill>
                  <a:effectLst/>
                  <a:uLnTx/>
                  <a:uFillTx/>
                </a:rPr>
                <a:t>asthma audit </a:t>
              </a:r>
              <a:br>
                <a:rPr kumimoji="0" lang="en-GB" sz="1600" b="1" i="0" u="none" strike="noStrike" kern="0" cap="none" spc="0" normalizeH="0" baseline="0" noProof="0" dirty="0">
                  <a:ln>
                    <a:noFill/>
                  </a:ln>
                  <a:solidFill>
                    <a:srgbClr val="19195A"/>
                  </a:solidFill>
                  <a:effectLst/>
                  <a:uLnTx/>
                  <a:uFillTx/>
                </a:rPr>
              </a:br>
              <a:r>
                <a:rPr kumimoji="0" lang="en-GB" sz="1600" b="0" i="0" u="none" strike="noStrike" kern="0" cap="none" spc="0" normalizeH="0" baseline="0" noProof="0" dirty="0">
                  <a:ln>
                    <a:noFill/>
                  </a:ln>
                  <a:solidFill>
                    <a:srgbClr val="19195A"/>
                  </a:solidFill>
                  <a:effectLst/>
                  <a:uLnTx/>
                  <a:uFillTx/>
                </a:rPr>
                <a:t>to benchmark ED performance</a:t>
              </a:r>
              <a:r>
                <a:rPr kumimoji="0" lang="en-GB" sz="1600" b="0" i="0" u="none" strike="noStrike" kern="0" cap="none" spc="0" normalizeH="0" baseline="30000" noProof="0" dirty="0">
                  <a:ln>
                    <a:noFill/>
                  </a:ln>
                  <a:solidFill>
                    <a:srgbClr val="19195A"/>
                  </a:solidFill>
                  <a:effectLst/>
                  <a:uLnTx/>
                  <a:uFillTx/>
                </a:rPr>
                <a:t>5</a:t>
              </a:r>
            </a:p>
          </p:txBody>
        </p:sp>
      </p:grpSp>
      <p:sp>
        <p:nvSpPr>
          <p:cNvPr id="58" name="Rectangle: Rounded Corners 57">
            <a:extLst>
              <a:ext uri="{FF2B5EF4-FFF2-40B4-BE49-F238E27FC236}">
                <a16:creationId xmlns:a16="http://schemas.microsoft.com/office/drawing/2014/main" id="{6ADA56CD-13F4-6099-B2BF-BDB764C85A02}"/>
              </a:ext>
            </a:extLst>
          </p:cNvPr>
          <p:cNvSpPr>
            <a:spLocks/>
          </p:cNvSpPr>
          <p:nvPr/>
        </p:nvSpPr>
        <p:spPr>
          <a:xfrm>
            <a:off x="376015" y="1185665"/>
            <a:ext cx="11306174" cy="346135"/>
          </a:xfrm>
          <a:prstGeom prst="round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Many guidelines recommend patient follow up, and that an asthma action plan is provided on ED discharge</a:t>
            </a:r>
          </a:p>
        </p:txBody>
      </p:sp>
      <p:grpSp>
        <p:nvGrpSpPr>
          <p:cNvPr id="59" name="Group 58">
            <a:extLst>
              <a:ext uri="{FF2B5EF4-FFF2-40B4-BE49-F238E27FC236}">
                <a16:creationId xmlns:a16="http://schemas.microsoft.com/office/drawing/2014/main" id="{8FA1A831-71E0-261C-5F96-19F4AFBD52C2}"/>
              </a:ext>
            </a:extLst>
          </p:cNvPr>
          <p:cNvGrpSpPr/>
          <p:nvPr/>
        </p:nvGrpSpPr>
        <p:grpSpPr>
          <a:xfrm>
            <a:off x="597552" y="5273212"/>
            <a:ext cx="10395100" cy="514249"/>
            <a:chOff x="762924" y="5403959"/>
            <a:chExt cx="10395100" cy="514249"/>
          </a:xfrm>
          <a:solidFill>
            <a:schemeClr val="tx2"/>
          </a:solidFill>
        </p:grpSpPr>
        <p:sp>
          <p:nvSpPr>
            <p:cNvPr id="60" name="Rectangle: Rounded Corners 59">
              <a:extLst>
                <a:ext uri="{FF2B5EF4-FFF2-40B4-BE49-F238E27FC236}">
                  <a16:creationId xmlns:a16="http://schemas.microsoft.com/office/drawing/2014/main" id="{BBA67907-3726-4463-AC6B-FF3D2ECE85CF}"/>
                </a:ext>
              </a:extLst>
            </p:cNvPr>
            <p:cNvSpPr>
              <a:spLocks/>
            </p:cNvSpPr>
            <p:nvPr/>
          </p:nvSpPr>
          <p:spPr>
            <a:xfrm>
              <a:off x="1230924" y="5403959"/>
              <a:ext cx="9927100" cy="514249"/>
            </a:xfrm>
            <a:prstGeom prst="roundRect">
              <a:avLst/>
            </a:prstGeom>
            <a:grpFill/>
            <a:ln w="12700" cap="flat" cmpd="sng" algn="ctr">
              <a:noFill/>
              <a:prstDash val="solid"/>
              <a:miter lim="800000"/>
            </a:ln>
            <a:effectLst/>
          </p:spPr>
          <p:txBody>
            <a:bodyPr rtlCol="0" anchor="ctr"/>
            <a:lstStyle/>
            <a:p>
              <a:pPr marL="0" marR="0" lvl="1"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schemeClr val="bg1"/>
                  </a:solidFill>
                  <a:effectLst/>
                  <a:uLnTx/>
                  <a:uFillTx/>
                </a:rPr>
                <a:t>Are you aware of any discharge protocols in your area? What is your experience of them?</a:t>
              </a:r>
            </a:p>
          </p:txBody>
        </p:sp>
        <p:grpSp>
          <p:nvGrpSpPr>
            <p:cNvPr id="61" name="Group 60">
              <a:extLst>
                <a:ext uri="{FF2B5EF4-FFF2-40B4-BE49-F238E27FC236}">
                  <a16:creationId xmlns:a16="http://schemas.microsoft.com/office/drawing/2014/main" id="{E92DE245-117B-A6E2-02DD-54E6FDFFF42A}"/>
                </a:ext>
              </a:extLst>
            </p:cNvPr>
            <p:cNvGrpSpPr/>
            <p:nvPr/>
          </p:nvGrpSpPr>
          <p:grpSpPr>
            <a:xfrm>
              <a:off x="762924" y="5416202"/>
              <a:ext cx="468000" cy="468000"/>
              <a:chOff x="454315" y="5371486"/>
              <a:chExt cx="468000" cy="468000"/>
            </a:xfrm>
            <a:grpFill/>
          </p:grpSpPr>
          <p:sp>
            <p:nvSpPr>
              <p:cNvPr id="62" name="Oval 61">
                <a:extLst>
                  <a:ext uri="{FF2B5EF4-FFF2-40B4-BE49-F238E27FC236}">
                    <a16:creationId xmlns:a16="http://schemas.microsoft.com/office/drawing/2014/main" id="{D2AFB12A-D66D-29D2-6B78-D14BF0E0328D}"/>
                  </a:ext>
                </a:extLst>
              </p:cNvPr>
              <p:cNvSpPr/>
              <p:nvPr/>
            </p:nvSpPr>
            <p:spPr>
              <a:xfrm>
                <a:off x="454315" y="5371486"/>
                <a:ext cx="468000" cy="468000"/>
              </a:xfrm>
              <a:prstGeom prst="ellipse">
                <a:avLst/>
              </a:prstGeom>
              <a:gr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63" name="Graphic 62">
                <a:extLst>
                  <a:ext uri="{FF2B5EF4-FFF2-40B4-BE49-F238E27FC236}">
                    <a16:creationId xmlns:a16="http://schemas.microsoft.com/office/drawing/2014/main" id="{FEBC8E0A-20CB-73C7-AA80-512C7BA15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088" y="5424639"/>
                <a:ext cx="383456" cy="383456"/>
              </a:xfrm>
              <a:prstGeom prst="rect">
                <a:avLst/>
              </a:prstGeom>
            </p:spPr>
          </p:pic>
        </p:grpSp>
      </p:grpSp>
      <p:sp>
        <p:nvSpPr>
          <p:cNvPr id="67" name="Footer Placeholder 2">
            <a:extLst>
              <a:ext uri="{FF2B5EF4-FFF2-40B4-BE49-F238E27FC236}">
                <a16:creationId xmlns:a16="http://schemas.microsoft.com/office/drawing/2014/main" id="{D79DC1A7-76CE-F3AC-1AB0-1824B7C3E513}"/>
              </a:ext>
            </a:extLst>
          </p:cNvPr>
          <p:cNvSpPr>
            <a:spLocks noGrp="1"/>
          </p:cNvSpPr>
          <p:nvPr>
            <p:ph type="ftr" sz="quarter" idx="11"/>
          </p:nvPr>
        </p:nvSpPr>
        <p:spPr>
          <a:xfrm>
            <a:off x="548282" y="6303600"/>
            <a:ext cx="10620000" cy="288000"/>
          </a:xfrm>
        </p:spPr>
        <p:txBody>
          <a:bodyPr/>
          <a:lstStyle/>
          <a:p>
            <a:r>
              <a:rPr lang="en-GB" sz="700" dirty="0"/>
              <a:t>AAAAI, American Academy of Allergy, Asthma, and Immunology; ACI, Agency for Clinical Innovation; BTS, British Thoracic Society; ECI, Emergency Care Institute; ED, emergency department; GP, general practitioner; RCEM, Royal College of Emergency Medicine.</a:t>
            </a:r>
            <a:br>
              <a:rPr lang="en-GB" sz="700" dirty="0"/>
            </a:br>
            <a:r>
              <a:rPr lang="en-GB" sz="700" dirty="0"/>
              <a:t>1. BTS Asthma Discharge Care Bundle. 2016. Available from: https://www.brit-thoracic.org.uk/media/70103/annex-1-care-bundle-sheet-12-dec-2016-v2.pdf (Accessed April 2024); 2. AAAAI. Asthma discharge plan. 2014. Available from: https://www.aaaai.org/Aaaai/media/Media-Library-PDFs/Practice%20Management/Practice%20Tools/AMA-PCPI-Measure-6_Asthma-Discharge-Plan.pdf (Accessed April 2024); 3. Emirates Thoracic Society. Algorithm for the management of adult asthma in the emergency department. Available from: https://www.etsociety.ae/wp-content/uploads/2021/03/V9-Protocol_for_management_of_adult_asthma_AH.pdf (Accessed April 2024); 4. ECI. Asthma plan – emergency department discharge. 2020. Available from: https://aci.health.nsw.gov.au/networks/eci/clinical/clinical-tools/respiratory/asthma/discharge-aathma-patient (Accessed April 2024); 5. RCEM. Clinical audit 2016/17. Available from: https://rcem.ac.uk/wp-content/uploads/2021/11/Moderate_and_Acute_Severe_Asthma_Clinical_Audit_2016_17.pdf (Accessed May 2024); 6. Agency for Clinical Innovation. Asthma plan. 2020. Available from: https://aci.health.nsw.gov.au/__data/assets/pdf_file/0006/572019/ACI-CATALYST-ECI-asthma-plan.pdf (Accessed April 2024); 7. Asthma + Lung UK. Adult Asthma Action Plan. 2021. Available from: https://www.asthmaandlung.org.uk/sites/default/files/2023-03/your-asthma-plan-a4-trifold-digital-july22.pdf (Accessed April 2024).</a:t>
            </a:r>
          </a:p>
        </p:txBody>
      </p:sp>
      <p:sp>
        <p:nvSpPr>
          <p:cNvPr id="68" name="Slide Number Placeholder 9">
            <a:extLst>
              <a:ext uri="{FF2B5EF4-FFF2-40B4-BE49-F238E27FC236}">
                <a16:creationId xmlns:a16="http://schemas.microsoft.com/office/drawing/2014/main" id="{CB283164-6591-044C-28EB-12D2A258DE84}"/>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20</a:t>
            </a:fld>
            <a:endParaRPr lang="en-GB"/>
          </a:p>
        </p:txBody>
      </p:sp>
      <p:sp>
        <p:nvSpPr>
          <p:cNvPr id="2" name="文本框 1">
            <a:extLst>
              <a:ext uri="{FF2B5EF4-FFF2-40B4-BE49-F238E27FC236}">
                <a16:creationId xmlns:a16="http://schemas.microsoft.com/office/drawing/2014/main" id="{7699D84F-45CD-F00A-1E87-F330F73071B1}"/>
              </a:ext>
            </a:extLst>
          </p:cNvPr>
          <p:cNvSpPr txBox="1"/>
          <p:nvPr/>
        </p:nvSpPr>
        <p:spPr>
          <a:xfrm>
            <a:off x="3946587" y="2137770"/>
            <a:ext cx="697627" cy="276999"/>
          </a:xfrm>
          <a:prstGeom prst="rect">
            <a:avLst/>
          </a:prstGeom>
          <a:noFill/>
        </p:spPr>
        <p:txBody>
          <a:bodyPr wrap="none" rtlCol="0">
            <a:spAutoFit/>
          </a:bodyPr>
          <a:lstStyle/>
          <a:p>
            <a:r>
              <a:rPr lang="en-US" altLang="zh-CN" sz="1200" b="1" dirty="0">
                <a:solidFill>
                  <a:srgbClr val="0070C0"/>
                </a:solidFill>
              </a:rPr>
              <a:t>England</a:t>
            </a:r>
            <a:endParaRPr lang="zh-CN" altLang="en-US" sz="1200" b="1" dirty="0">
              <a:solidFill>
                <a:srgbClr val="0070C0"/>
              </a:solidFill>
            </a:endParaRPr>
          </a:p>
        </p:txBody>
      </p:sp>
      <p:sp>
        <p:nvSpPr>
          <p:cNvPr id="3" name="文本框 2">
            <a:extLst>
              <a:ext uri="{FF2B5EF4-FFF2-40B4-BE49-F238E27FC236}">
                <a16:creationId xmlns:a16="http://schemas.microsoft.com/office/drawing/2014/main" id="{04495D7F-28A3-BCE9-4180-7AE78A0FA88B}"/>
              </a:ext>
            </a:extLst>
          </p:cNvPr>
          <p:cNvSpPr txBox="1"/>
          <p:nvPr/>
        </p:nvSpPr>
        <p:spPr>
          <a:xfrm>
            <a:off x="3144929" y="3147648"/>
            <a:ext cx="1544910" cy="276999"/>
          </a:xfrm>
          <a:prstGeom prst="rect">
            <a:avLst/>
          </a:prstGeom>
          <a:noFill/>
        </p:spPr>
        <p:txBody>
          <a:bodyPr wrap="none" rtlCol="0">
            <a:spAutoFit/>
          </a:bodyPr>
          <a:lstStyle/>
          <a:p>
            <a:r>
              <a:rPr lang="en-US" altLang="zh-CN" sz="1200" b="1" dirty="0">
                <a:solidFill>
                  <a:srgbClr val="0070C0"/>
                </a:solidFill>
              </a:rPr>
              <a:t>United Arab Emirates</a:t>
            </a:r>
            <a:endParaRPr lang="zh-CN" altLang="en-US" sz="1200" b="1" dirty="0">
              <a:solidFill>
                <a:srgbClr val="0070C0"/>
              </a:solidFill>
            </a:endParaRPr>
          </a:p>
        </p:txBody>
      </p:sp>
      <p:sp>
        <p:nvSpPr>
          <p:cNvPr id="5" name="文本框 4">
            <a:extLst>
              <a:ext uri="{FF2B5EF4-FFF2-40B4-BE49-F238E27FC236}">
                <a16:creationId xmlns:a16="http://schemas.microsoft.com/office/drawing/2014/main" id="{570B6411-7D11-538E-1DA7-3F24C1BD7B80}"/>
              </a:ext>
            </a:extLst>
          </p:cNvPr>
          <p:cNvSpPr txBox="1"/>
          <p:nvPr/>
        </p:nvSpPr>
        <p:spPr>
          <a:xfrm>
            <a:off x="3935958" y="4019026"/>
            <a:ext cx="697627" cy="276999"/>
          </a:xfrm>
          <a:prstGeom prst="rect">
            <a:avLst/>
          </a:prstGeom>
          <a:noFill/>
        </p:spPr>
        <p:txBody>
          <a:bodyPr wrap="none" rtlCol="0">
            <a:spAutoFit/>
          </a:bodyPr>
          <a:lstStyle/>
          <a:p>
            <a:r>
              <a:rPr lang="en-US" altLang="zh-CN" sz="1200" b="1" dirty="0">
                <a:solidFill>
                  <a:srgbClr val="0070C0"/>
                </a:solidFill>
              </a:rPr>
              <a:t>England</a:t>
            </a:r>
            <a:endParaRPr lang="zh-CN" altLang="en-US" sz="1200" b="1" dirty="0">
              <a:solidFill>
                <a:srgbClr val="0070C0"/>
              </a:solidFill>
            </a:endParaRPr>
          </a:p>
        </p:txBody>
      </p:sp>
      <p:sp>
        <p:nvSpPr>
          <p:cNvPr id="69" name="文本框 68">
            <a:extLst>
              <a:ext uri="{FF2B5EF4-FFF2-40B4-BE49-F238E27FC236}">
                <a16:creationId xmlns:a16="http://schemas.microsoft.com/office/drawing/2014/main" id="{11825267-595E-E899-6C08-589BE34C386F}"/>
              </a:ext>
            </a:extLst>
          </p:cNvPr>
          <p:cNvSpPr txBox="1"/>
          <p:nvPr/>
        </p:nvSpPr>
        <p:spPr>
          <a:xfrm>
            <a:off x="11093447" y="2056445"/>
            <a:ext cx="711157" cy="276999"/>
          </a:xfrm>
          <a:prstGeom prst="rect">
            <a:avLst/>
          </a:prstGeom>
          <a:noFill/>
        </p:spPr>
        <p:txBody>
          <a:bodyPr wrap="none" rtlCol="0">
            <a:spAutoFit/>
          </a:bodyPr>
          <a:lstStyle/>
          <a:p>
            <a:r>
              <a:rPr lang="en-US" altLang="zh-CN" sz="1200" b="1" dirty="0">
                <a:solidFill>
                  <a:srgbClr val="0070C0"/>
                </a:solidFill>
              </a:rPr>
              <a:t>America</a:t>
            </a:r>
            <a:endParaRPr lang="zh-CN" altLang="en-US" sz="1200" b="1" dirty="0">
              <a:solidFill>
                <a:srgbClr val="0070C0"/>
              </a:solidFill>
            </a:endParaRPr>
          </a:p>
        </p:txBody>
      </p:sp>
      <p:sp>
        <p:nvSpPr>
          <p:cNvPr id="70" name="文本框 69">
            <a:extLst>
              <a:ext uri="{FF2B5EF4-FFF2-40B4-BE49-F238E27FC236}">
                <a16:creationId xmlns:a16="http://schemas.microsoft.com/office/drawing/2014/main" id="{0CD5CE67-350B-C3A2-8CA7-E7AACD8AE458}"/>
              </a:ext>
            </a:extLst>
          </p:cNvPr>
          <p:cNvSpPr txBox="1"/>
          <p:nvPr/>
        </p:nvSpPr>
        <p:spPr>
          <a:xfrm>
            <a:off x="11052795" y="2938904"/>
            <a:ext cx="751809" cy="276999"/>
          </a:xfrm>
          <a:prstGeom prst="rect">
            <a:avLst/>
          </a:prstGeom>
          <a:noFill/>
        </p:spPr>
        <p:txBody>
          <a:bodyPr wrap="none" rtlCol="0">
            <a:spAutoFit/>
          </a:bodyPr>
          <a:lstStyle/>
          <a:p>
            <a:r>
              <a:rPr lang="en-US" altLang="zh-CN" sz="1200" b="1" dirty="0">
                <a:solidFill>
                  <a:srgbClr val="0070C0"/>
                </a:solidFill>
              </a:rPr>
              <a:t>Australia</a:t>
            </a:r>
            <a:endParaRPr lang="zh-CN" altLang="en-US" sz="1200" b="1" dirty="0">
              <a:solidFill>
                <a:srgbClr val="0070C0"/>
              </a:solidFill>
            </a:endParaRPr>
          </a:p>
        </p:txBody>
      </p:sp>
      <p:sp>
        <p:nvSpPr>
          <p:cNvPr id="71" name="文本框 70">
            <a:extLst>
              <a:ext uri="{FF2B5EF4-FFF2-40B4-BE49-F238E27FC236}">
                <a16:creationId xmlns:a16="http://schemas.microsoft.com/office/drawing/2014/main" id="{AF5B3EFF-52B7-C4D9-5789-4732C08127E7}"/>
              </a:ext>
            </a:extLst>
          </p:cNvPr>
          <p:cNvSpPr txBox="1"/>
          <p:nvPr/>
        </p:nvSpPr>
        <p:spPr>
          <a:xfrm>
            <a:off x="11052794" y="4072968"/>
            <a:ext cx="751809" cy="276999"/>
          </a:xfrm>
          <a:prstGeom prst="rect">
            <a:avLst/>
          </a:prstGeom>
          <a:noFill/>
        </p:spPr>
        <p:txBody>
          <a:bodyPr wrap="none" rtlCol="0">
            <a:spAutoFit/>
          </a:bodyPr>
          <a:lstStyle/>
          <a:p>
            <a:r>
              <a:rPr lang="en-US" altLang="zh-CN" sz="1200" b="1" dirty="0">
                <a:solidFill>
                  <a:srgbClr val="0070C0"/>
                </a:solidFill>
              </a:rPr>
              <a:t>Australia</a:t>
            </a:r>
            <a:endParaRPr lang="zh-CN" altLang="en-US" sz="1200" b="1" dirty="0">
              <a:solidFill>
                <a:srgbClr val="0070C0"/>
              </a:solidFill>
            </a:endParaRPr>
          </a:p>
        </p:txBody>
      </p:sp>
    </p:spTree>
    <p:extLst>
      <p:ext uri="{BB962C8B-B14F-4D97-AF65-F5344CB8AC3E}">
        <p14:creationId xmlns:p14="http://schemas.microsoft.com/office/powerpoint/2010/main" val="2339647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79A0-491A-8AD6-2CF9-C998350749C2}"/>
              </a:ext>
            </a:extLst>
          </p:cNvPr>
          <p:cNvSpPr>
            <a:spLocks noGrp="1"/>
          </p:cNvSpPr>
          <p:nvPr>
            <p:ph type="title"/>
          </p:nvPr>
        </p:nvSpPr>
        <p:spPr/>
        <p:txBody>
          <a:bodyPr/>
          <a:lstStyle/>
          <a:p>
            <a:r>
              <a:rPr lang="en-GB"/>
              <a:t>Although ED care protocols exist, work needs to be done to increase use and optimise implementation</a:t>
            </a:r>
          </a:p>
        </p:txBody>
      </p:sp>
      <p:sp>
        <p:nvSpPr>
          <p:cNvPr id="33" name="Content Placeholder 1">
            <a:extLst>
              <a:ext uri="{FF2B5EF4-FFF2-40B4-BE49-F238E27FC236}">
                <a16:creationId xmlns:a16="http://schemas.microsoft.com/office/drawing/2014/main" id="{38A234F0-C1AC-C9D6-8A71-6A167A310969}"/>
              </a:ext>
            </a:extLst>
          </p:cNvPr>
          <p:cNvSpPr txBox="1">
            <a:spLocks/>
          </p:cNvSpPr>
          <p:nvPr/>
        </p:nvSpPr>
        <p:spPr>
          <a:xfrm>
            <a:off x="705582" y="2617157"/>
            <a:ext cx="4982916" cy="2884341"/>
          </a:xfrm>
          <a:prstGeom prst="rect">
            <a:avLst/>
          </a:prstGeom>
        </p:spPr>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Fewer care protocol elements </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Less complex care protocol elements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Greater use of evaluative and iterative strategies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Increased development of stakeholder relationships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High use of champions, MDTs and analysis </a:t>
            </a:r>
            <a:br>
              <a:rPr kumimoji="0" lang="en-GB" sz="1800" b="0" i="0" u="none" strike="noStrike" kern="1200" cap="none" spc="0" normalizeH="0" baseline="0" noProof="0" dirty="0">
                <a:ln>
                  <a:noFill/>
                </a:ln>
                <a:solidFill>
                  <a:srgbClr val="656665"/>
                </a:solidFill>
                <a:effectLst/>
                <a:uLnTx/>
                <a:uFillTx/>
                <a:ea typeface="+mn-ea"/>
                <a:cs typeface="+mn-cs"/>
              </a:rPr>
            </a:br>
            <a:r>
              <a:rPr kumimoji="0" lang="en-GB" sz="1800" b="0" i="0" u="none" strike="noStrike" kern="1200" cap="none" spc="0" normalizeH="0" baseline="0" noProof="0" dirty="0">
                <a:ln>
                  <a:noFill/>
                </a:ln>
                <a:solidFill>
                  <a:srgbClr val="656665"/>
                </a:solidFill>
                <a:effectLst/>
                <a:uLnTx/>
                <a:uFillTx/>
                <a:ea typeface="+mn-ea"/>
                <a:cs typeface="+mn-cs"/>
              </a:rPr>
              <a:t>of results</a:t>
            </a:r>
          </a:p>
          <a:p>
            <a:pPr marL="481001" marR="0" lvl="1" indent="-228594" algn="l" defTabSz="914377" rtl="0" eaLnBrk="1" fontAlgn="auto" latinLnBrk="0" hangingPunct="1">
              <a:lnSpc>
                <a:spcPct val="100000"/>
              </a:lnSpc>
              <a:spcBef>
                <a:spcPts val="500"/>
              </a:spcBef>
              <a:spcAft>
                <a:spcPts val="0"/>
              </a:spcAft>
              <a:buClr>
                <a:srgbClr val="656665"/>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656665"/>
                </a:solidFill>
                <a:effectLst/>
                <a:uLnTx/>
                <a:uFillTx/>
                <a:ea typeface="+mn-ea"/>
                <a:cs typeface="+mn-cs"/>
              </a:rPr>
              <a:t>Education and training were often used</a:t>
            </a:r>
          </a:p>
        </p:txBody>
      </p:sp>
      <p:sp>
        <p:nvSpPr>
          <p:cNvPr id="34" name="Oval 33">
            <a:extLst>
              <a:ext uri="{FF2B5EF4-FFF2-40B4-BE49-F238E27FC236}">
                <a16:creationId xmlns:a16="http://schemas.microsoft.com/office/drawing/2014/main" id="{F54B8016-654E-A7A4-8D6B-F7E766DB75A8}"/>
              </a:ext>
            </a:extLst>
          </p:cNvPr>
          <p:cNvSpPr/>
          <p:nvPr/>
        </p:nvSpPr>
        <p:spPr>
          <a:xfrm>
            <a:off x="10238838" y="4534243"/>
            <a:ext cx="1123039" cy="1123039"/>
          </a:xfrm>
          <a:prstGeom prst="ellipse">
            <a:avLst/>
          </a:prstGeom>
          <a:solidFill>
            <a:schemeClr val="bg1"/>
          </a:solidFill>
          <a:ln w="19050" cap="flat" cmpd="sng" algn="ctr">
            <a:solidFill>
              <a:schemeClr val="tx2"/>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Arc 34">
            <a:extLst>
              <a:ext uri="{FF2B5EF4-FFF2-40B4-BE49-F238E27FC236}">
                <a16:creationId xmlns:a16="http://schemas.microsoft.com/office/drawing/2014/main" id="{8CDB8E89-1061-6F8F-7F33-6B8047C1D331}"/>
              </a:ext>
            </a:extLst>
          </p:cNvPr>
          <p:cNvSpPr/>
          <p:nvPr/>
        </p:nvSpPr>
        <p:spPr>
          <a:xfrm>
            <a:off x="10175029" y="4468015"/>
            <a:ext cx="1257864" cy="1257862"/>
          </a:xfrm>
          <a:prstGeom prst="arc">
            <a:avLst>
              <a:gd name="adj1" fmla="val 16200000"/>
              <a:gd name="adj2" fmla="val 7812339"/>
            </a:avLst>
          </a:prstGeom>
          <a:noFill/>
          <a:ln w="19050" cap="rnd" cmpd="sng" algn="ctr">
            <a:solidFill>
              <a:schemeClr val="tx2"/>
            </a:solidFill>
            <a:prstDash val="solid"/>
            <a:roun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7" name="Rectangle: Rounded Corners 36">
            <a:extLst>
              <a:ext uri="{FF2B5EF4-FFF2-40B4-BE49-F238E27FC236}">
                <a16:creationId xmlns:a16="http://schemas.microsoft.com/office/drawing/2014/main" id="{400942BC-7305-E3D6-9D33-EB3745F6EDC0}"/>
              </a:ext>
            </a:extLst>
          </p:cNvPr>
          <p:cNvSpPr/>
          <p:nvPr/>
        </p:nvSpPr>
        <p:spPr>
          <a:xfrm>
            <a:off x="651511" y="1924374"/>
            <a:ext cx="10898716" cy="3898872"/>
          </a:xfrm>
          <a:prstGeom prst="roundRect">
            <a:avLst>
              <a:gd name="adj" fmla="val 2926"/>
            </a:avLst>
          </a:prstGeom>
          <a:noFill/>
          <a:ln w="19050" cap="flat" cmpd="sng" algn="ctr">
            <a:solidFill>
              <a:schemeClr val="tx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8598E736-9E31-DA8E-2BB7-667A92A941CB}"/>
              </a:ext>
            </a:extLst>
          </p:cNvPr>
          <p:cNvSpPr txBox="1"/>
          <p:nvPr/>
        </p:nvSpPr>
        <p:spPr>
          <a:xfrm>
            <a:off x="1488734" y="1954690"/>
            <a:ext cx="3717482" cy="369332"/>
          </a:xfrm>
          <a:prstGeom prst="rect">
            <a:avLst/>
          </a:prstGeom>
          <a:noFill/>
        </p:spPr>
        <p:txBody>
          <a:bodyPr wrap="square">
            <a:spAutoFit/>
          </a:bodyPr>
          <a:lstStyle/>
          <a:p>
            <a:pPr algn="ctr"/>
            <a:r>
              <a:rPr lang="en-GB" b="1">
                <a:ln/>
                <a:solidFill>
                  <a:schemeClr val="tx2"/>
                </a:solidFill>
                <a:ea typeface="Century Gothic" panose="020B0502020202020204" pitchFamily="34" charset="0"/>
                <a:cs typeface="Times New Roman" panose="02020603050405020304" pitchFamily="18" charset="0"/>
              </a:rPr>
              <a:t>High and medium compliance</a:t>
            </a:r>
            <a:endParaRPr lang="en-GB" baseline="30000">
              <a:solidFill>
                <a:schemeClr val="tx2"/>
              </a:solidFill>
            </a:endParaRPr>
          </a:p>
        </p:txBody>
      </p:sp>
      <p:sp>
        <p:nvSpPr>
          <p:cNvPr id="39" name="Rectangle: Rounded Corners 38">
            <a:extLst>
              <a:ext uri="{FF2B5EF4-FFF2-40B4-BE49-F238E27FC236}">
                <a16:creationId xmlns:a16="http://schemas.microsoft.com/office/drawing/2014/main" id="{9CFB3C83-6150-CD7A-6D3B-37D227A23FFC}"/>
              </a:ext>
            </a:extLst>
          </p:cNvPr>
          <p:cNvSpPr/>
          <p:nvPr/>
        </p:nvSpPr>
        <p:spPr>
          <a:xfrm>
            <a:off x="827475" y="2340636"/>
            <a:ext cx="5040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eaLnBrk="1" fontAlgn="auto" latinLnBrk="0" hangingPunct="1">
              <a:lnSpc>
                <a:spcPct val="110000"/>
              </a:lnSpc>
              <a:spcBef>
                <a:spcPts val="0"/>
              </a:spcBef>
              <a:spcAft>
                <a:spcPts val="0"/>
              </a:spcAft>
              <a:buClrTx/>
              <a:buSzTx/>
              <a:buFontTx/>
              <a:buNone/>
              <a:tabLst/>
              <a:defRPr/>
            </a:pPr>
            <a:endParaRPr kumimoji="0" lang="en-GB" sz="1200" b="1" i="0" u="sng"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3" name="Freeform 684">
            <a:extLst>
              <a:ext uri="{FF2B5EF4-FFF2-40B4-BE49-F238E27FC236}">
                <a16:creationId xmlns:a16="http://schemas.microsoft.com/office/drawing/2014/main" id="{B700579D-F33D-3180-7E23-C2CF51DAADFF}"/>
              </a:ext>
            </a:extLst>
          </p:cNvPr>
          <p:cNvSpPr>
            <a:spLocks noEditPoints="1"/>
          </p:cNvSpPr>
          <p:nvPr/>
        </p:nvSpPr>
        <p:spPr bwMode="auto">
          <a:xfrm>
            <a:off x="10480498" y="4678776"/>
            <a:ext cx="579381" cy="822722"/>
          </a:xfrm>
          <a:custGeom>
            <a:avLst/>
            <a:gdLst>
              <a:gd name="T0" fmla="*/ 80 w 82"/>
              <a:gd name="T1" fmla="*/ 104 h 117"/>
              <a:gd name="T2" fmla="*/ 78 w 82"/>
              <a:gd name="T3" fmla="*/ 106 h 117"/>
              <a:gd name="T4" fmla="*/ 78 w 82"/>
              <a:gd name="T5" fmla="*/ 108 h 117"/>
              <a:gd name="T6" fmla="*/ 73 w 82"/>
              <a:gd name="T7" fmla="*/ 114 h 117"/>
              <a:gd name="T8" fmla="*/ 8 w 82"/>
              <a:gd name="T9" fmla="*/ 114 h 117"/>
              <a:gd name="T10" fmla="*/ 3 w 82"/>
              <a:gd name="T11" fmla="*/ 108 h 117"/>
              <a:gd name="T12" fmla="*/ 3 w 82"/>
              <a:gd name="T13" fmla="*/ 21 h 117"/>
              <a:gd name="T14" fmla="*/ 8 w 82"/>
              <a:gd name="T15" fmla="*/ 16 h 117"/>
              <a:gd name="T16" fmla="*/ 21 w 82"/>
              <a:gd name="T17" fmla="*/ 16 h 117"/>
              <a:gd name="T18" fmla="*/ 21 w 82"/>
              <a:gd name="T19" fmla="*/ 18 h 117"/>
              <a:gd name="T20" fmla="*/ 27 w 82"/>
              <a:gd name="T21" fmla="*/ 23 h 117"/>
              <a:gd name="T22" fmla="*/ 55 w 82"/>
              <a:gd name="T23" fmla="*/ 23 h 117"/>
              <a:gd name="T24" fmla="*/ 60 w 82"/>
              <a:gd name="T25" fmla="*/ 18 h 117"/>
              <a:gd name="T26" fmla="*/ 60 w 82"/>
              <a:gd name="T27" fmla="*/ 16 h 117"/>
              <a:gd name="T28" fmla="*/ 73 w 82"/>
              <a:gd name="T29" fmla="*/ 16 h 117"/>
              <a:gd name="T30" fmla="*/ 78 w 82"/>
              <a:gd name="T31" fmla="*/ 21 h 117"/>
              <a:gd name="T32" fmla="*/ 78 w 82"/>
              <a:gd name="T33" fmla="*/ 24 h 117"/>
              <a:gd name="T34" fmla="*/ 80 w 82"/>
              <a:gd name="T35" fmla="*/ 26 h 117"/>
              <a:gd name="T36" fmla="*/ 82 w 82"/>
              <a:gd name="T37" fmla="*/ 24 h 117"/>
              <a:gd name="T38" fmla="*/ 82 w 82"/>
              <a:gd name="T39" fmla="*/ 21 h 117"/>
              <a:gd name="T40" fmla="*/ 73 w 82"/>
              <a:gd name="T41" fmla="*/ 12 h 117"/>
              <a:gd name="T42" fmla="*/ 60 w 82"/>
              <a:gd name="T43" fmla="*/ 12 h 117"/>
              <a:gd name="T44" fmla="*/ 60 w 82"/>
              <a:gd name="T45" fmla="*/ 10 h 117"/>
              <a:gd name="T46" fmla="*/ 55 w 82"/>
              <a:gd name="T47" fmla="*/ 5 h 117"/>
              <a:gd name="T48" fmla="*/ 48 w 82"/>
              <a:gd name="T49" fmla="*/ 5 h 117"/>
              <a:gd name="T50" fmla="*/ 41 w 82"/>
              <a:gd name="T51" fmla="*/ 0 h 117"/>
              <a:gd name="T52" fmla="*/ 34 w 82"/>
              <a:gd name="T53" fmla="*/ 5 h 117"/>
              <a:gd name="T54" fmla="*/ 27 w 82"/>
              <a:gd name="T55" fmla="*/ 5 h 117"/>
              <a:gd name="T56" fmla="*/ 21 w 82"/>
              <a:gd name="T57" fmla="*/ 10 h 117"/>
              <a:gd name="T58" fmla="*/ 21 w 82"/>
              <a:gd name="T59" fmla="*/ 12 h 117"/>
              <a:gd name="T60" fmla="*/ 8 w 82"/>
              <a:gd name="T61" fmla="*/ 12 h 117"/>
              <a:gd name="T62" fmla="*/ 0 w 82"/>
              <a:gd name="T63" fmla="*/ 21 h 117"/>
              <a:gd name="T64" fmla="*/ 0 w 82"/>
              <a:gd name="T65" fmla="*/ 108 h 117"/>
              <a:gd name="T66" fmla="*/ 8 w 82"/>
              <a:gd name="T67" fmla="*/ 117 h 117"/>
              <a:gd name="T68" fmla="*/ 73 w 82"/>
              <a:gd name="T69" fmla="*/ 117 h 117"/>
              <a:gd name="T70" fmla="*/ 82 w 82"/>
              <a:gd name="T71" fmla="*/ 108 h 117"/>
              <a:gd name="T72" fmla="*/ 82 w 82"/>
              <a:gd name="T73" fmla="*/ 106 h 117"/>
              <a:gd name="T74" fmla="*/ 80 w 82"/>
              <a:gd name="T75" fmla="*/ 104 h 117"/>
              <a:gd name="T76" fmla="*/ 25 w 82"/>
              <a:gd name="T77" fmla="*/ 10 h 117"/>
              <a:gd name="T78" fmla="*/ 27 w 82"/>
              <a:gd name="T79" fmla="*/ 9 h 117"/>
              <a:gd name="T80" fmla="*/ 35 w 82"/>
              <a:gd name="T81" fmla="*/ 9 h 117"/>
              <a:gd name="T82" fmla="*/ 37 w 82"/>
              <a:gd name="T83" fmla="*/ 7 h 117"/>
              <a:gd name="T84" fmla="*/ 41 w 82"/>
              <a:gd name="T85" fmla="*/ 3 h 117"/>
              <a:gd name="T86" fmla="*/ 44 w 82"/>
              <a:gd name="T87" fmla="*/ 7 h 117"/>
              <a:gd name="T88" fmla="*/ 46 w 82"/>
              <a:gd name="T89" fmla="*/ 9 h 117"/>
              <a:gd name="T90" fmla="*/ 55 w 82"/>
              <a:gd name="T91" fmla="*/ 9 h 117"/>
              <a:gd name="T92" fmla="*/ 57 w 82"/>
              <a:gd name="T93" fmla="*/ 10 h 117"/>
              <a:gd name="T94" fmla="*/ 57 w 82"/>
              <a:gd name="T95" fmla="*/ 18 h 117"/>
              <a:gd name="T96" fmla="*/ 55 w 82"/>
              <a:gd name="T97" fmla="*/ 19 h 117"/>
              <a:gd name="T98" fmla="*/ 27 w 82"/>
              <a:gd name="T99" fmla="*/ 19 h 117"/>
              <a:gd name="T100" fmla="*/ 25 w 82"/>
              <a:gd name="T101" fmla="*/ 18 h 117"/>
              <a:gd name="T102" fmla="*/ 25 w 82"/>
              <a:gd name="T103"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17">
                <a:moveTo>
                  <a:pt x="80" y="104"/>
                </a:moveTo>
                <a:cubicBezTo>
                  <a:pt x="79" y="104"/>
                  <a:pt x="78" y="105"/>
                  <a:pt x="78" y="106"/>
                </a:cubicBezTo>
                <a:cubicBezTo>
                  <a:pt x="78" y="108"/>
                  <a:pt x="78" y="108"/>
                  <a:pt x="78" y="108"/>
                </a:cubicBezTo>
                <a:cubicBezTo>
                  <a:pt x="78" y="111"/>
                  <a:pt x="76" y="114"/>
                  <a:pt x="73" y="114"/>
                </a:cubicBezTo>
                <a:cubicBezTo>
                  <a:pt x="8" y="114"/>
                  <a:pt x="8" y="114"/>
                  <a:pt x="8" y="114"/>
                </a:cubicBezTo>
                <a:cubicBezTo>
                  <a:pt x="5" y="114"/>
                  <a:pt x="3" y="111"/>
                  <a:pt x="3" y="108"/>
                </a:cubicBezTo>
                <a:cubicBezTo>
                  <a:pt x="3" y="21"/>
                  <a:pt x="3" y="21"/>
                  <a:pt x="3" y="21"/>
                </a:cubicBezTo>
                <a:cubicBezTo>
                  <a:pt x="3" y="18"/>
                  <a:pt x="5" y="16"/>
                  <a:pt x="8" y="16"/>
                </a:cubicBezTo>
                <a:cubicBezTo>
                  <a:pt x="21" y="16"/>
                  <a:pt x="21" y="16"/>
                  <a:pt x="21" y="16"/>
                </a:cubicBezTo>
                <a:cubicBezTo>
                  <a:pt x="21" y="18"/>
                  <a:pt x="21" y="18"/>
                  <a:pt x="21" y="18"/>
                </a:cubicBezTo>
                <a:cubicBezTo>
                  <a:pt x="21" y="21"/>
                  <a:pt x="24" y="23"/>
                  <a:pt x="27" y="23"/>
                </a:cubicBezTo>
                <a:cubicBezTo>
                  <a:pt x="55" y="23"/>
                  <a:pt x="55" y="23"/>
                  <a:pt x="55" y="23"/>
                </a:cubicBezTo>
                <a:cubicBezTo>
                  <a:pt x="58" y="23"/>
                  <a:pt x="60" y="21"/>
                  <a:pt x="60" y="18"/>
                </a:cubicBezTo>
                <a:cubicBezTo>
                  <a:pt x="60" y="16"/>
                  <a:pt x="60" y="16"/>
                  <a:pt x="60" y="16"/>
                </a:cubicBezTo>
                <a:cubicBezTo>
                  <a:pt x="73" y="16"/>
                  <a:pt x="73" y="16"/>
                  <a:pt x="73" y="16"/>
                </a:cubicBezTo>
                <a:cubicBezTo>
                  <a:pt x="76" y="16"/>
                  <a:pt x="78" y="18"/>
                  <a:pt x="78" y="21"/>
                </a:cubicBezTo>
                <a:cubicBezTo>
                  <a:pt x="78" y="24"/>
                  <a:pt x="78" y="24"/>
                  <a:pt x="78" y="24"/>
                </a:cubicBezTo>
                <a:cubicBezTo>
                  <a:pt x="78" y="25"/>
                  <a:pt x="79" y="26"/>
                  <a:pt x="80" y="26"/>
                </a:cubicBezTo>
                <a:cubicBezTo>
                  <a:pt x="81" y="26"/>
                  <a:pt x="82" y="25"/>
                  <a:pt x="82" y="24"/>
                </a:cubicBezTo>
                <a:cubicBezTo>
                  <a:pt x="82" y="21"/>
                  <a:pt x="82" y="21"/>
                  <a:pt x="82" y="21"/>
                </a:cubicBezTo>
                <a:cubicBezTo>
                  <a:pt x="82" y="16"/>
                  <a:pt x="78" y="12"/>
                  <a:pt x="73" y="12"/>
                </a:cubicBezTo>
                <a:cubicBezTo>
                  <a:pt x="60" y="12"/>
                  <a:pt x="60" y="12"/>
                  <a:pt x="60" y="12"/>
                </a:cubicBezTo>
                <a:cubicBezTo>
                  <a:pt x="60" y="10"/>
                  <a:pt x="60" y="10"/>
                  <a:pt x="60" y="10"/>
                </a:cubicBezTo>
                <a:cubicBezTo>
                  <a:pt x="60" y="8"/>
                  <a:pt x="58" y="5"/>
                  <a:pt x="55" y="5"/>
                </a:cubicBezTo>
                <a:cubicBezTo>
                  <a:pt x="48" y="5"/>
                  <a:pt x="48" y="5"/>
                  <a:pt x="48" y="5"/>
                </a:cubicBezTo>
                <a:cubicBezTo>
                  <a:pt x="47" y="2"/>
                  <a:pt x="44" y="0"/>
                  <a:pt x="41" y="0"/>
                </a:cubicBezTo>
                <a:cubicBezTo>
                  <a:pt x="37" y="0"/>
                  <a:pt x="35" y="2"/>
                  <a:pt x="34" y="5"/>
                </a:cubicBezTo>
                <a:cubicBezTo>
                  <a:pt x="27" y="5"/>
                  <a:pt x="27" y="5"/>
                  <a:pt x="27" y="5"/>
                </a:cubicBezTo>
                <a:cubicBezTo>
                  <a:pt x="24" y="5"/>
                  <a:pt x="21" y="8"/>
                  <a:pt x="21" y="10"/>
                </a:cubicBezTo>
                <a:cubicBezTo>
                  <a:pt x="21" y="12"/>
                  <a:pt x="21" y="12"/>
                  <a:pt x="21" y="12"/>
                </a:cubicBezTo>
                <a:cubicBezTo>
                  <a:pt x="8" y="12"/>
                  <a:pt x="8" y="12"/>
                  <a:pt x="8" y="12"/>
                </a:cubicBezTo>
                <a:cubicBezTo>
                  <a:pt x="3" y="12"/>
                  <a:pt x="0" y="16"/>
                  <a:pt x="0" y="21"/>
                </a:cubicBezTo>
                <a:cubicBezTo>
                  <a:pt x="0" y="108"/>
                  <a:pt x="0" y="108"/>
                  <a:pt x="0" y="108"/>
                </a:cubicBezTo>
                <a:cubicBezTo>
                  <a:pt x="0" y="113"/>
                  <a:pt x="3" y="117"/>
                  <a:pt x="8" y="117"/>
                </a:cubicBezTo>
                <a:cubicBezTo>
                  <a:pt x="73" y="117"/>
                  <a:pt x="73" y="117"/>
                  <a:pt x="73" y="117"/>
                </a:cubicBezTo>
                <a:cubicBezTo>
                  <a:pt x="78" y="117"/>
                  <a:pt x="82" y="113"/>
                  <a:pt x="82" y="108"/>
                </a:cubicBezTo>
                <a:cubicBezTo>
                  <a:pt x="82" y="106"/>
                  <a:pt x="82" y="106"/>
                  <a:pt x="82" y="106"/>
                </a:cubicBezTo>
                <a:cubicBezTo>
                  <a:pt x="82" y="105"/>
                  <a:pt x="81" y="104"/>
                  <a:pt x="80" y="104"/>
                </a:cubicBezTo>
                <a:close/>
                <a:moveTo>
                  <a:pt x="25" y="10"/>
                </a:moveTo>
                <a:cubicBezTo>
                  <a:pt x="25" y="10"/>
                  <a:pt x="26" y="9"/>
                  <a:pt x="27" y="9"/>
                </a:cubicBezTo>
                <a:cubicBezTo>
                  <a:pt x="35" y="9"/>
                  <a:pt x="35" y="9"/>
                  <a:pt x="35" y="9"/>
                </a:cubicBezTo>
                <a:cubicBezTo>
                  <a:pt x="36" y="9"/>
                  <a:pt x="37" y="8"/>
                  <a:pt x="37" y="7"/>
                </a:cubicBezTo>
                <a:cubicBezTo>
                  <a:pt x="37" y="5"/>
                  <a:pt x="39" y="3"/>
                  <a:pt x="41" y="3"/>
                </a:cubicBezTo>
                <a:cubicBezTo>
                  <a:pt x="43" y="3"/>
                  <a:pt x="44" y="5"/>
                  <a:pt x="44" y="7"/>
                </a:cubicBezTo>
                <a:cubicBezTo>
                  <a:pt x="44" y="8"/>
                  <a:pt x="45" y="9"/>
                  <a:pt x="46" y="9"/>
                </a:cubicBezTo>
                <a:cubicBezTo>
                  <a:pt x="55" y="9"/>
                  <a:pt x="55" y="9"/>
                  <a:pt x="55" y="9"/>
                </a:cubicBezTo>
                <a:cubicBezTo>
                  <a:pt x="56" y="9"/>
                  <a:pt x="57" y="10"/>
                  <a:pt x="57" y="10"/>
                </a:cubicBezTo>
                <a:cubicBezTo>
                  <a:pt x="57" y="18"/>
                  <a:pt x="57" y="18"/>
                  <a:pt x="57" y="18"/>
                </a:cubicBezTo>
                <a:cubicBezTo>
                  <a:pt x="57" y="19"/>
                  <a:pt x="56" y="19"/>
                  <a:pt x="55" y="19"/>
                </a:cubicBezTo>
                <a:cubicBezTo>
                  <a:pt x="27" y="19"/>
                  <a:pt x="27" y="19"/>
                  <a:pt x="27" y="19"/>
                </a:cubicBezTo>
                <a:cubicBezTo>
                  <a:pt x="26" y="19"/>
                  <a:pt x="25" y="19"/>
                  <a:pt x="25" y="18"/>
                </a:cubicBezTo>
                <a:lnTo>
                  <a:pt x="25" y="1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4" name="Freeform 685">
            <a:extLst>
              <a:ext uri="{FF2B5EF4-FFF2-40B4-BE49-F238E27FC236}">
                <a16:creationId xmlns:a16="http://schemas.microsoft.com/office/drawing/2014/main" id="{79F7A6EA-0579-CCC6-B990-F74616FD3112}"/>
              </a:ext>
            </a:extLst>
          </p:cNvPr>
          <p:cNvSpPr>
            <a:spLocks/>
          </p:cNvSpPr>
          <p:nvPr/>
        </p:nvSpPr>
        <p:spPr bwMode="auto">
          <a:xfrm>
            <a:off x="10671692" y="5014817"/>
            <a:ext cx="110084" cy="28971"/>
          </a:xfrm>
          <a:custGeom>
            <a:avLst/>
            <a:gdLst>
              <a:gd name="T0" fmla="*/ 1 w 16"/>
              <a:gd name="T1" fmla="*/ 4 h 4"/>
              <a:gd name="T2" fmla="*/ 14 w 16"/>
              <a:gd name="T3" fmla="*/ 4 h 4"/>
              <a:gd name="T4" fmla="*/ 16 w 16"/>
              <a:gd name="T5" fmla="*/ 2 h 4"/>
              <a:gd name="T6" fmla="*/ 14 w 16"/>
              <a:gd name="T7" fmla="*/ 0 h 4"/>
              <a:gd name="T8" fmla="*/ 1 w 16"/>
              <a:gd name="T9" fmla="*/ 0 h 4"/>
              <a:gd name="T10" fmla="*/ 0 w 16"/>
              <a:gd name="T11" fmla="*/ 2 h 4"/>
              <a:gd name="T12" fmla="*/ 1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 y="4"/>
                </a:moveTo>
                <a:cubicBezTo>
                  <a:pt x="14" y="4"/>
                  <a:pt x="14" y="4"/>
                  <a:pt x="14" y="4"/>
                </a:cubicBezTo>
                <a:cubicBezTo>
                  <a:pt x="15" y="4"/>
                  <a:pt x="16" y="3"/>
                  <a:pt x="16" y="2"/>
                </a:cubicBezTo>
                <a:cubicBezTo>
                  <a:pt x="16" y="1"/>
                  <a:pt x="15" y="0"/>
                  <a:pt x="14" y="0"/>
                </a:cubicBezTo>
                <a:cubicBezTo>
                  <a:pt x="1" y="0"/>
                  <a:pt x="1" y="0"/>
                  <a:pt x="1" y="0"/>
                </a:cubicBezTo>
                <a:cubicBezTo>
                  <a:pt x="0" y="0"/>
                  <a:pt x="0" y="1"/>
                  <a:pt x="0" y="2"/>
                </a:cubicBezTo>
                <a:cubicBezTo>
                  <a:pt x="0" y="3"/>
                  <a:pt x="0" y="4"/>
                  <a:pt x="1"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5" name="Freeform 686">
            <a:extLst>
              <a:ext uri="{FF2B5EF4-FFF2-40B4-BE49-F238E27FC236}">
                <a16:creationId xmlns:a16="http://schemas.microsoft.com/office/drawing/2014/main" id="{AD136E1D-DF15-EDCD-FEC7-7F720ADC2518}"/>
              </a:ext>
            </a:extLst>
          </p:cNvPr>
          <p:cNvSpPr>
            <a:spLocks/>
          </p:cNvSpPr>
          <p:nvPr/>
        </p:nvSpPr>
        <p:spPr bwMode="auto">
          <a:xfrm>
            <a:off x="10671692" y="5130694"/>
            <a:ext cx="98497" cy="23175"/>
          </a:xfrm>
          <a:custGeom>
            <a:avLst/>
            <a:gdLst>
              <a:gd name="T0" fmla="*/ 1 w 14"/>
              <a:gd name="T1" fmla="*/ 4 h 4"/>
              <a:gd name="T2" fmla="*/ 13 w 14"/>
              <a:gd name="T3" fmla="*/ 4 h 4"/>
              <a:gd name="T4" fmla="*/ 14 w 14"/>
              <a:gd name="T5" fmla="*/ 2 h 4"/>
              <a:gd name="T6" fmla="*/ 13 w 14"/>
              <a:gd name="T7" fmla="*/ 0 h 4"/>
              <a:gd name="T8" fmla="*/ 1 w 14"/>
              <a:gd name="T9" fmla="*/ 0 h 4"/>
              <a:gd name="T10" fmla="*/ 0 w 14"/>
              <a:gd name="T11" fmla="*/ 2 h 4"/>
              <a:gd name="T12" fmla="*/ 1 w 1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 y="4"/>
                </a:moveTo>
                <a:cubicBezTo>
                  <a:pt x="13" y="4"/>
                  <a:pt x="13" y="4"/>
                  <a:pt x="13" y="4"/>
                </a:cubicBezTo>
                <a:cubicBezTo>
                  <a:pt x="14" y="4"/>
                  <a:pt x="14" y="3"/>
                  <a:pt x="14" y="2"/>
                </a:cubicBezTo>
                <a:cubicBezTo>
                  <a:pt x="14" y="1"/>
                  <a:pt x="14" y="0"/>
                  <a:pt x="13" y="0"/>
                </a:cubicBezTo>
                <a:cubicBezTo>
                  <a:pt x="1" y="0"/>
                  <a:pt x="1" y="0"/>
                  <a:pt x="1" y="0"/>
                </a:cubicBezTo>
                <a:cubicBezTo>
                  <a:pt x="0" y="0"/>
                  <a:pt x="0" y="1"/>
                  <a:pt x="0" y="2"/>
                </a:cubicBezTo>
                <a:cubicBezTo>
                  <a:pt x="0" y="3"/>
                  <a:pt x="0" y="4"/>
                  <a:pt x="1" y="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6" name="Freeform 687">
            <a:extLst>
              <a:ext uri="{FF2B5EF4-FFF2-40B4-BE49-F238E27FC236}">
                <a16:creationId xmlns:a16="http://schemas.microsoft.com/office/drawing/2014/main" id="{728B172F-590A-B002-F430-B5770570FDBD}"/>
              </a:ext>
            </a:extLst>
          </p:cNvPr>
          <p:cNvSpPr>
            <a:spLocks/>
          </p:cNvSpPr>
          <p:nvPr/>
        </p:nvSpPr>
        <p:spPr bwMode="auto">
          <a:xfrm>
            <a:off x="10671692" y="4904733"/>
            <a:ext cx="196989" cy="28971"/>
          </a:xfrm>
          <a:custGeom>
            <a:avLst/>
            <a:gdLst>
              <a:gd name="T0" fmla="*/ 28 w 28"/>
              <a:gd name="T1" fmla="*/ 2 h 4"/>
              <a:gd name="T2" fmla="*/ 26 w 28"/>
              <a:gd name="T3" fmla="*/ 0 h 4"/>
              <a:gd name="T4" fmla="*/ 1 w 28"/>
              <a:gd name="T5" fmla="*/ 0 h 4"/>
              <a:gd name="T6" fmla="*/ 0 w 28"/>
              <a:gd name="T7" fmla="*/ 2 h 4"/>
              <a:gd name="T8" fmla="*/ 1 w 28"/>
              <a:gd name="T9" fmla="*/ 4 h 4"/>
              <a:gd name="T10" fmla="*/ 26 w 28"/>
              <a:gd name="T11" fmla="*/ 4 h 4"/>
              <a:gd name="T12" fmla="*/ 28 w 28"/>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8" y="2"/>
                </a:moveTo>
                <a:cubicBezTo>
                  <a:pt x="28" y="1"/>
                  <a:pt x="27" y="0"/>
                  <a:pt x="26" y="0"/>
                </a:cubicBezTo>
                <a:cubicBezTo>
                  <a:pt x="1" y="0"/>
                  <a:pt x="1" y="0"/>
                  <a:pt x="1" y="0"/>
                </a:cubicBezTo>
                <a:cubicBezTo>
                  <a:pt x="0" y="0"/>
                  <a:pt x="0" y="1"/>
                  <a:pt x="0" y="2"/>
                </a:cubicBezTo>
                <a:cubicBezTo>
                  <a:pt x="0" y="3"/>
                  <a:pt x="0" y="4"/>
                  <a:pt x="1" y="4"/>
                </a:cubicBezTo>
                <a:cubicBezTo>
                  <a:pt x="26" y="4"/>
                  <a:pt x="26" y="4"/>
                  <a:pt x="26" y="4"/>
                </a:cubicBezTo>
                <a:cubicBezTo>
                  <a:pt x="27" y="4"/>
                  <a:pt x="28" y="3"/>
                  <a:pt x="28"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7" name="Freeform 688">
            <a:extLst>
              <a:ext uri="{FF2B5EF4-FFF2-40B4-BE49-F238E27FC236}">
                <a16:creationId xmlns:a16="http://schemas.microsoft.com/office/drawing/2014/main" id="{22EF04DA-EF10-DED8-8E5B-62090130BE1D}"/>
              </a:ext>
            </a:extLst>
          </p:cNvPr>
          <p:cNvSpPr>
            <a:spLocks/>
          </p:cNvSpPr>
          <p:nvPr/>
        </p:nvSpPr>
        <p:spPr bwMode="auto">
          <a:xfrm>
            <a:off x="10671692" y="5240774"/>
            <a:ext cx="121672" cy="28971"/>
          </a:xfrm>
          <a:custGeom>
            <a:avLst/>
            <a:gdLst>
              <a:gd name="T0" fmla="*/ 16 w 18"/>
              <a:gd name="T1" fmla="*/ 0 h 4"/>
              <a:gd name="T2" fmla="*/ 1 w 18"/>
              <a:gd name="T3" fmla="*/ 0 h 4"/>
              <a:gd name="T4" fmla="*/ 0 w 18"/>
              <a:gd name="T5" fmla="*/ 2 h 4"/>
              <a:gd name="T6" fmla="*/ 1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1" y="0"/>
                  <a:pt x="1" y="0"/>
                  <a:pt x="1" y="0"/>
                </a:cubicBezTo>
                <a:cubicBezTo>
                  <a:pt x="0" y="0"/>
                  <a:pt x="0" y="1"/>
                  <a:pt x="0" y="2"/>
                </a:cubicBezTo>
                <a:cubicBezTo>
                  <a:pt x="0" y="3"/>
                  <a:pt x="0" y="4"/>
                  <a:pt x="1" y="4"/>
                </a:cubicBezTo>
                <a:cubicBezTo>
                  <a:pt x="16" y="4"/>
                  <a:pt x="16" y="4"/>
                  <a:pt x="16" y="4"/>
                </a:cubicBezTo>
                <a:cubicBezTo>
                  <a:pt x="17" y="4"/>
                  <a:pt x="18" y="3"/>
                  <a:pt x="18" y="2"/>
                </a:cubicBezTo>
                <a:cubicBezTo>
                  <a:pt x="18" y="1"/>
                  <a:pt x="17" y="0"/>
                  <a:pt x="16"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8" name="Freeform 689">
            <a:extLst>
              <a:ext uri="{FF2B5EF4-FFF2-40B4-BE49-F238E27FC236}">
                <a16:creationId xmlns:a16="http://schemas.microsoft.com/office/drawing/2014/main" id="{A9D7EDA7-CCD4-AB5A-B16D-76F2A8C425D2}"/>
              </a:ext>
            </a:extLst>
          </p:cNvPr>
          <p:cNvSpPr>
            <a:spLocks/>
          </p:cNvSpPr>
          <p:nvPr/>
        </p:nvSpPr>
        <p:spPr bwMode="auto">
          <a:xfrm>
            <a:off x="10671692" y="5350859"/>
            <a:ext cx="208577" cy="28971"/>
          </a:xfrm>
          <a:custGeom>
            <a:avLst/>
            <a:gdLst>
              <a:gd name="T0" fmla="*/ 0 w 30"/>
              <a:gd name="T1" fmla="*/ 2 h 4"/>
              <a:gd name="T2" fmla="*/ 1 w 30"/>
              <a:gd name="T3" fmla="*/ 4 h 4"/>
              <a:gd name="T4" fmla="*/ 29 w 30"/>
              <a:gd name="T5" fmla="*/ 4 h 4"/>
              <a:gd name="T6" fmla="*/ 30 w 30"/>
              <a:gd name="T7" fmla="*/ 2 h 4"/>
              <a:gd name="T8" fmla="*/ 29 w 30"/>
              <a:gd name="T9" fmla="*/ 0 h 4"/>
              <a:gd name="T10" fmla="*/ 1 w 30"/>
              <a:gd name="T11" fmla="*/ 0 h 4"/>
              <a:gd name="T12" fmla="*/ 0 w 3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0" h="4">
                <a:moveTo>
                  <a:pt x="0" y="2"/>
                </a:moveTo>
                <a:cubicBezTo>
                  <a:pt x="0" y="3"/>
                  <a:pt x="0" y="4"/>
                  <a:pt x="1" y="4"/>
                </a:cubicBezTo>
                <a:cubicBezTo>
                  <a:pt x="29" y="4"/>
                  <a:pt x="29" y="4"/>
                  <a:pt x="29" y="4"/>
                </a:cubicBezTo>
                <a:cubicBezTo>
                  <a:pt x="30" y="4"/>
                  <a:pt x="30" y="3"/>
                  <a:pt x="30" y="2"/>
                </a:cubicBezTo>
                <a:cubicBezTo>
                  <a:pt x="30" y="1"/>
                  <a:pt x="30" y="0"/>
                  <a:pt x="29" y="0"/>
                </a:cubicBezTo>
                <a:cubicBezTo>
                  <a:pt x="1" y="0"/>
                  <a:pt x="1" y="0"/>
                  <a:pt x="1" y="0"/>
                </a:cubicBezTo>
                <a:cubicBezTo>
                  <a:pt x="0" y="0"/>
                  <a:pt x="0" y="1"/>
                  <a:pt x="0" y="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9" name="Freeform 690">
            <a:extLst>
              <a:ext uri="{FF2B5EF4-FFF2-40B4-BE49-F238E27FC236}">
                <a16:creationId xmlns:a16="http://schemas.microsoft.com/office/drawing/2014/main" id="{4C11670E-D38E-26D0-1D45-2F7706D5699F}"/>
              </a:ext>
            </a:extLst>
          </p:cNvPr>
          <p:cNvSpPr>
            <a:spLocks noEditPoints="1"/>
          </p:cNvSpPr>
          <p:nvPr/>
        </p:nvSpPr>
        <p:spPr bwMode="auto">
          <a:xfrm>
            <a:off x="10804951" y="4893145"/>
            <a:ext cx="480888" cy="475093"/>
          </a:xfrm>
          <a:custGeom>
            <a:avLst/>
            <a:gdLst>
              <a:gd name="T0" fmla="*/ 61 w 68"/>
              <a:gd name="T1" fmla="*/ 25 h 67"/>
              <a:gd name="T2" fmla="*/ 62 w 68"/>
              <a:gd name="T3" fmla="*/ 15 h 67"/>
              <a:gd name="T4" fmla="*/ 53 w 68"/>
              <a:gd name="T5" fmla="*/ 13 h 67"/>
              <a:gd name="T6" fmla="*/ 49 w 68"/>
              <a:gd name="T7" fmla="*/ 3 h 67"/>
              <a:gd name="T8" fmla="*/ 40 w 68"/>
              <a:gd name="T9" fmla="*/ 6 h 67"/>
              <a:gd name="T10" fmla="*/ 31 w 68"/>
              <a:gd name="T11" fmla="*/ 0 h 67"/>
              <a:gd name="T12" fmla="*/ 25 w 68"/>
              <a:gd name="T13" fmla="*/ 7 h 67"/>
              <a:gd name="T14" fmla="*/ 15 w 68"/>
              <a:gd name="T15" fmla="*/ 6 h 67"/>
              <a:gd name="T16" fmla="*/ 13 w 68"/>
              <a:gd name="T17" fmla="*/ 15 h 67"/>
              <a:gd name="T18" fmla="*/ 6 w 68"/>
              <a:gd name="T19" fmla="*/ 15 h 67"/>
              <a:gd name="T20" fmla="*/ 5 w 68"/>
              <a:gd name="T21" fmla="*/ 24 h 67"/>
              <a:gd name="T22" fmla="*/ 3 w 68"/>
              <a:gd name="T23" fmla="*/ 28 h 67"/>
              <a:gd name="T24" fmla="*/ 3 w 68"/>
              <a:gd name="T25" fmla="*/ 39 h 67"/>
              <a:gd name="T26" fmla="*/ 5 w 68"/>
              <a:gd name="T27" fmla="*/ 44 h 67"/>
              <a:gd name="T28" fmla="*/ 6 w 68"/>
              <a:gd name="T29" fmla="*/ 53 h 67"/>
              <a:gd name="T30" fmla="*/ 13 w 68"/>
              <a:gd name="T31" fmla="*/ 52 h 67"/>
              <a:gd name="T32" fmla="*/ 15 w 68"/>
              <a:gd name="T33" fmla="*/ 62 h 67"/>
              <a:gd name="T34" fmla="*/ 25 w 68"/>
              <a:gd name="T35" fmla="*/ 60 h 67"/>
              <a:gd name="T36" fmla="*/ 31 w 68"/>
              <a:gd name="T37" fmla="*/ 67 h 67"/>
              <a:gd name="T38" fmla="*/ 40 w 68"/>
              <a:gd name="T39" fmla="*/ 61 h 67"/>
              <a:gd name="T40" fmla="*/ 49 w 68"/>
              <a:gd name="T41" fmla="*/ 64 h 67"/>
              <a:gd name="T42" fmla="*/ 53 w 68"/>
              <a:gd name="T43" fmla="*/ 55 h 67"/>
              <a:gd name="T44" fmla="*/ 62 w 68"/>
              <a:gd name="T45" fmla="*/ 53 h 67"/>
              <a:gd name="T46" fmla="*/ 61 w 68"/>
              <a:gd name="T47" fmla="*/ 42 h 67"/>
              <a:gd name="T48" fmla="*/ 68 w 68"/>
              <a:gd name="T49" fmla="*/ 36 h 67"/>
              <a:gd name="T50" fmla="*/ 64 w 68"/>
              <a:gd name="T51" fmla="*/ 36 h 67"/>
              <a:gd name="T52" fmla="*/ 57 w 68"/>
              <a:gd name="T53" fmla="*/ 43 h 67"/>
              <a:gd name="T54" fmla="*/ 59 w 68"/>
              <a:gd name="T55" fmla="*/ 51 h 67"/>
              <a:gd name="T56" fmla="*/ 49 w 68"/>
              <a:gd name="T57" fmla="*/ 53 h 67"/>
              <a:gd name="T58" fmla="*/ 47 w 68"/>
              <a:gd name="T59" fmla="*/ 61 h 67"/>
              <a:gd name="T60" fmla="*/ 38 w 68"/>
              <a:gd name="T61" fmla="*/ 58 h 67"/>
              <a:gd name="T62" fmla="*/ 32 w 68"/>
              <a:gd name="T63" fmla="*/ 64 h 67"/>
              <a:gd name="T64" fmla="*/ 25 w 68"/>
              <a:gd name="T65" fmla="*/ 57 h 67"/>
              <a:gd name="T66" fmla="*/ 17 w 68"/>
              <a:gd name="T67" fmla="*/ 59 h 67"/>
              <a:gd name="T68" fmla="*/ 15 w 68"/>
              <a:gd name="T69" fmla="*/ 49 h 67"/>
              <a:gd name="T70" fmla="*/ 7 w 68"/>
              <a:gd name="T71" fmla="*/ 47 h 67"/>
              <a:gd name="T72" fmla="*/ 9 w 68"/>
              <a:gd name="T73" fmla="*/ 37 h 67"/>
              <a:gd name="T74" fmla="*/ 4 w 68"/>
              <a:gd name="T75" fmla="*/ 31 h 67"/>
              <a:gd name="T76" fmla="*/ 11 w 68"/>
              <a:gd name="T77" fmla="*/ 25 h 67"/>
              <a:gd name="T78" fmla="*/ 9 w 68"/>
              <a:gd name="T79" fmla="*/ 17 h 67"/>
              <a:gd name="T80" fmla="*/ 18 w 68"/>
              <a:gd name="T81" fmla="*/ 14 h 67"/>
              <a:gd name="T82" fmla="*/ 21 w 68"/>
              <a:gd name="T83" fmla="*/ 6 h 67"/>
              <a:gd name="T84" fmla="*/ 30 w 68"/>
              <a:gd name="T85" fmla="*/ 9 h 67"/>
              <a:gd name="T86" fmla="*/ 36 w 68"/>
              <a:gd name="T87" fmla="*/ 4 h 67"/>
              <a:gd name="T88" fmla="*/ 43 w 68"/>
              <a:gd name="T89" fmla="*/ 11 h 67"/>
              <a:gd name="T90" fmla="*/ 51 w 68"/>
              <a:gd name="T91" fmla="*/ 9 h 67"/>
              <a:gd name="T92" fmla="*/ 53 w 68"/>
              <a:gd name="T93" fmla="*/ 18 h 67"/>
              <a:gd name="T94" fmla="*/ 61 w 68"/>
              <a:gd name="T95" fmla="*/ 21 h 67"/>
              <a:gd name="T96" fmla="*/ 58 w 68"/>
              <a:gd name="T97" fmla="*/ 30 h 67"/>
              <a:gd name="T98" fmla="*/ 64 w 68"/>
              <a:gd name="T99"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67">
                <a:moveTo>
                  <a:pt x="64" y="28"/>
                </a:moveTo>
                <a:cubicBezTo>
                  <a:pt x="61" y="28"/>
                  <a:pt x="61" y="28"/>
                  <a:pt x="61" y="28"/>
                </a:cubicBezTo>
                <a:cubicBezTo>
                  <a:pt x="61" y="27"/>
                  <a:pt x="61" y="26"/>
                  <a:pt x="61" y="25"/>
                </a:cubicBezTo>
                <a:cubicBezTo>
                  <a:pt x="63" y="24"/>
                  <a:pt x="63" y="24"/>
                  <a:pt x="63" y="24"/>
                </a:cubicBezTo>
                <a:cubicBezTo>
                  <a:pt x="65" y="23"/>
                  <a:pt x="65" y="21"/>
                  <a:pt x="64" y="19"/>
                </a:cubicBezTo>
                <a:cubicBezTo>
                  <a:pt x="62" y="15"/>
                  <a:pt x="62" y="15"/>
                  <a:pt x="62" y="15"/>
                </a:cubicBezTo>
                <a:cubicBezTo>
                  <a:pt x="61" y="13"/>
                  <a:pt x="59" y="13"/>
                  <a:pt x="57" y="13"/>
                </a:cubicBezTo>
                <a:cubicBezTo>
                  <a:pt x="55" y="15"/>
                  <a:pt x="55" y="15"/>
                  <a:pt x="55" y="15"/>
                </a:cubicBezTo>
                <a:cubicBezTo>
                  <a:pt x="54" y="14"/>
                  <a:pt x="53" y="13"/>
                  <a:pt x="53" y="13"/>
                </a:cubicBezTo>
                <a:cubicBezTo>
                  <a:pt x="54" y="10"/>
                  <a:pt x="54" y="10"/>
                  <a:pt x="54" y="10"/>
                </a:cubicBezTo>
                <a:cubicBezTo>
                  <a:pt x="55" y="9"/>
                  <a:pt x="54" y="7"/>
                  <a:pt x="53" y="6"/>
                </a:cubicBezTo>
                <a:cubicBezTo>
                  <a:pt x="49" y="3"/>
                  <a:pt x="49" y="3"/>
                  <a:pt x="49" y="3"/>
                </a:cubicBezTo>
                <a:cubicBezTo>
                  <a:pt x="47" y="2"/>
                  <a:pt x="45" y="3"/>
                  <a:pt x="44" y="4"/>
                </a:cubicBezTo>
                <a:cubicBezTo>
                  <a:pt x="43" y="7"/>
                  <a:pt x="43" y="7"/>
                  <a:pt x="43" y="7"/>
                </a:cubicBezTo>
                <a:cubicBezTo>
                  <a:pt x="42" y="7"/>
                  <a:pt x="41" y="6"/>
                  <a:pt x="40" y="6"/>
                </a:cubicBezTo>
                <a:cubicBezTo>
                  <a:pt x="40" y="3"/>
                  <a:pt x="40" y="3"/>
                  <a:pt x="40" y="3"/>
                </a:cubicBezTo>
                <a:cubicBezTo>
                  <a:pt x="40" y="1"/>
                  <a:pt x="38" y="0"/>
                  <a:pt x="36" y="0"/>
                </a:cubicBezTo>
                <a:cubicBezTo>
                  <a:pt x="31" y="0"/>
                  <a:pt x="31" y="0"/>
                  <a:pt x="31" y="0"/>
                </a:cubicBezTo>
                <a:cubicBezTo>
                  <a:pt x="30" y="0"/>
                  <a:pt x="28" y="1"/>
                  <a:pt x="28" y="3"/>
                </a:cubicBezTo>
                <a:cubicBezTo>
                  <a:pt x="28" y="6"/>
                  <a:pt x="28" y="6"/>
                  <a:pt x="28" y="6"/>
                </a:cubicBezTo>
                <a:cubicBezTo>
                  <a:pt x="27" y="6"/>
                  <a:pt x="26" y="7"/>
                  <a:pt x="25" y="7"/>
                </a:cubicBezTo>
                <a:cubicBezTo>
                  <a:pt x="24" y="4"/>
                  <a:pt x="24" y="4"/>
                  <a:pt x="24" y="4"/>
                </a:cubicBezTo>
                <a:cubicBezTo>
                  <a:pt x="23" y="3"/>
                  <a:pt x="21" y="2"/>
                  <a:pt x="19" y="3"/>
                </a:cubicBezTo>
                <a:cubicBezTo>
                  <a:pt x="15" y="6"/>
                  <a:pt x="15" y="6"/>
                  <a:pt x="15" y="6"/>
                </a:cubicBezTo>
                <a:cubicBezTo>
                  <a:pt x="13" y="7"/>
                  <a:pt x="13" y="9"/>
                  <a:pt x="14" y="10"/>
                </a:cubicBezTo>
                <a:cubicBezTo>
                  <a:pt x="15" y="13"/>
                  <a:pt x="15" y="13"/>
                  <a:pt x="15" y="13"/>
                </a:cubicBezTo>
                <a:cubicBezTo>
                  <a:pt x="14" y="13"/>
                  <a:pt x="14" y="14"/>
                  <a:pt x="13" y="15"/>
                </a:cubicBezTo>
                <a:cubicBezTo>
                  <a:pt x="10" y="13"/>
                  <a:pt x="10" y="13"/>
                  <a:pt x="10" y="13"/>
                </a:cubicBezTo>
                <a:cubicBezTo>
                  <a:pt x="10" y="13"/>
                  <a:pt x="9" y="13"/>
                  <a:pt x="8" y="13"/>
                </a:cubicBezTo>
                <a:cubicBezTo>
                  <a:pt x="7" y="13"/>
                  <a:pt x="6" y="14"/>
                  <a:pt x="6" y="15"/>
                </a:cubicBezTo>
                <a:cubicBezTo>
                  <a:pt x="3" y="19"/>
                  <a:pt x="3" y="19"/>
                  <a:pt x="3" y="19"/>
                </a:cubicBezTo>
                <a:cubicBezTo>
                  <a:pt x="3" y="20"/>
                  <a:pt x="3" y="21"/>
                  <a:pt x="3" y="21"/>
                </a:cubicBezTo>
                <a:cubicBezTo>
                  <a:pt x="3" y="22"/>
                  <a:pt x="4" y="23"/>
                  <a:pt x="5" y="24"/>
                </a:cubicBezTo>
                <a:cubicBezTo>
                  <a:pt x="7" y="25"/>
                  <a:pt x="7" y="25"/>
                  <a:pt x="7" y="25"/>
                </a:cubicBezTo>
                <a:cubicBezTo>
                  <a:pt x="7" y="26"/>
                  <a:pt x="6" y="27"/>
                  <a:pt x="6" y="28"/>
                </a:cubicBezTo>
                <a:cubicBezTo>
                  <a:pt x="3" y="28"/>
                  <a:pt x="3" y="28"/>
                  <a:pt x="3" y="28"/>
                </a:cubicBezTo>
                <a:cubicBezTo>
                  <a:pt x="2" y="28"/>
                  <a:pt x="0" y="29"/>
                  <a:pt x="0" y="31"/>
                </a:cubicBezTo>
                <a:cubicBezTo>
                  <a:pt x="0" y="36"/>
                  <a:pt x="0" y="36"/>
                  <a:pt x="0" y="36"/>
                </a:cubicBezTo>
                <a:cubicBezTo>
                  <a:pt x="0" y="38"/>
                  <a:pt x="2" y="39"/>
                  <a:pt x="3" y="39"/>
                </a:cubicBezTo>
                <a:cubicBezTo>
                  <a:pt x="6" y="39"/>
                  <a:pt x="6" y="39"/>
                  <a:pt x="6" y="39"/>
                </a:cubicBezTo>
                <a:cubicBezTo>
                  <a:pt x="6" y="40"/>
                  <a:pt x="7" y="41"/>
                  <a:pt x="7" y="42"/>
                </a:cubicBezTo>
                <a:cubicBezTo>
                  <a:pt x="5" y="44"/>
                  <a:pt x="5" y="44"/>
                  <a:pt x="5" y="44"/>
                </a:cubicBezTo>
                <a:cubicBezTo>
                  <a:pt x="4" y="44"/>
                  <a:pt x="3" y="45"/>
                  <a:pt x="3" y="46"/>
                </a:cubicBezTo>
                <a:cubicBezTo>
                  <a:pt x="3" y="47"/>
                  <a:pt x="3" y="48"/>
                  <a:pt x="3" y="49"/>
                </a:cubicBezTo>
                <a:cubicBezTo>
                  <a:pt x="6" y="53"/>
                  <a:pt x="6" y="53"/>
                  <a:pt x="6" y="53"/>
                </a:cubicBezTo>
                <a:cubicBezTo>
                  <a:pt x="6" y="53"/>
                  <a:pt x="7" y="54"/>
                  <a:pt x="8" y="54"/>
                </a:cubicBezTo>
                <a:cubicBezTo>
                  <a:pt x="9" y="54"/>
                  <a:pt x="10" y="54"/>
                  <a:pt x="10" y="54"/>
                </a:cubicBezTo>
                <a:cubicBezTo>
                  <a:pt x="13" y="52"/>
                  <a:pt x="13" y="52"/>
                  <a:pt x="13" y="52"/>
                </a:cubicBezTo>
                <a:cubicBezTo>
                  <a:pt x="14" y="53"/>
                  <a:pt x="14" y="54"/>
                  <a:pt x="15" y="55"/>
                </a:cubicBezTo>
                <a:cubicBezTo>
                  <a:pt x="14" y="57"/>
                  <a:pt x="14" y="57"/>
                  <a:pt x="14" y="57"/>
                </a:cubicBezTo>
                <a:cubicBezTo>
                  <a:pt x="13" y="59"/>
                  <a:pt x="13" y="61"/>
                  <a:pt x="15" y="62"/>
                </a:cubicBezTo>
                <a:cubicBezTo>
                  <a:pt x="19" y="64"/>
                  <a:pt x="19" y="64"/>
                  <a:pt x="19" y="64"/>
                </a:cubicBezTo>
                <a:cubicBezTo>
                  <a:pt x="21" y="65"/>
                  <a:pt x="23" y="64"/>
                  <a:pt x="24" y="63"/>
                </a:cubicBezTo>
                <a:cubicBezTo>
                  <a:pt x="25" y="60"/>
                  <a:pt x="25" y="60"/>
                  <a:pt x="25" y="60"/>
                </a:cubicBezTo>
                <a:cubicBezTo>
                  <a:pt x="26" y="61"/>
                  <a:pt x="27" y="61"/>
                  <a:pt x="28" y="61"/>
                </a:cubicBezTo>
                <a:cubicBezTo>
                  <a:pt x="28" y="64"/>
                  <a:pt x="28" y="64"/>
                  <a:pt x="28" y="64"/>
                </a:cubicBezTo>
                <a:cubicBezTo>
                  <a:pt x="28" y="66"/>
                  <a:pt x="30" y="67"/>
                  <a:pt x="31" y="67"/>
                </a:cubicBezTo>
                <a:cubicBezTo>
                  <a:pt x="36" y="67"/>
                  <a:pt x="36" y="67"/>
                  <a:pt x="36" y="67"/>
                </a:cubicBezTo>
                <a:cubicBezTo>
                  <a:pt x="38" y="67"/>
                  <a:pt x="40" y="66"/>
                  <a:pt x="40" y="64"/>
                </a:cubicBezTo>
                <a:cubicBezTo>
                  <a:pt x="40" y="61"/>
                  <a:pt x="40" y="61"/>
                  <a:pt x="40" y="61"/>
                </a:cubicBezTo>
                <a:cubicBezTo>
                  <a:pt x="41" y="61"/>
                  <a:pt x="42" y="61"/>
                  <a:pt x="43" y="60"/>
                </a:cubicBezTo>
                <a:cubicBezTo>
                  <a:pt x="44" y="63"/>
                  <a:pt x="44" y="63"/>
                  <a:pt x="44" y="63"/>
                </a:cubicBezTo>
                <a:cubicBezTo>
                  <a:pt x="45" y="64"/>
                  <a:pt x="47" y="65"/>
                  <a:pt x="49" y="64"/>
                </a:cubicBezTo>
                <a:cubicBezTo>
                  <a:pt x="53" y="62"/>
                  <a:pt x="53" y="62"/>
                  <a:pt x="53" y="62"/>
                </a:cubicBezTo>
                <a:cubicBezTo>
                  <a:pt x="54" y="61"/>
                  <a:pt x="55" y="59"/>
                  <a:pt x="54" y="57"/>
                </a:cubicBezTo>
                <a:cubicBezTo>
                  <a:pt x="53" y="55"/>
                  <a:pt x="53" y="55"/>
                  <a:pt x="53" y="55"/>
                </a:cubicBezTo>
                <a:cubicBezTo>
                  <a:pt x="53" y="54"/>
                  <a:pt x="54" y="53"/>
                  <a:pt x="55" y="52"/>
                </a:cubicBezTo>
                <a:cubicBezTo>
                  <a:pt x="57" y="54"/>
                  <a:pt x="57" y="54"/>
                  <a:pt x="57" y="54"/>
                </a:cubicBezTo>
                <a:cubicBezTo>
                  <a:pt x="59" y="55"/>
                  <a:pt x="61" y="54"/>
                  <a:pt x="62" y="53"/>
                </a:cubicBezTo>
                <a:cubicBezTo>
                  <a:pt x="64" y="49"/>
                  <a:pt x="64" y="49"/>
                  <a:pt x="64" y="49"/>
                </a:cubicBezTo>
                <a:cubicBezTo>
                  <a:pt x="65" y="47"/>
                  <a:pt x="65" y="45"/>
                  <a:pt x="63" y="44"/>
                </a:cubicBezTo>
                <a:cubicBezTo>
                  <a:pt x="61" y="42"/>
                  <a:pt x="61" y="42"/>
                  <a:pt x="61" y="42"/>
                </a:cubicBezTo>
                <a:cubicBezTo>
                  <a:pt x="61" y="41"/>
                  <a:pt x="61" y="40"/>
                  <a:pt x="61" y="39"/>
                </a:cubicBezTo>
                <a:cubicBezTo>
                  <a:pt x="64" y="39"/>
                  <a:pt x="64" y="39"/>
                  <a:pt x="64" y="39"/>
                </a:cubicBezTo>
                <a:cubicBezTo>
                  <a:pt x="66" y="39"/>
                  <a:pt x="68" y="38"/>
                  <a:pt x="68" y="36"/>
                </a:cubicBezTo>
                <a:cubicBezTo>
                  <a:pt x="68" y="31"/>
                  <a:pt x="68" y="31"/>
                  <a:pt x="68" y="31"/>
                </a:cubicBezTo>
                <a:cubicBezTo>
                  <a:pt x="68" y="29"/>
                  <a:pt x="66" y="28"/>
                  <a:pt x="64" y="28"/>
                </a:cubicBezTo>
                <a:close/>
                <a:moveTo>
                  <a:pt x="64" y="36"/>
                </a:moveTo>
                <a:cubicBezTo>
                  <a:pt x="60" y="36"/>
                  <a:pt x="60" y="36"/>
                  <a:pt x="60" y="36"/>
                </a:cubicBezTo>
                <a:cubicBezTo>
                  <a:pt x="59" y="36"/>
                  <a:pt x="58" y="37"/>
                  <a:pt x="58" y="37"/>
                </a:cubicBezTo>
                <a:cubicBezTo>
                  <a:pt x="58" y="39"/>
                  <a:pt x="57" y="41"/>
                  <a:pt x="57" y="43"/>
                </a:cubicBezTo>
                <a:cubicBezTo>
                  <a:pt x="56" y="43"/>
                  <a:pt x="57" y="44"/>
                  <a:pt x="57" y="45"/>
                </a:cubicBezTo>
                <a:cubicBezTo>
                  <a:pt x="61" y="47"/>
                  <a:pt x="61" y="47"/>
                  <a:pt x="61" y="47"/>
                </a:cubicBezTo>
                <a:cubicBezTo>
                  <a:pt x="59" y="51"/>
                  <a:pt x="59" y="51"/>
                  <a:pt x="59" y="51"/>
                </a:cubicBezTo>
                <a:cubicBezTo>
                  <a:pt x="55" y="49"/>
                  <a:pt x="55" y="49"/>
                  <a:pt x="55" y="49"/>
                </a:cubicBezTo>
                <a:cubicBezTo>
                  <a:pt x="54" y="48"/>
                  <a:pt x="54" y="48"/>
                  <a:pt x="53" y="49"/>
                </a:cubicBezTo>
                <a:cubicBezTo>
                  <a:pt x="52" y="50"/>
                  <a:pt x="51" y="52"/>
                  <a:pt x="49" y="53"/>
                </a:cubicBezTo>
                <a:cubicBezTo>
                  <a:pt x="49" y="53"/>
                  <a:pt x="48" y="54"/>
                  <a:pt x="49" y="55"/>
                </a:cubicBezTo>
                <a:cubicBezTo>
                  <a:pt x="51" y="59"/>
                  <a:pt x="51" y="59"/>
                  <a:pt x="51" y="59"/>
                </a:cubicBezTo>
                <a:cubicBezTo>
                  <a:pt x="47" y="61"/>
                  <a:pt x="47" y="61"/>
                  <a:pt x="47" y="61"/>
                </a:cubicBezTo>
                <a:cubicBezTo>
                  <a:pt x="45" y="57"/>
                  <a:pt x="45" y="57"/>
                  <a:pt x="45" y="57"/>
                </a:cubicBezTo>
                <a:cubicBezTo>
                  <a:pt x="44" y="57"/>
                  <a:pt x="44" y="56"/>
                  <a:pt x="43" y="57"/>
                </a:cubicBezTo>
                <a:cubicBezTo>
                  <a:pt x="41" y="57"/>
                  <a:pt x="39" y="58"/>
                  <a:pt x="38" y="58"/>
                </a:cubicBezTo>
                <a:cubicBezTo>
                  <a:pt x="37" y="58"/>
                  <a:pt x="36" y="59"/>
                  <a:pt x="36" y="60"/>
                </a:cubicBezTo>
                <a:cubicBezTo>
                  <a:pt x="36" y="64"/>
                  <a:pt x="36" y="64"/>
                  <a:pt x="36" y="64"/>
                </a:cubicBezTo>
                <a:cubicBezTo>
                  <a:pt x="32" y="64"/>
                  <a:pt x="32" y="64"/>
                  <a:pt x="32" y="64"/>
                </a:cubicBezTo>
                <a:cubicBezTo>
                  <a:pt x="32" y="60"/>
                  <a:pt x="32" y="60"/>
                  <a:pt x="32" y="60"/>
                </a:cubicBezTo>
                <a:cubicBezTo>
                  <a:pt x="32" y="59"/>
                  <a:pt x="31" y="58"/>
                  <a:pt x="30" y="58"/>
                </a:cubicBezTo>
                <a:cubicBezTo>
                  <a:pt x="28" y="58"/>
                  <a:pt x="27" y="57"/>
                  <a:pt x="25" y="57"/>
                </a:cubicBezTo>
                <a:cubicBezTo>
                  <a:pt x="24" y="56"/>
                  <a:pt x="23" y="57"/>
                  <a:pt x="23" y="57"/>
                </a:cubicBezTo>
                <a:cubicBezTo>
                  <a:pt x="21" y="61"/>
                  <a:pt x="21" y="61"/>
                  <a:pt x="21" y="61"/>
                </a:cubicBezTo>
                <a:cubicBezTo>
                  <a:pt x="17" y="59"/>
                  <a:pt x="17" y="59"/>
                  <a:pt x="17" y="59"/>
                </a:cubicBezTo>
                <a:cubicBezTo>
                  <a:pt x="19" y="55"/>
                  <a:pt x="19" y="55"/>
                  <a:pt x="19" y="55"/>
                </a:cubicBezTo>
                <a:cubicBezTo>
                  <a:pt x="19" y="54"/>
                  <a:pt x="19" y="53"/>
                  <a:pt x="18" y="53"/>
                </a:cubicBezTo>
                <a:cubicBezTo>
                  <a:pt x="17" y="52"/>
                  <a:pt x="16" y="50"/>
                  <a:pt x="15" y="49"/>
                </a:cubicBezTo>
                <a:cubicBezTo>
                  <a:pt x="14" y="48"/>
                  <a:pt x="13" y="48"/>
                  <a:pt x="12" y="49"/>
                </a:cubicBezTo>
                <a:cubicBezTo>
                  <a:pt x="9" y="51"/>
                  <a:pt x="9" y="51"/>
                  <a:pt x="9" y="51"/>
                </a:cubicBezTo>
                <a:cubicBezTo>
                  <a:pt x="7" y="47"/>
                  <a:pt x="7" y="47"/>
                  <a:pt x="7" y="47"/>
                </a:cubicBezTo>
                <a:cubicBezTo>
                  <a:pt x="10" y="45"/>
                  <a:pt x="10" y="45"/>
                  <a:pt x="10" y="45"/>
                </a:cubicBezTo>
                <a:cubicBezTo>
                  <a:pt x="11" y="44"/>
                  <a:pt x="11" y="43"/>
                  <a:pt x="11" y="43"/>
                </a:cubicBezTo>
                <a:cubicBezTo>
                  <a:pt x="10" y="41"/>
                  <a:pt x="10" y="39"/>
                  <a:pt x="9" y="37"/>
                </a:cubicBezTo>
                <a:cubicBezTo>
                  <a:pt x="9" y="37"/>
                  <a:pt x="9" y="36"/>
                  <a:pt x="8" y="36"/>
                </a:cubicBezTo>
                <a:cubicBezTo>
                  <a:pt x="4" y="36"/>
                  <a:pt x="4" y="36"/>
                  <a:pt x="4" y="36"/>
                </a:cubicBezTo>
                <a:cubicBezTo>
                  <a:pt x="4" y="31"/>
                  <a:pt x="4" y="31"/>
                  <a:pt x="4" y="31"/>
                </a:cubicBezTo>
                <a:cubicBezTo>
                  <a:pt x="8" y="31"/>
                  <a:pt x="8" y="31"/>
                  <a:pt x="8" y="31"/>
                </a:cubicBezTo>
                <a:cubicBezTo>
                  <a:pt x="9" y="31"/>
                  <a:pt x="9" y="31"/>
                  <a:pt x="9" y="30"/>
                </a:cubicBezTo>
                <a:cubicBezTo>
                  <a:pt x="10" y="28"/>
                  <a:pt x="10" y="26"/>
                  <a:pt x="11" y="25"/>
                </a:cubicBezTo>
                <a:cubicBezTo>
                  <a:pt x="11" y="24"/>
                  <a:pt x="11" y="23"/>
                  <a:pt x="10" y="23"/>
                </a:cubicBezTo>
                <a:cubicBezTo>
                  <a:pt x="7" y="21"/>
                  <a:pt x="7" y="21"/>
                  <a:pt x="7" y="21"/>
                </a:cubicBezTo>
                <a:cubicBezTo>
                  <a:pt x="9" y="17"/>
                  <a:pt x="9" y="17"/>
                  <a:pt x="9" y="17"/>
                </a:cubicBezTo>
                <a:cubicBezTo>
                  <a:pt x="12" y="19"/>
                  <a:pt x="12" y="19"/>
                  <a:pt x="12" y="19"/>
                </a:cubicBezTo>
                <a:cubicBezTo>
                  <a:pt x="13" y="19"/>
                  <a:pt x="14" y="19"/>
                  <a:pt x="15" y="18"/>
                </a:cubicBezTo>
                <a:cubicBezTo>
                  <a:pt x="16" y="17"/>
                  <a:pt x="17" y="16"/>
                  <a:pt x="18" y="14"/>
                </a:cubicBezTo>
                <a:cubicBezTo>
                  <a:pt x="19" y="14"/>
                  <a:pt x="19" y="13"/>
                  <a:pt x="19" y="12"/>
                </a:cubicBezTo>
                <a:cubicBezTo>
                  <a:pt x="17" y="9"/>
                  <a:pt x="17" y="9"/>
                  <a:pt x="17" y="9"/>
                </a:cubicBezTo>
                <a:cubicBezTo>
                  <a:pt x="21" y="6"/>
                  <a:pt x="21" y="6"/>
                  <a:pt x="21" y="6"/>
                </a:cubicBezTo>
                <a:cubicBezTo>
                  <a:pt x="23" y="10"/>
                  <a:pt x="23" y="10"/>
                  <a:pt x="23" y="10"/>
                </a:cubicBezTo>
                <a:cubicBezTo>
                  <a:pt x="23" y="11"/>
                  <a:pt x="24" y="11"/>
                  <a:pt x="25" y="11"/>
                </a:cubicBezTo>
                <a:cubicBezTo>
                  <a:pt x="27" y="10"/>
                  <a:pt x="28" y="10"/>
                  <a:pt x="30" y="9"/>
                </a:cubicBezTo>
                <a:cubicBezTo>
                  <a:pt x="31" y="9"/>
                  <a:pt x="32" y="8"/>
                  <a:pt x="32" y="8"/>
                </a:cubicBezTo>
                <a:cubicBezTo>
                  <a:pt x="32" y="4"/>
                  <a:pt x="32" y="4"/>
                  <a:pt x="32" y="4"/>
                </a:cubicBezTo>
                <a:cubicBezTo>
                  <a:pt x="36" y="4"/>
                  <a:pt x="36" y="4"/>
                  <a:pt x="36" y="4"/>
                </a:cubicBezTo>
                <a:cubicBezTo>
                  <a:pt x="36" y="8"/>
                  <a:pt x="36" y="8"/>
                  <a:pt x="36" y="8"/>
                </a:cubicBezTo>
                <a:cubicBezTo>
                  <a:pt x="36" y="8"/>
                  <a:pt x="37" y="9"/>
                  <a:pt x="38" y="9"/>
                </a:cubicBezTo>
                <a:cubicBezTo>
                  <a:pt x="39" y="10"/>
                  <a:pt x="41" y="10"/>
                  <a:pt x="43" y="11"/>
                </a:cubicBezTo>
                <a:cubicBezTo>
                  <a:pt x="44" y="11"/>
                  <a:pt x="44" y="11"/>
                  <a:pt x="45" y="10"/>
                </a:cubicBezTo>
                <a:cubicBezTo>
                  <a:pt x="47" y="6"/>
                  <a:pt x="47" y="6"/>
                  <a:pt x="47" y="6"/>
                </a:cubicBezTo>
                <a:cubicBezTo>
                  <a:pt x="51" y="9"/>
                  <a:pt x="51" y="9"/>
                  <a:pt x="51" y="9"/>
                </a:cubicBezTo>
                <a:cubicBezTo>
                  <a:pt x="49" y="12"/>
                  <a:pt x="49" y="12"/>
                  <a:pt x="49" y="12"/>
                </a:cubicBezTo>
                <a:cubicBezTo>
                  <a:pt x="48" y="13"/>
                  <a:pt x="49" y="14"/>
                  <a:pt x="49" y="14"/>
                </a:cubicBezTo>
                <a:cubicBezTo>
                  <a:pt x="51" y="16"/>
                  <a:pt x="52" y="17"/>
                  <a:pt x="53" y="18"/>
                </a:cubicBezTo>
                <a:cubicBezTo>
                  <a:pt x="54" y="19"/>
                  <a:pt x="54" y="19"/>
                  <a:pt x="55" y="19"/>
                </a:cubicBezTo>
                <a:cubicBezTo>
                  <a:pt x="59" y="17"/>
                  <a:pt x="59" y="17"/>
                  <a:pt x="59" y="17"/>
                </a:cubicBezTo>
                <a:cubicBezTo>
                  <a:pt x="61" y="21"/>
                  <a:pt x="61" y="21"/>
                  <a:pt x="61" y="21"/>
                </a:cubicBezTo>
                <a:cubicBezTo>
                  <a:pt x="57" y="23"/>
                  <a:pt x="57" y="23"/>
                  <a:pt x="57" y="23"/>
                </a:cubicBezTo>
                <a:cubicBezTo>
                  <a:pt x="57" y="23"/>
                  <a:pt x="56" y="24"/>
                  <a:pt x="57" y="25"/>
                </a:cubicBezTo>
                <a:cubicBezTo>
                  <a:pt x="57" y="26"/>
                  <a:pt x="58" y="28"/>
                  <a:pt x="58" y="30"/>
                </a:cubicBezTo>
                <a:cubicBezTo>
                  <a:pt x="58" y="31"/>
                  <a:pt x="59" y="31"/>
                  <a:pt x="60" y="31"/>
                </a:cubicBezTo>
                <a:cubicBezTo>
                  <a:pt x="64" y="31"/>
                  <a:pt x="64" y="31"/>
                  <a:pt x="64" y="31"/>
                </a:cubicBezTo>
                <a:lnTo>
                  <a:pt x="64" y="3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0" name="Freeform 691">
            <a:extLst>
              <a:ext uri="{FF2B5EF4-FFF2-40B4-BE49-F238E27FC236}">
                <a16:creationId xmlns:a16="http://schemas.microsoft.com/office/drawing/2014/main" id="{E176430C-FEB8-23EF-CD06-6415FF37ADCC}"/>
              </a:ext>
            </a:extLst>
          </p:cNvPr>
          <p:cNvSpPr>
            <a:spLocks/>
          </p:cNvSpPr>
          <p:nvPr/>
        </p:nvSpPr>
        <p:spPr bwMode="auto">
          <a:xfrm>
            <a:off x="10550024" y="4985846"/>
            <a:ext cx="92701" cy="86909"/>
          </a:xfrm>
          <a:custGeom>
            <a:avLst/>
            <a:gdLst>
              <a:gd name="T0" fmla="*/ 12 w 13"/>
              <a:gd name="T1" fmla="*/ 1 h 12"/>
              <a:gd name="T2" fmla="*/ 9 w 13"/>
              <a:gd name="T3" fmla="*/ 1 h 12"/>
              <a:gd name="T4" fmla="*/ 5 w 13"/>
              <a:gd name="T5" fmla="*/ 8 h 12"/>
              <a:gd name="T6" fmla="*/ 3 w 13"/>
              <a:gd name="T7" fmla="*/ 6 h 12"/>
              <a:gd name="T8" fmla="*/ 1 w 13"/>
              <a:gd name="T9" fmla="*/ 5 h 12"/>
              <a:gd name="T10" fmla="*/ 0 w 13"/>
              <a:gd name="T11" fmla="*/ 8 h 12"/>
              <a:gd name="T12" fmla="*/ 3 w 13"/>
              <a:gd name="T13" fmla="*/ 12 h 12"/>
              <a:gd name="T14" fmla="*/ 5 w 13"/>
              <a:gd name="T15" fmla="*/ 12 h 12"/>
              <a:gd name="T16" fmla="*/ 5 w 13"/>
              <a:gd name="T17" fmla="*/ 12 h 12"/>
              <a:gd name="T18" fmla="*/ 6 w 13"/>
              <a:gd name="T19" fmla="*/ 12 h 12"/>
              <a:gd name="T20" fmla="*/ 12 w 13"/>
              <a:gd name="T21" fmla="*/ 3 h 12"/>
              <a:gd name="T22" fmla="*/ 12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1"/>
                </a:moveTo>
                <a:cubicBezTo>
                  <a:pt x="11" y="0"/>
                  <a:pt x="10" y="1"/>
                  <a:pt x="9" y="1"/>
                </a:cubicBezTo>
                <a:cubicBezTo>
                  <a:pt x="5" y="8"/>
                  <a:pt x="5" y="8"/>
                  <a:pt x="5" y="8"/>
                </a:cubicBezTo>
                <a:cubicBezTo>
                  <a:pt x="3" y="6"/>
                  <a:pt x="3" y="6"/>
                  <a:pt x="3" y="6"/>
                </a:cubicBezTo>
                <a:cubicBezTo>
                  <a:pt x="3" y="5"/>
                  <a:pt x="1" y="5"/>
                  <a:pt x="1" y="5"/>
                </a:cubicBezTo>
                <a:cubicBezTo>
                  <a:pt x="0" y="6"/>
                  <a:pt x="0" y="7"/>
                  <a:pt x="0" y="8"/>
                </a:cubicBezTo>
                <a:cubicBezTo>
                  <a:pt x="3" y="12"/>
                  <a:pt x="3" y="12"/>
                  <a:pt x="3" y="12"/>
                </a:cubicBezTo>
                <a:cubicBezTo>
                  <a:pt x="4" y="12"/>
                  <a:pt x="4" y="12"/>
                  <a:pt x="5" y="12"/>
                </a:cubicBezTo>
                <a:cubicBezTo>
                  <a:pt x="5" y="12"/>
                  <a:pt x="5" y="12"/>
                  <a:pt x="5" y="12"/>
                </a:cubicBezTo>
                <a:cubicBezTo>
                  <a:pt x="5" y="12"/>
                  <a:pt x="6" y="12"/>
                  <a:pt x="6" y="12"/>
                </a:cubicBezTo>
                <a:cubicBezTo>
                  <a:pt x="12" y="3"/>
                  <a:pt x="12" y="3"/>
                  <a:pt x="12" y="3"/>
                </a:cubicBezTo>
                <a:cubicBezTo>
                  <a:pt x="13" y="3"/>
                  <a:pt x="12" y="1"/>
                  <a:pt x="12"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1" name="Freeform 692">
            <a:extLst>
              <a:ext uri="{FF2B5EF4-FFF2-40B4-BE49-F238E27FC236}">
                <a16:creationId xmlns:a16="http://schemas.microsoft.com/office/drawing/2014/main" id="{BF5025B4-5131-2E13-BDCD-136821FB7D8B}"/>
              </a:ext>
            </a:extLst>
          </p:cNvPr>
          <p:cNvSpPr>
            <a:spLocks/>
          </p:cNvSpPr>
          <p:nvPr/>
        </p:nvSpPr>
        <p:spPr bwMode="auto">
          <a:xfrm>
            <a:off x="10550024" y="5101723"/>
            <a:ext cx="92701" cy="81113"/>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2" name="Freeform 693">
            <a:extLst>
              <a:ext uri="{FF2B5EF4-FFF2-40B4-BE49-F238E27FC236}">
                <a16:creationId xmlns:a16="http://schemas.microsoft.com/office/drawing/2014/main" id="{E4525B66-F91A-0B9A-56EF-C5FEA3B1775F}"/>
              </a:ext>
            </a:extLst>
          </p:cNvPr>
          <p:cNvSpPr>
            <a:spLocks/>
          </p:cNvSpPr>
          <p:nvPr/>
        </p:nvSpPr>
        <p:spPr bwMode="auto">
          <a:xfrm>
            <a:off x="10550024" y="5211807"/>
            <a:ext cx="92701" cy="86909"/>
          </a:xfrm>
          <a:custGeom>
            <a:avLst/>
            <a:gdLst>
              <a:gd name="T0" fmla="*/ 12 w 13"/>
              <a:gd name="T1" fmla="*/ 0 h 12"/>
              <a:gd name="T2" fmla="*/ 9 w 13"/>
              <a:gd name="T3" fmla="*/ 1 h 12"/>
              <a:gd name="T4" fmla="*/ 5 w 13"/>
              <a:gd name="T5" fmla="*/ 7 h 12"/>
              <a:gd name="T6" fmla="*/ 3 w 13"/>
              <a:gd name="T7" fmla="*/ 5 h 12"/>
              <a:gd name="T8" fmla="*/ 1 w 13"/>
              <a:gd name="T9" fmla="*/ 5 h 12"/>
              <a:gd name="T10" fmla="*/ 0 w 13"/>
              <a:gd name="T11" fmla="*/ 7 h 12"/>
              <a:gd name="T12" fmla="*/ 3 w 13"/>
              <a:gd name="T13" fmla="*/ 11 h 12"/>
              <a:gd name="T14" fmla="*/ 5 w 13"/>
              <a:gd name="T15" fmla="*/ 12 h 12"/>
              <a:gd name="T16" fmla="*/ 5 w 13"/>
              <a:gd name="T17" fmla="*/ 12 h 12"/>
              <a:gd name="T18" fmla="*/ 6 w 13"/>
              <a:gd name="T19" fmla="*/ 11 h 12"/>
              <a:gd name="T20" fmla="*/ 12 w 13"/>
              <a:gd name="T21" fmla="*/ 3 h 12"/>
              <a:gd name="T22" fmla="*/ 12 w 13"/>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12" y="0"/>
                </a:moveTo>
                <a:cubicBezTo>
                  <a:pt x="11" y="0"/>
                  <a:pt x="10" y="0"/>
                  <a:pt x="9" y="1"/>
                </a:cubicBez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3" name="Freeform 694">
            <a:extLst>
              <a:ext uri="{FF2B5EF4-FFF2-40B4-BE49-F238E27FC236}">
                <a16:creationId xmlns:a16="http://schemas.microsoft.com/office/drawing/2014/main" id="{E35909B2-A723-1DC2-896D-14013E65F582}"/>
              </a:ext>
            </a:extLst>
          </p:cNvPr>
          <p:cNvSpPr>
            <a:spLocks/>
          </p:cNvSpPr>
          <p:nvPr/>
        </p:nvSpPr>
        <p:spPr bwMode="auto">
          <a:xfrm>
            <a:off x="10550024" y="5327683"/>
            <a:ext cx="92701" cy="81113"/>
          </a:xfrm>
          <a:custGeom>
            <a:avLst/>
            <a:gdLst>
              <a:gd name="T0" fmla="*/ 9 w 13"/>
              <a:gd name="T1" fmla="*/ 1 h 12"/>
              <a:gd name="T2" fmla="*/ 5 w 13"/>
              <a:gd name="T3" fmla="*/ 7 h 12"/>
              <a:gd name="T4" fmla="*/ 3 w 13"/>
              <a:gd name="T5" fmla="*/ 5 h 12"/>
              <a:gd name="T6" fmla="*/ 1 w 13"/>
              <a:gd name="T7" fmla="*/ 5 h 12"/>
              <a:gd name="T8" fmla="*/ 0 w 13"/>
              <a:gd name="T9" fmla="*/ 7 h 12"/>
              <a:gd name="T10" fmla="*/ 3 w 13"/>
              <a:gd name="T11" fmla="*/ 11 h 12"/>
              <a:gd name="T12" fmla="*/ 5 w 13"/>
              <a:gd name="T13" fmla="*/ 12 h 12"/>
              <a:gd name="T14" fmla="*/ 5 w 13"/>
              <a:gd name="T15" fmla="*/ 12 h 12"/>
              <a:gd name="T16" fmla="*/ 6 w 13"/>
              <a:gd name="T17" fmla="*/ 11 h 12"/>
              <a:gd name="T18" fmla="*/ 12 w 13"/>
              <a:gd name="T19" fmla="*/ 3 h 12"/>
              <a:gd name="T20" fmla="*/ 12 w 13"/>
              <a:gd name="T21" fmla="*/ 0 h 12"/>
              <a:gd name="T22" fmla="*/ 9 w 13"/>
              <a:gd name="T23"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2">
                <a:moveTo>
                  <a:pt x="9" y="1"/>
                </a:moveTo>
                <a:cubicBezTo>
                  <a:pt x="5" y="7"/>
                  <a:pt x="5" y="7"/>
                  <a:pt x="5" y="7"/>
                </a:cubicBezTo>
                <a:cubicBezTo>
                  <a:pt x="3" y="5"/>
                  <a:pt x="3" y="5"/>
                  <a:pt x="3" y="5"/>
                </a:cubicBezTo>
                <a:cubicBezTo>
                  <a:pt x="3" y="4"/>
                  <a:pt x="1" y="4"/>
                  <a:pt x="1" y="5"/>
                </a:cubicBezTo>
                <a:cubicBezTo>
                  <a:pt x="0" y="5"/>
                  <a:pt x="0" y="6"/>
                  <a:pt x="0" y="7"/>
                </a:cubicBezTo>
                <a:cubicBezTo>
                  <a:pt x="3" y="11"/>
                  <a:pt x="3" y="11"/>
                  <a:pt x="3" y="11"/>
                </a:cubicBezTo>
                <a:cubicBezTo>
                  <a:pt x="4" y="12"/>
                  <a:pt x="4" y="12"/>
                  <a:pt x="5" y="12"/>
                </a:cubicBezTo>
                <a:cubicBezTo>
                  <a:pt x="5" y="12"/>
                  <a:pt x="5" y="12"/>
                  <a:pt x="5" y="12"/>
                </a:cubicBezTo>
                <a:cubicBezTo>
                  <a:pt x="5" y="12"/>
                  <a:pt x="6" y="12"/>
                  <a:pt x="6" y="11"/>
                </a:cubicBezTo>
                <a:cubicBezTo>
                  <a:pt x="12" y="3"/>
                  <a:pt x="12" y="3"/>
                  <a:pt x="12" y="3"/>
                </a:cubicBezTo>
                <a:cubicBezTo>
                  <a:pt x="13" y="2"/>
                  <a:pt x="12" y="1"/>
                  <a:pt x="12" y="0"/>
                </a:cubicBezTo>
                <a:cubicBezTo>
                  <a:pt x="11" y="0"/>
                  <a:pt x="10" y="0"/>
                  <a:pt x="9"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4" name="Freeform 695">
            <a:extLst>
              <a:ext uri="{FF2B5EF4-FFF2-40B4-BE49-F238E27FC236}">
                <a16:creationId xmlns:a16="http://schemas.microsoft.com/office/drawing/2014/main" id="{E8462159-598F-D183-6923-29DDECC8D536}"/>
              </a:ext>
            </a:extLst>
          </p:cNvPr>
          <p:cNvSpPr>
            <a:spLocks noEditPoints="1"/>
          </p:cNvSpPr>
          <p:nvPr/>
        </p:nvSpPr>
        <p:spPr bwMode="auto">
          <a:xfrm>
            <a:off x="10920827" y="5014817"/>
            <a:ext cx="243340" cy="237548"/>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30 h 34"/>
              <a:gd name="T12" fmla="*/ 3 w 34"/>
              <a:gd name="T13" fmla="*/ 17 h 34"/>
              <a:gd name="T14" fmla="*/ 17 w 34"/>
              <a:gd name="T15" fmla="*/ 3 h 34"/>
              <a:gd name="T16" fmla="*/ 30 w 34"/>
              <a:gd name="T17" fmla="*/ 17 h 34"/>
              <a:gd name="T18" fmla="*/ 17 w 34"/>
              <a:gd name="T19"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7" y="0"/>
                  <a:pt x="0" y="7"/>
                  <a:pt x="0" y="17"/>
                </a:cubicBezTo>
                <a:cubicBezTo>
                  <a:pt x="0" y="26"/>
                  <a:pt x="7" y="34"/>
                  <a:pt x="17" y="34"/>
                </a:cubicBezTo>
                <a:cubicBezTo>
                  <a:pt x="26" y="34"/>
                  <a:pt x="34" y="26"/>
                  <a:pt x="34" y="17"/>
                </a:cubicBezTo>
                <a:cubicBezTo>
                  <a:pt x="34" y="7"/>
                  <a:pt x="26" y="0"/>
                  <a:pt x="17" y="0"/>
                </a:cubicBezTo>
                <a:close/>
                <a:moveTo>
                  <a:pt x="17" y="30"/>
                </a:moveTo>
                <a:cubicBezTo>
                  <a:pt x="9" y="30"/>
                  <a:pt x="3" y="24"/>
                  <a:pt x="3" y="17"/>
                </a:cubicBezTo>
                <a:cubicBezTo>
                  <a:pt x="3" y="9"/>
                  <a:pt x="9" y="3"/>
                  <a:pt x="17" y="3"/>
                </a:cubicBezTo>
                <a:cubicBezTo>
                  <a:pt x="24" y="3"/>
                  <a:pt x="30" y="9"/>
                  <a:pt x="30" y="17"/>
                </a:cubicBezTo>
                <a:cubicBezTo>
                  <a:pt x="30" y="24"/>
                  <a:pt x="24" y="30"/>
                  <a:pt x="17" y="3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5" name="Freeform 696">
            <a:extLst>
              <a:ext uri="{FF2B5EF4-FFF2-40B4-BE49-F238E27FC236}">
                <a16:creationId xmlns:a16="http://schemas.microsoft.com/office/drawing/2014/main" id="{A6B540D8-7934-DB29-0834-335F9C885C9A}"/>
              </a:ext>
            </a:extLst>
          </p:cNvPr>
          <p:cNvSpPr>
            <a:spLocks/>
          </p:cNvSpPr>
          <p:nvPr/>
        </p:nvSpPr>
        <p:spPr bwMode="auto">
          <a:xfrm>
            <a:off x="11030911" y="5072756"/>
            <a:ext cx="28971" cy="127464"/>
          </a:xfrm>
          <a:custGeom>
            <a:avLst/>
            <a:gdLst>
              <a:gd name="T0" fmla="*/ 2 w 4"/>
              <a:gd name="T1" fmla="*/ 0 h 18"/>
              <a:gd name="T2" fmla="*/ 0 w 4"/>
              <a:gd name="T3" fmla="*/ 2 h 18"/>
              <a:gd name="T4" fmla="*/ 0 w 4"/>
              <a:gd name="T5" fmla="*/ 16 h 18"/>
              <a:gd name="T6" fmla="*/ 2 w 4"/>
              <a:gd name="T7" fmla="*/ 18 h 18"/>
              <a:gd name="T8" fmla="*/ 4 w 4"/>
              <a:gd name="T9" fmla="*/ 16 h 18"/>
              <a:gd name="T10" fmla="*/ 4 w 4"/>
              <a:gd name="T11" fmla="*/ 2 h 18"/>
              <a:gd name="T12" fmla="*/ 2 w 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4" h="18">
                <a:moveTo>
                  <a:pt x="2" y="0"/>
                </a:moveTo>
                <a:cubicBezTo>
                  <a:pt x="1" y="0"/>
                  <a:pt x="0" y="1"/>
                  <a:pt x="0" y="2"/>
                </a:cubicBezTo>
                <a:cubicBezTo>
                  <a:pt x="0" y="16"/>
                  <a:pt x="0" y="16"/>
                  <a:pt x="0" y="16"/>
                </a:cubicBezTo>
                <a:cubicBezTo>
                  <a:pt x="0" y="17"/>
                  <a:pt x="1" y="18"/>
                  <a:pt x="2" y="18"/>
                </a:cubicBezTo>
                <a:cubicBezTo>
                  <a:pt x="3" y="18"/>
                  <a:pt x="4" y="17"/>
                  <a:pt x="4" y="16"/>
                </a:cubicBezTo>
                <a:cubicBezTo>
                  <a:pt x="4" y="2"/>
                  <a:pt x="4" y="2"/>
                  <a:pt x="4" y="2"/>
                </a:cubicBezTo>
                <a:cubicBezTo>
                  <a:pt x="4" y="1"/>
                  <a:pt x="3" y="0"/>
                  <a:pt x="2"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56" name="TextBox 55">
            <a:extLst>
              <a:ext uri="{FF2B5EF4-FFF2-40B4-BE49-F238E27FC236}">
                <a16:creationId xmlns:a16="http://schemas.microsoft.com/office/drawing/2014/main" id="{C577BD8E-859E-00CC-62D8-E8E264BCB509}"/>
              </a:ext>
            </a:extLst>
          </p:cNvPr>
          <p:cNvSpPr txBox="1"/>
          <p:nvPr/>
        </p:nvSpPr>
        <p:spPr>
          <a:xfrm>
            <a:off x="6985784" y="1954690"/>
            <a:ext cx="3717482" cy="369332"/>
          </a:xfrm>
          <a:prstGeom prst="rect">
            <a:avLst/>
          </a:prstGeom>
          <a:noFill/>
        </p:spPr>
        <p:txBody>
          <a:bodyPr wrap="square">
            <a:spAutoFit/>
          </a:bodyPr>
          <a:lstStyle/>
          <a:p>
            <a:pPr algn="ctr"/>
            <a:r>
              <a:rPr lang="en-GB" b="1">
                <a:ln/>
                <a:solidFill>
                  <a:schemeClr val="tx2"/>
                </a:solidFill>
                <a:ea typeface="Century Gothic" panose="020B0502020202020204" pitchFamily="34" charset="0"/>
                <a:cs typeface="Times New Roman" panose="02020603050405020304" pitchFamily="18" charset="0"/>
              </a:rPr>
              <a:t>Lower compliance</a:t>
            </a:r>
            <a:endParaRPr lang="en-GB" baseline="30000">
              <a:solidFill>
                <a:schemeClr val="tx2"/>
              </a:solidFill>
            </a:endParaRPr>
          </a:p>
        </p:txBody>
      </p:sp>
      <p:sp>
        <p:nvSpPr>
          <p:cNvPr id="57" name="Rectangle: Rounded Corners 56">
            <a:extLst>
              <a:ext uri="{FF2B5EF4-FFF2-40B4-BE49-F238E27FC236}">
                <a16:creationId xmlns:a16="http://schemas.microsoft.com/office/drawing/2014/main" id="{75DA086B-D7ED-4AE6-8F39-167772D987A1}"/>
              </a:ext>
            </a:extLst>
          </p:cNvPr>
          <p:cNvSpPr/>
          <p:nvPr/>
        </p:nvSpPr>
        <p:spPr>
          <a:xfrm>
            <a:off x="6324525" y="2340636"/>
            <a:ext cx="5040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eaLnBrk="1" fontAlgn="auto" latinLnBrk="0" hangingPunct="1">
              <a:lnSpc>
                <a:spcPct val="110000"/>
              </a:lnSpc>
              <a:spcBef>
                <a:spcPts val="0"/>
              </a:spcBef>
              <a:spcAft>
                <a:spcPts val="0"/>
              </a:spcAft>
              <a:buClrTx/>
              <a:buSzTx/>
              <a:buFontTx/>
              <a:buNone/>
              <a:tabLst/>
              <a:defRPr/>
            </a:pPr>
            <a:endParaRPr kumimoji="0" lang="en-GB" sz="1200" b="1" i="0" u="sng"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B55A0893-E024-D277-F88A-3231B58ED2AF}"/>
              </a:ext>
            </a:extLst>
          </p:cNvPr>
          <p:cNvSpPr/>
          <p:nvPr/>
        </p:nvSpPr>
        <p:spPr>
          <a:xfrm>
            <a:off x="8558775" y="2284472"/>
            <a:ext cx="571500" cy="176213"/>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Arial"/>
              <a:ea typeface="+mn-ea"/>
              <a:cs typeface="+mn-cs"/>
            </a:endParaRPr>
          </a:p>
        </p:txBody>
      </p:sp>
      <p:sp>
        <p:nvSpPr>
          <p:cNvPr id="59" name="Graphic 4">
            <a:extLst>
              <a:ext uri="{FF2B5EF4-FFF2-40B4-BE49-F238E27FC236}">
                <a16:creationId xmlns:a16="http://schemas.microsoft.com/office/drawing/2014/main" id="{C11D85D5-ABB7-B6EE-23C6-996B97E24CFC}"/>
              </a:ext>
            </a:extLst>
          </p:cNvPr>
          <p:cNvSpPr/>
          <p:nvPr/>
        </p:nvSpPr>
        <p:spPr>
          <a:xfrm rot="5400000">
            <a:off x="8719268" y="2237226"/>
            <a:ext cx="250515" cy="429454"/>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190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black"/>
              </a:solidFill>
              <a:effectLst/>
              <a:uLnTx/>
              <a:uFillTx/>
              <a:latin typeface="Arial"/>
            </a:endParaRPr>
          </a:p>
        </p:txBody>
      </p:sp>
      <p:sp>
        <p:nvSpPr>
          <p:cNvPr id="60" name="Content Placeholder 1">
            <a:extLst>
              <a:ext uri="{FF2B5EF4-FFF2-40B4-BE49-F238E27FC236}">
                <a16:creationId xmlns:a16="http://schemas.microsoft.com/office/drawing/2014/main" id="{7853D4AB-10AE-8CEA-8747-95097057A358}"/>
              </a:ext>
            </a:extLst>
          </p:cNvPr>
          <p:cNvSpPr txBox="1">
            <a:spLocks/>
          </p:cNvSpPr>
          <p:nvPr/>
        </p:nvSpPr>
        <p:spPr>
          <a:xfrm>
            <a:off x="6138340" y="2617157"/>
            <a:ext cx="5465958" cy="1994127"/>
          </a:xfrm>
          <a:prstGeom prst="rect">
            <a:avLst/>
          </a:prstGeom>
        </p:spPr>
        <p:txBody>
          <a:bodyPr vert="horz" lIns="91440" tIns="45720" rIns="91440" bIns="45720" rtlCol="0">
            <a:noAutofit/>
          </a:bodyPr>
          <a:lstStyle>
            <a:lvl1pPr marL="228594" indent="-228594" algn="l" defTabSz="914377" rtl="0" eaLnBrk="1" latinLnBrk="0" hangingPunct="1">
              <a:lnSpc>
                <a:spcPct val="100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1pPr>
            <a:lvl2pPr marL="481001" indent="-228594" algn="l" defTabSz="914377" rtl="0" eaLnBrk="1" latinLnBrk="0" hangingPunct="1">
              <a:lnSpc>
                <a:spcPct val="100000"/>
              </a:lnSpc>
              <a:spcBef>
                <a:spcPts val="500"/>
              </a:spcBef>
              <a:buClr>
                <a:schemeClr val="accent1"/>
              </a:buClr>
              <a:buFont typeface="Arial" panose="020B0604020202020204" pitchFamily="34" charset="0"/>
              <a:buChar char="•"/>
              <a:defRPr sz="1800" kern="1200">
                <a:solidFill>
                  <a:schemeClr val="tx2"/>
                </a:solidFill>
                <a:latin typeface="+mn-lt"/>
                <a:ea typeface="+mn-ea"/>
                <a:cs typeface="+mn-cs"/>
              </a:defRPr>
            </a:lvl2pPr>
            <a:lvl3pPr marL="747695" indent="-228594" algn="l" defTabSz="914377" rtl="0" eaLnBrk="1" latinLnBrk="0" hangingPunct="1">
              <a:lnSpc>
                <a:spcPct val="100000"/>
              </a:lnSpc>
              <a:spcBef>
                <a:spcPts val="5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990575"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1223932" indent="-228594" algn="l" defTabSz="914377" rtl="0" eaLnBrk="1" latinLnBrk="0" hangingPunct="1">
              <a:lnSpc>
                <a:spcPct val="10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rgbClr val="656665"/>
              </a:buClr>
            </a:pPr>
            <a:r>
              <a:rPr lang="en-GB" dirty="0">
                <a:solidFill>
                  <a:srgbClr val="656665"/>
                </a:solidFill>
              </a:rPr>
              <a:t>More care protocol elements </a:t>
            </a:r>
          </a:p>
          <a:p>
            <a:pPr lvl="1">
              <a:buClr>
                <a:srgbClr val="656665"/>
              </a:buClr>
            </a:pPr>
            <a:r>
              <a:rPr lang="en-GB" dirty="0">
                <a:solidFill>
                  <a:srgbClr val="656665"/>
                </a:solidFill>
              </a:rPr>
              <a:t>More complex care protocol elements</a:t>
            </a:r>
          </a:p>
          <a:p>
            <a:pPr lvl="1">
              <a:buClr>
                <a:srgbClr val="656665"/>
              </a:buClr>
            </a:pPr>
            <a:r>
              <a:rPr lang="en-GB" dirty="0">
                <a:solidFill>
                  <a:srgbClr val="656665"/>
                </a:solidFill>
              </a:rPr>
              <a:t>Higher use of clinician reminders such as posters, printed algorithms and screensavers</a:t>
            </a:r>
          </a:p>
          <a:p>
            <a:pPr lvl="1">
              <a:buClr>
                <a:srgbClr val="656665"/>
              </a:buClr>
            </a:pPr>
            <a:r>
              <a:rPr lang="en-GB" dirty="0">
                <a:solidFill>
                  <a:srgbClr val="656665"/>
                </a:solidFill>
              </a:rPr>
              <a:t>Education and training were often used</a:t>
            </a:r>
          </a:p>
        </p:txBody>
      </p:sp>
      <p:sp>
        <p:nvSpPr>
          <p:cNvPr id="61" name="Rectangle: Rounded Corners 60">
            <a:extLst>
              <a:ext uri="{FF2B5EF4-FFF2-40B4-BE49-F238E27FC236}">
                <a16:creationId xmlns:a16="http://schemas.microsoft.com/office/drawing/2014/main" id="{135B0677-6ABE-22C6-0866-0A12134D8826}"/>
              </a:ext>
            </a:extLst>
          </p:cNvPr>
          <p:cNvSpPr>
            <a:spLocks/>
          </p:cNvSpPr>
          <p:nvPr/>
        </p:nvSpPr>
        <p:spPr>
          <a:xfrm>
            <a:off x="651510" y="1375115"/>
            <a:ext cx="10898717" cy="392787"/>
          </a:xfrm>
          <a:prstGeom prst="roundRect">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A scoping review identified several strategies which were associated with improved compliance</a:t>
            </a:r>
            <a:r>
              <a:rPr kumimoji="0" lang="en-GB" sz="1800" b="0" i="0" u="none" strike="noStrike" kern="0" cap="none" spc="0" normalizeH="0" baseline="30000" noProof="0" dirty="0">
                <a:ln>
                  <a:noFill/>
                </a:ln>
                <a:solidFill>
                  <a:prstClr val="white"/>
                </a:solidFill>
                <a:effectLst/>
                <a:uLnTx/>
                <a:uFillTx/>
              </a:rPr>
              <a:t>1</a:t>
            </a:r>
            <a:r>
              <a:rPr kumimoji="0" lang="en-GB" sz="1800" b="0" i="0" u="none" strike="noStrike" kern="0" cap="none" spc="0" normalizeH="0" baseline="0" noProof="0" dirty="0">
                <a:ln>
                  <a:noFill/>
                </a:ln>
                <a:solidFill>
                  <a:prstClr val="white"/>
                </a:solidFill>
                <a:effectLst/>
                <a:uLnTx/>
                <a:uFillTx/>
              </a:rPr>
              <a:t>*</a:t>
            </a:r>
          </a:p>
        </p:txBody>
      </p:sp>
      <p:sp>
        <p:nvSpPr>
          <p:cNvPr id="62" name="Footer Placeholder 2">
            <a:extLst>
              <a:ext uri="{FF2B5EF4-FFF2-40B4-BE49-F238E27FC236}">
                <a16:creationId xmlns:a16="http://schemas.microsoft.com/office/drawing/2014/main" id="{5ECA3E76-88B3-CC28-40D3-66EEE4278F9A}"/>
              </a:ext>
            </a:extLst>
          </p:cNvPr>
          <p:cNvSpPr>
            <a:spLocks noGrp="1"/>
          </p:cNvSpPr>
          <p:nvPr>
            <p:ph type="ftr" sz="quarter" idx="11"/>
          </p:nvPr>
        </p:nvSpPr>
        <p:spPr>
          <a:xfrm>
            <a:off x="548282" y="6303600"/>
            <a:ext cx="10620000" cy="288000"/>
          </a:xfrm>
        </p:spPr>
        <p:txBody>
          <a:bodyPr/>
          <a:lstStyle/>
          <a:p>
            <a:r>
              <a:rPr lang="en-GB" dirty="0"/>
              <a:t>*Based on an analysis of 53 articles reporting care bundle compliance. High compliance (70–100%), medium compliance (40–69%) and low compliance (0–39%) groups were identified.</a:t>
            </a:r>
          </a:p>
          <a:p>
            <a:r>
              <a:rPr lang="en-GB" dirty="0"/>
              <a:t>ED, emergency department; MDT, multidisciplinary team.</a:t>
            </a:r>
          </a:p>
          <a:p>
            <a:r>
              <a:rPr lang="en-GB" dirty="0"/>
              <a:t>1. Gilhooly D, et al. Implement Sci. 2019;14:47.</a:t>
            </a:r>
          </a:p>
        </p:txBody>
      </p:sp>
      <p:cxnSp>
        <p:nvCxnSpPr>
          <p:cNvPr id="63" name="Straight Connector 62">
            <a:extLst>
              <a:ext uri="{FF2B5EF4-FFF2-40B4-BE49-F238E27FC236}">
                <a16:creationId xmlns:a16="http://schemas.microsoft.com/office/drawing/2014/main" id="{4901BF7F-FCB4-56CA-7D8B-46A1A76EBD8A}"/>
              </a:ext>
            </a:extLst>
          </p:cNvPr>
          <p:cNvCxnSpPr>
            <a:cxnSpLocks/>
          </p:cNvCxnSpPr>
          <p:nvPr/>
        </p:nvCxnSpPr>
        <p:spPr>
          <a:xfrm flipV="1">
            <a:off x="6096000" y="1936735"/>
            <a:ext cx="0" cy="3472061"/>
          </a:xfrm>
          <a:prstGeom prst="line">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sp>
        <p:nvSpPr>
          <p:cNvPr id="66" name="Slide Number Placeholder 9">
            <a:extLst>
              <a:ext uri="{FF2B5EF4-FFF2-40B4-BE49-F238E27FC236}">
                <a16:creationId xmlns:a16="http://schemas.microsoft.com/office/drawing/2014/main" id="{1C15C142-032D-E3B5-B902-B9404505B6ED}"/>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21</a:t>
            </a:fld>
            <a:endParaRPr lang="en-GB"/>
          </a:p>
        </p:txBody>
      </p:sp>
      <p:sp>
        <p:nvSpPr>
          <p:cNvPr id="3" name="Rectangle 2">
            <a:extLst>
              <a:ext uri="{FF2B5EF4-FFF2-40B4-BE49-F238E27FC236}">
                <a16:creationId xmlns:a16="http://schemas.microsoft.com/office/drawing/2014/main" id="{F946F0C2-36E8-A150-EA92-B91E1DEBFD7F}"/>
              </a:ext>
            </a:extLst>
          </p:cNvPr>
          <p:cNvSpPr/>
          <p:nvPr/>
        </p:nvSpPr>
        <p:spPr>
          <a:xfrm>
            <a:off x="3061725" y="2284473"/>
            <a:ext cx="571500" cy="176213"/>
          </a:xfrm>
          <a:prstGeom prst="rect">
            <a:avLst/>
          </a:pr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white"/>
              </a:solidFill>
              <a:effectLst/>
              <a:uLnTx/>
              <a:uFillTx/>
              <a:latin typeface="Arial"/>
              <a:ea typeface="+mn-ea"/>
              <a:cs typeface="+mn-cs"/>
            </a:endParaRPr>
          </a:p>
        </p:txBody>
      </p:sp>
      <p:sp>
        <p:nvSpPr>
          <p:cNvPr id="4" name="Graphic 4">
            <a:extLst>
              <a:ext uri="{FF2B5EF4-FFF2-40B4-BE49-F238E27FC236}">
                <a16:creationId xmlns:a16="http://schemas.microsoft.com/office/drawing/2014/main" id="{13804E5D-DA80-2796-BDED-6225DB434CE0}"/>
              </a:ext>
            </a:extLst>
          </p:cNvPr>
          <p:cNvSpPr/>
          <p:nvPr/>
        </p:nvSpPr>
        <p:spPr>
          <a:xfrm rot="5400000">
            <a:off x="3222218" y="2237227"/>
            <a:ext cx="250515" cy="429454"/>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19050" cap="flat">
            <a:solidFill>
              <a:schemeClr val="tx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sng" strike="noStrike" kern="0" cap="none" spc="0"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0267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D196-7469-C7B3-C355-2D091777FE92}"/>
              </a:ext>
            </a:extLst>
          </p:cNvPr>
          <p:cNvSpPr>
            <a:spLocks noGrp="1"/>
          </p:cNvSpPr>
          <p:nvPr>
            <p:ph type="title"/>
          </p:nvPr>
        </p:nvSpPr>
        <p:spPr/>
        <p:txBody>
          <a:bodyPr/>
          <a:lstStyle/>
          <a:p>
            <a:r>
              <a:rPr lang="en-GB"/>
              <a:t>Asthma ‘hot’ clinics aim to improve the referral process for patients with asthma in the acute setting*</a:t>
            </a:r>
          </a:p>
        </p:txBody>
      </p:sp>
      <p:grpSp>
        <p:nvGrpSpPr>
          <p:cNvPr id="3" name="Group 2">
            <a:extLst>
              <a:ext uri="{FF2B5EF4-FFF2-40B4-BE49-F238E27FC236}">
                <a16:creationId xmlns:a16="http://schemas.microsoft.com/office/drawing/2014/main" id="{831D00D7-582B-77A6-3C09-FE72427A23C8}"/>
              </a:ext>
            </a:extLst>
          </p:cNvPr>
          <p:cNvGrpSpPr/>
          <p:nvPr/>
        </p:nvGrpSpPr>
        <p:grpSpPr>
          <a:xfrm>
            <a:off x="496761" y="1643012"/>
            <a:ext cx="4573867" cy="3834567"/>
            <a:chOff x="481207" y="1643012"/>
            <a:chExt cx="4573867" cy="3834567"/>
          </a:xfrm>
        </p:grpSpPr>
        <p:sp>
          <p:nvSpPr>
            <p:cNvPr id="4" name="Freeform: Shape 3">
              <a:extLst>
                <a:ext uri="{FF2B5EF4-FFF2-40B4-BE49-F238E27FC236}">
                  <a16:creationId xmlns:a16="http://schemas.microsoft.com/office/drawing/2014/main" id="{17BDD138-C924-BB8F-9662-752E0EF31FB4}"/>
                </a:ext>
              </a:extLst>
            </p:cNvPr>
            <p:cNvSpPr/>
            <p:nvPr/>
          </p:nvSpPr>
          <p:spPr>
            <a:xfrm rot="5400000">
              <a:off x="866575" y="2806486"/>
              <a:ext cx="1246164" cy="720365"/>
            </a:xfrm>
            <a:custGeom>
              <a:avLst/>
              <a:gdLst>
                <a:gd name="connsiteX0" fmla="*/ 18907 w 912600"/>
                <a:gd name="connsiteY0" fmla="*/ 18907 h 312603"/>
                <a:gd name="connsiteX1" fmla="*/ 294301 w 912600"/>
                <a:gd name="connsiteY1" fmla="*/ 294351 h 312603"/>
                <a:gd name="connsiteX2" fmla="*/ 897626 w 912600"/>
                <a:gd name="connsiteY2" fmla="*/ 294351 h 312603"/>
              </a:gdLst>
              <a:ahLst/>
              <a:cxnLst>
                <a:cxn ang="0">
                  <a:pos x="connsiteX0" y="connsiteY0"/>
                </a:cxn>
                <a:cxn ang="0">
                  <a:pos x="connsiteX1" y="connsiteY1"/>
                </a:cxn>
                <a:cxn ang="0">
                  <a:pos x="connsiteX2" y="connsiteY2"/>
                </a:cxn>
              </a:cxnLst>
              <a:rect l="l" t="t" r="r" b="b"/>
              <a:pathLst>
                <a:path w="912600" h="312603">
                  <a:moveTo>
                    <a:pt x="18907" y="18907"/>
                  </a:moveTo>
                  <a:lnTo>
                    <a:pt x="294301" y="294351"/>
                  </a:lnTo>
                  <a:lnTo>
                    <a:pt x="897626" y="294351"/>
                  </a:lnTo>
                </a:path>
              </a:pathLst>
            </a:custGeom>
            <a:noFill/>
            <a:ln w="28575" cap="flat">
              <a:solidFill>
                <a:schemeClr val="bg2"/>
              </a:solidFill>
              <a:prstDash val="dash"/>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5" name="Freeform: Shape 4">
              <a:extLst>
                <a:ext uri="{FF2B5EF4-FFF2-40B4-BE49-F238E27FC236}">
                  <a16:creationId xmlns:a16="http://schemas.microsoft.com/office/drawing/2014/main" id="{68407DBD-9C0C-21BC-992B-98B2847CE230}"/>
                </a:ext>
              </a:extLst>
            </p:cNvPr>
            <p:cNvSpPr/>
            <p:nvPr/>
          </p:nvSpPr>
          <p:spPr>
            <a:xfrm rot="5400000">
              <a:off x="2355204" y="3904494"/>
              <a:ext cx="845950" cy="45719"/>
            </a:xfrm>
            <a:custGeom>
              <a:avLst/>
              <a:gdLst>
                <a:gd name="connsiteX0" fmla="*/ 9993 w 620164"/>
                <a:gd name="connsiteY0" fmla="*/ 9993 h 15125"/>
                <a:gd name="connsiteX1" fmla="*/ 614528 w 620164"/>
                <a:gd name="connsiteY1" fmla="*/ 9993 h 15125"/>
              </a:gdLst>
              <a:ahLst/>
              <a:cxnLst>
                <a:cxn ang="0">
                  <a:pos x="connsiteX0" y="connsiteY0"/>
                </a:cxn>
                <a:cxn ang="0">
                  <a:pos x="connsiteX1" y="connsiteY1"/>
                </a:cxn>
              </a:cxnLst>
              <a:rect l="l" t="t" r="r" b="b"/>
              <a:pathLst>
                <a:path w="620164" h="15125">
                  <a:moveTo>
                    <a:pt x="9993" y="9993"/>
                  </a:moveTo>
                  <a:lnTo>
                    <a:pt x="614528" y="9993"/>
                  </a:lnTo>
                </a:path>
              </a:pathLst>
            </a:custGeom>
            <a:ln w="28575" cap="flat">
              <a:solidFill>
                <a:schemeClr val="accent2"/>
              </a:solidFill>
              <a:prstDash val="dash"/>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6" name="Rectangle: Rounded Corners 5">
              <a:extLst>
                <a:ext uri="{FF2B5EF4-FFF2-40B4-BE49-F238E27FC236}">
                  <a16:creationId xmlns:a16="http://schemas.microsoft.com/office/drawing/2014/main" id="{C0CFDE99-83D6-48B2-D70E-010445616CEA}"/>
                </a:ext>
              </a:extLst>
            </p:cNvPr>
            <p:cNvSpPr/>
            <p:nvPr/>
          </p:nvSpPr>
          <p:spPr>
            <a:xfrm>
              <a:off x="481207" y="3735125"/>
              <a:ext cx="1474606" cy="1742454"/>
            </a:xfrm>
            <a:prstGeom prst="roundRect">
              <a:avLst/>
            </a:prstGeom>
            <a:solidFill>
              <a:schemeClr val="bg2"/>
            </a:solidFill>
            <a:ln w="5034" cap="flat">
              <a:noFill/>
              <a:prstDash val="solid"/>
              <a:miter/>
            </a:ln>
          </p:spPr>
          <p:txBody>
            <a:bodyPr lIns="0" tIns="0" rIns="0" bIns="0"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rPr>
                <a:t>Some patients only engage with the health system through </a:t>
              </a:r>
              <a:br>
                <a:rPr kumimoji="0" lang="en-GB" sz="1600" b="0" i="0" u="none" strike="noStrike" kern="0" cap="none" spc="0" normalizeH="0" baseline="0" noProof="0" dirty="0">
                  <a:ln>
                    <a:noFill/>
                  </a:ln>
                  <a:solidFill>
                    <a:schemeClr val="bg1"/>
                  </a:solidFill>
                  <a:effectLst/>
                  <a:uLnTx/>
                  <a:uFillTx/>
                </a:rPr>
              </a:br>
              <a:r>
                <a:rPr kumimoji="0" lang="en-GB" sz="1600" b="0" i="0" u="none" strike="noStrike" kern="0" cap="none" spc="0" normalizeH="0" baseline="0" noProof="0" dirty="0">
                  <a:ln>
                    <a:noFill/>
                  </a:ln>
                  <a:solidFill>
                    <a:schemeClr val="bg1"/>
                  </a:solidFill>
                  <a:effectLst/>
                  <a:uLnTx/>
                  <a:uFillTx/>
                </a:rPr>
                <a:t>the ED</a:t>
              </a:r>
            </a:p>
          </p:txBody>
        </p:sp>
        <p:sp>
          <p:nvSpPr>
            <p:cNvPr id="7" name="Rectangle: Rounded Corners 6">
              <a:extLst>
                <a:ext uri="{FF2B5EF4-FFF2-40B4-BE49-F238E27FC236}">
                  <a16:creationId xmlns:a16="http://schemas.microsoft.com/office/drawing/2014/main" id="{BDFE0794-D768-6D66-66AC-943686D174C3}"/>
                </a:ext>
              </a:extLst>
            </p:cNvPr>
            <p:cNvSpPr/>
            <p:nvPr/>
          </p:nvSpPr>
          <p:spPr>
            <a:xfrm>
              <a:off x="3580468" y="3735125"/>
              <a:ext cx="1474606" cy="1742454"/>
            </a:xfrm>
            <a:prstGeom prst="roundRect">
              <a:avLst/>
            </a:prstGeom>
            <a:solidFill>
              <a:schemeClr val="tx2"/>
            </a:solidFill>
            <a:ln w="5034" cap="flat">
              <a:noFill/>
              <a:prstDash val="solid"/>
              <a:miter/>
            </a:ln>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bg1"/>
                  </a:solidFill>
                  <a:effectLst/>
                  <a:uLnTx/>
                  <a:uFillTx/>
                </a:rPr>
                <a:t>Patients do not see their PCP as advised following </a:t>
              </a:r>
              <a:br>
                <a:rPr kumimoji="0" lang="en-GB" sz="1600" b="0" i="0" u="none" strike="noStrike" kern="0" cap="none" spc="0" normalizeH="0" baseline="0" noProof="0">
                  <a:ln>
                    <a:noFill/>
                  </a:ln>
                  <a:solidFill>
                    <a:schemeClr val="bg1"/>
                  </a:solidFill>
                  <a:effectLst/>
                  <a:uLnTx/>
                  <a:uFillTx/>
                </a:rPr>
              </a:br>
              <a:r>
                <a:rPr kumimoji="0" lang="en-GB" sz="1600" b="0" i="0" u="none" strike="noStrike" kern="0" cap="none" spc="0" normalizeH="0" baseline="0" noProof="0">
                  <a:ln>
                    <a:noFill/>
                  </a:ln>
                  <a:solidFill>
                    <a:schemeClr val="bg1"/>
                  </a:solidFill>
                  <a:effectLst/>
                  <a:uLnTx/>
                  <a:uFillTx/>
                </a:rPr>
                <a:t>ED visit</a:t>
              </a:r>
            </a:p>
          </p:txBody>
        </p:sp>
        <p:sp>
          <p:nvSpPr>
            <p:cNvPr id="8" name="Rectangle: Rounded Corners 7">
              <a:extLst>
                <a:ext uri="{FF2B5EF4-FFF2-40B4-BE49-F238E27FC236}">
                  <a16:creationId xmlns:a16="http://schemas.microsoft.com/office/drawing/2014/main" id="{FA364861-112B-8FAA-4405-A2D4E740BCDC}"/>
                </a:ext>
              </a:extLst>
            </p:cNvPr>
            <p:cNvSpPr/>
            <p:nvPr/>
          </p:nvSpPr>
          <p:spPr>
            <a:xfrm>
              <a:off x="2030837" y="3735125"/>
              <a:ext cx="1474606" cy="1742454"/>
            </a:xfrm>
            <a:prstGeom prst="roundRect">
              <a:avLst/>
            </a:prstGeom>
            <a:solidFill>
              <a:schemeClr val="accent2"/>
            </a:solidFill>
            <a:ln w="5034" cap="flat">
              <a:noFill/>
              <a:prstDash val="solid"/>
              <a:miter/>
            </a:ln>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solidFill>
                    <a:schemeClr val="bg1"/>
                  </a:solidFill>
                  <a:effectLst/>
                  <a:uLnTx/>
                  <a:uFillTx/>
                </a:rPr>
                <a:t>PCP may not refer to a specialist despite repeated </a:t>
              </a:r>
              <a:br>
                <a:rPr kumimoji="0" lang="en-GB" sz="1600" b="0" i="0" u="none" strike="noStrike" kern="0" cap="none" spc="0" normalizeH="0" baseline="0" noProof="0">
                  <a:ln>
                    <a:noFill/>
                  </a:ln>
                  <a:solidFill>
                    <a:schemeClr val="bg1"/>
                  </a:solidFill>
                  <a:effectLst/>
                  <a:uLnTx/>
                  <a:uFillTx/>
                </a:rPr>
              </a:br>
              <a:r>
                <a:rPr kumimoji="0" lang="en-GB" sz="1600" b="0" i="0" u="none" strike="noStrike" kern="0" cap="none" spc="0" normalizeH="0" baseline="0" noProof="0">
                  <a:ln>
                    <a:noFill/>
                  </a:ln>
                  <a:solidFill>
                    <a:schemeClr val="bg1"/>
                  </a:solidFill>
                  <a:effectLst/>
                  <a:uLnTx/>
                  <a:uFillTx/>
                </a:rPr>
                <a:t>ED visits </a:t>
              </a:r>
            </a:p>
          </p:txBody>
        </p:sp>
        <p:grpSp>
          <p:nvGrpSpPr>
            <p:cNvPr id="9" name="Group 8">
              <a:extLst>
                <a:ext uri="{FF2B5EF4-FFF2-40B4-BE49-F238E27FC236}">
                  <a16:creationId xmlns:a16="http://schemas.microsoft.com/office/drawing/2014/main" id="{8ABA455B-E89C-96DD-C8AC-72F2ED498ABD}"/>
                </a:ext>
              </a:extLst>
            </p:cNvPr>
            <p:cNvGrpSpPr>
              <a:grpSpLocks noChangeAspect="1"/>
            </p:cNvGrpSpPr>
            <p:nvPr/>
          </p:nvGrpSpPr>
          <p:grpSpPr>
            <a:xfrm>
              <a:off x="1825837" y="1643012"/>
              <a:ext cx="1897503" cy="1911031"/>
              <a:chOff x="1520346" y="1348291"/>
              <a:chExt cx="2373538" cy="2390457"/>
            </a:xfrm>
          </p:grpSpPr>
          <p:sp>
            <p:nvSpPr>
              <p:cNvPr id="10" name="Freeform: Shape 9">
                <a:extLst>
                  <a:ext uri="{FF2B5EF4-FFF2-40B4-BE49-F238E27FC236}">
                    <a16:creationId xmlns:a16="http://schemas.microsoft.com/office/drawing/2014/main" id="{47488F2B-8789-23A8-EB32-31E12CE7F7D4}"/>
                  </a:ext>
                </a:extLst>
              </p:cNvPr>
              <p:cNvSpPr/>
              <p:nvPr/>
            </p:nvSpPr>
            <p:spPr>
              <a:xfrm>
                <a:off x="1763595" y="1623353"/>
                <a:ext cx="1911626" cy="1936323"/>
              </a:xfrm>
              <a:custGeom>
                <a:avLst/>
                <a:gdLst>
                  <a:gd name="connsiteX0" fmla="*/ 2064846 w 2067216"/>
                  <a:gd name="connsiteY0" fmla="*/ 1034314 h 2067216"/>
                  <a:gd name="connsiteX1" fmla="*/ 1034314 w 2067216"/>
                  <a:gd name="connsiteY1" fmla="*/ 2064847 h 2067216"/>
                  <a:gd name="connsiteX2" fmla="*/ 3781 w 2067216"/>
                  <a:gd name="connsiteY2" fmla="*/ 1034314 h 2067216"/>
                  <a:gd name="connsiteX3" fmla="*/ 1034314 w 2067216"/>
                  <a:gd name="connsiteY3" fmla="*/ 3782 h 2067216"/>
                  <a:gd name="connsiteX4" fmla="*/ 2064846 w 2067216"/>
                  <a:gd name="connsiteY4" fmla="*/ 1034314 h 206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216" h="2067216">
                    <a:moveTo>
                      <a:pt x="2064846" y="1034314"/>
                    </a:moveTo>
                    <a:cubicBezTo>
                      <a:pt x="2064846" y="1603461"/>
                      <a:pt x="1603461" y="2064847"/>
                      <a:pt x="1034314" y="2064847"/>
                    </a:cubicBezTo>
                    <a:cubicBezTo>
                      <a:pt x="465166" y="2064847"/>
                      <a:pt x="3781" y="1603462"/>
                      <a:pt x="3781" y="1034314"/>
                    </a:cubicBezTo>
                    <a:cubicBezTo>
                      <a:pt x="3781" y="465167"/>
                      <a:pt x="465166" y="3782"/>
                      <a:pt x="1034314" y="3782"/>
                    </a:cubicBezTo>
                    <a:cubicBezTo>
                      <a:pt x="1603461" y="3782"/>
                      <a:pt x="2064846" y="465167"/>
                      <a:pt x="2064846" y="1034314"/>
                    </a:cubicBezTo>
                    <a:close/>
                  </a:path>
                </a:pathLst>
              </a:custGeom>
              <a:solidFill>
                <a:srgbClr val="E7E6E6"/>
              </a:solidFill>
              <a:ln w="9525" cap="flat">
                <a:no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11" name="Freeform: Shape 10">
                <a:extLst>
                  <a:ext uri="{FF2B5EF4-FFF2-40B4-BE49-F238E27FC236}">
                    <a16:creationId xmlns:a16="http://schemas.microsoft.com/office/drawing/2014/main" id="{45AB097C-2AD4-E9C7-36C5-AE6DBCE1A44B}"/>
                  </a:ext>
                </a:extLst>
              </p:cNvPr>
              <p:cNvSpPr/>
              <p:nvPr/>
            </p:nvSpPr>
            <p:spPr>
              <a:xfrm rot="10800000">
                <a:off x="2687524" y="3268232"/>
                <a:ext cx="901084" cy="470516"/>
              </a:xfrm>
              <a:custGeom>
                <a:avLst/>
                <a:gdLst>
                  <a:gd name="connsiteX0" fmla="*/ 1023726 w 1023524"/>
                  <a:gd name="connsiteY0" fmla="*/ 79411 h 534451"/>
                  <a:gd name="connsiteX1" fmla="*/ 181562 w 1023524"/>
                  <a:gd name="connsiteY1" fmla="*/ 411074 h 534451"/>
                  <a:gd name="connsiteX2" fmla="*/ 187411 w 1023524"/>
                  <a:gd name="connsiteY2" fmla="*/ 443292 h 534451"/>
                  <a:gd name="connsiteX3" fmla="*/ 95596 w 1023524"/>
                  <a:gd name="connsiteY3" fmla="*/ 535107 h 534451"/>
                  <a:gd name="connsiteX4" fmla="*/ 3781 w 1023524"/>
                  <a:gd name="connsiteY4" fmla="*/ 443292 h 534451"/>
                  <a:gd name="connsiteX5" fmla="*/ 95596 w 1023524"/>
                  <a:gd name="connsiteY5" fmla="*/ 351477 h 534451"/>
                  <a:gd name="connsiteX6" fmla="*/ 128218 w 1023524"/>
                  <a:gd name="connsiteY6" fmla="*/ 357477 h 534451"/>
                  <a:gd name="connsiteX7" fmla="*/ 1023726 w 1023524"/>
                  <a:gd name="connsiteY7" fmla="*/ 3781 h 534451"/>
                  <a:gd name="connsiteX8" fmla="*/ 1023726 w 1023524"/>
                  <a:gd name="connsiteY8" fmla="*/ 79411 h 5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524" h="534451">
                    <a:moveTo>
                      <a:pt x="1023726" y="79411"/>
                    </a:moveTo>
                    <a:cubicBezTo>
                      <a:pt x="708450" y="80016"/>
                      <a:pt x="411275" y="197394"/>
                      <a:pt x="181562" y="411074"/>
                    </a:cubicBezTo>
                    <a:cubicBezTo>
                      <a:pt x="185344" y="421107"/>
                      <a:pt x="187411" y="431947"/>
                      <a:pt x="187411" y="443292"/>
                    </a:cubicBezTo>
                    <a:cubicBezTo>
                      <a:pt x="187411" y="494014"/>
                      <a:pt x="146319" y="535107"/>
                      <a:pt x="95596" y="535107"/>
                    </a:cubicBezTo>
                    <a:cubicBezTo>
                      <a:pt x="44874" y="535107"/>
                      <a:pt x="3781" y="494014"/>
                      <a:pt x="3781" y="443292"/>
                    </a:cubicBezTo>
                    <a:cubicBezTo>
                      <a:pt x="3781" y="392569"/>
                      <a:pt x="44874" y="351477"/>
                      <a:pt x="95596" y="351477"/>
                    </a:cubicBezTo>
                    <a:cubicBezTo>
                      <a:pt x="107092" y="351477"/>
                      <a:pt x="118083" y="353595"/>
                      <a:pt x="128218" y="357477"/>
                    </a:cubicBezTo>
                    <a:cubicBezTo>
                      <a:pt x="372149" y="129579"/>
                      <a:pt x="688333" y="4387"/>
                      <a:pt x="1023726" y="3781"/>
                    </a:cubicBezTo>
                    <a:lnTo>
                      <a:pt x="1023726" y="79411"/>
                    </a:lnTo>
                    <a:close/>
                  </a:path>
                </a:pathLst>
              </a:custGeom>
              <a:solidFill>
                <a:schemeClr val="accent2"/>
              </a:solidFill>
              <a:ln w="9525" cap="flat">
                <a:solidFill>
                  <a:schemeClr val="accent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12" name="Rectangle 11">
                <a:extLst>
                  <a:ext uri="{FF2B5EF4-FFF2-40B4-BE49-F238E27FC236}">
                    <a16:creationId xmlns:a16="http://schemas.microsoft.com/office/drawing/2014/main" id="{75E73438-8393-6CF9-9CE3-3BE05E4E1BB0}"/>
                  </a:ext>
                </a:extLst>
              </p:cNvPr>
              <p:cNvSpPr/>
              <p:nvPr/>
            </p:nvSpPr>
            <p:spPr>
              <a:xfrm>
                <a:off x="1770895" y="2038210"/>
                <a:ext cx="1826557" cy="1347463"/>
              </a:xfrm>
              <a:prstGeom prst="rect">
                <a:avLst/>
              </a:prstGeom>
            </p:spPr>
            <p:txBody>
              <a:bodyPr wrap="square">
                <a:spAutoFit/>
              </a:bodyPr>
              <a:lstStyle/>
              <a:p>
                <a:pPr marL="0" marR="0" lvl="0" indent="0" algn="ctr" defTabSz="609585"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2"/>
                    </a:solidFill>
                    <a:effectLst/>
                    <a:uLnTx/>
                    <a:uFillTx/>
                  </a:rPr>
                  <a:t>Barriers to </a:t>
                </a:r>
                <a:br>
                  <a:rPr kumimoji="0" lang="en-GB" sz="1600" b="1" i="0" u="none" strike="noStrike" kern="0" cap="none" spc="0" normalizeH="0" baseline="0" noProof="0" dirty="0">
                    <a:ln>
                      <a:noFill/>
                    </a:ln>
                    <a:solidFill>
                      <a:schemeClr val="tx2"/>
                    </a:solidFill>
                    <a:effectLst/>
                    <a:uLnTx/>
                    <a:uFillTx/>
                  </a:rPr>
                </a:br>
                <a:r>
                  <a:rPr kumimoji="0" lang="en-GB" sz="1600" b="1" i="0" u="none" strike="noStrike" kern="0" cap="none" spc="0" normalizeH="0" baseline="0" noProof="0" dirty="0">
                    <a:ln>
                      <a:noFill/>
                    </a:ln>
                    <a:solidFill>
                      <a:schemeClr val="tx2"/>
                    </a:solidFill>
                    <a:effectLst/>
                    <a:uLnTx/>
                    <a:uFillTx/>
                  </a:rPr>
                  <a:t>high-quality asthma care in the UK</a:t>
                </a:r>
                <a:endParaRPr kumimoji="0" lang="en-GB" sz="1600" b="1" i="0" u="none" strike="noStrike" kern="0" cap="none" spc="0" normalizeH="0" baseline="30000" noProof="0" dirty="0">
                  <a:ln>
                    <a:noFill/>
                  </a:ln>
                  <a:solidFill>
                    <a:schemeClr val="tx2"/>
                  </a:solidFill>
                  <a:effectLst/>
                  <a:uLnTx/>
                  <a:uFillTx/>
                </a:endParaRPr>
              </a:p>
            </p:txBody>
          </p:sp>
          <p:pic>
            <p:nvPicPr>
              <p:cNvPr id="13" name="Graphic 12">
                <a:extLst>
                  <a:ext uri="{FF2B5EF4-FFF2-40B4-BE49-F238E27FC236}">
                    <a16:creationId xmlns:a16="http://schemas.microsoft.com/office/drawing/2014/main" id="{5E1FBBB8-4048-1422-96BA-9BB152E5E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21998" y="1348291"/>
                <a:ext cx="763326" cy="763326"/>
              </a:xfrm>
              <a:prstGeom prst="rect">
                <a:avLst/>
              </a:prstGeom>
            </p:spPr>
          </p:pic>
          <p:grpSp>
            <p:nvGrpSpPr>
              <p:cNvPr id="14" name="Group 13">
                <a:extLst>
                  <a:ext uri="{FF2B5EF4-FFF2-40B4-BE49-F238E27FC236}">
                    <a16:creationId xmlns:a16="http://schemas.microsoft.com/office/drawing/2014/main" id="{69C4A028-CF95-3BA3-03DD-1A5E6F6B7D3E}"/>
                  </a:ext>
                </a:extLst>
              </p:cNvPr>
              <p:cNvGrpSpPr/>
              <p:nvPr/>
            </p:nvGrpSpPr>
            <p:grpSpPr>
              <a:xfrm rot="383669">
                <a:off x="1520346" y="1583969"/>
                <a:ext cx="538795" cy="1621294"/>
                <a:chOff x="1054354" y="1659211"/>
                <a:chExt cx="538795" cy="1621294"/>
              </a:xfrm>
            </p:grpSpPr>
            <p:sp>
              <p:nvSpPr>
                <p:cNvPr id="19" name="Freeform: Shape 18">
                  <a:extLst>
                    <a:ext uri="{FF2B5EF4-FFF2-40B4-BE49-F238E27FC236}">
                      <a16:creationId xmlns:a16="http://schemas.microsoft.com/office/drawing/2014/main" id="{11E9FFB3-4D54-0718-F28E-74A8413AD63B}"/>
                    </a:ext>
                  </a:extLst>
                </p:cNvPr>
                <p:cNvSpPr/>
                <p:nvPr/>
              </p:nvSpPr>
              <p:spPr>
                <a:xfrm rot="10800000">
                  <a:off x="1122633" y="165921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bg2"/>
                </a:solidFill>
                <a:ln w="9525" cap="flat">
                  <a:solidFill>
                    <a:schemeClr val="bg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20" name="Freeform: Shape 19">
                  <a:extLst>
                    <a:ext uri="{FF2B5EF4-FFF2-40B4-BE49-F238E27FC236}">
                      <a16:creationId xmlns:a16="http://schemas.microsoft.com/office/drawing/2014/main" id="{FB6911D6-D2E5-74D9-0C58-25B9F83A9F62}"/>
                    </a:ext>
                  </a:extLst>
                </p:cNvPr>
                <p:cNvSpPr/>
                <p:nvPr/>
              </p:nvSpPr>
              <p:spPr>
                <a:xfrm rot="619596" flipH="1">
                  <a:off x="1054354" y="241937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bg2"/>
                </a:solidFill>
                <a:ln w="9525" cap="flat">
                  <a:solidFill>
                    <a:schemeClr val="bg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grpSp>
            <p:nvGrpSpPr>
              <p:cNvPr id="15" name="Group 14">
                <a:extLst>
                  <a:ext uri="{FF2B5EF4-FFF2-40B4-BE49-F238E27FC236}">
                    <a16:creationId xmlns:a16="http://schemas.microsoft.com/office/drawing/2014/main" id="{5F6E5D51-5B86-1489-516B-0DB2807E1225}"/>
                  </a:ext>
                </a:extLst>
              </p:cNvPr>
              <p:cNvGrpSpPr/>
              <p:nvPr/>
            </p:nvGrpSpPr>
            <p:grpSpPr>
              <a:xfrm rot="21094232" flipH="1">
                <a:off x="3355089" y="1559991"/>
                <a:ext cx="538795" cy="1621294"/>
                <a:chOff x="1054354" y="1659211"/>
                <a:chExt cx="538795" cy="1621294"/>
              </a:xfrm>
              <a:solidFill>
                <a:srgbClr val="939393"/>
              </a:solidFill>
            </p:grpSpPr>
            <p:sp>
              <p:nvSpPr>
                <p:cNvPr id="17" name="Freeform: Shape 16">
                  <a:extLst>
                    <a:ext uri="{FF2B5EF4-FFF2-40B4-BE49-F238E27FC236}">
                      <a16:creationId xmlns:a16="http://schemas.microsoft.com/office/drawing/2014/main" id="{A0508DB7-189B-EE4B-48C4-88A01F9DBAA4}"/>
                    </a:ext>
                  </a:extLst>
                </p:cNvPr>
                <p:cNvSpPr/>
                <p:nvPr/>
              </p:nvSpPr>
              <p:spPr>
                <a:xfrm rot="10800000">
                  <a:off x="1122633" y="165921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tx2"/>
                </a:solidFill>
                <a:ln w="9525" cap="flat">
                  <a:solidFill>
                    <a:schemeClr val="tx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sp>
              <p:nvSpPr>
                <p:cNvPr id="18" name="Freeform: Shape 17">
                  <a:extLst>
                    <a:ext uri="{FF2B5EF4-FFF2-40B4-BE49-F238E27FC236}">
                      <a16:creationId xmlns:a16="http://schemas.microsoft.com/office/drawing/2014/main" id="{305BEF0F-9D56-59FF-6E3E-DB113E7C60E5}"/>
                    </a:ext>
                  </a:extLst>
                </p:cNvPr>
                <p:cNvSpPr/>
                <p:nvPr/>
              </p:nvSpPr>
              <p:spPr>
                <a:xfrm rot="619596" flipH="1">
                  <a:off x="1054354" y="2419371"/>
                  <a:ext cx="470516" cy="861134"/>
                </a:xfrm>
                <a:custGeom>
                  <a:avLst/>
                  <a:gdLst>
                    <a:gd name="connsiteX0" fmla="*/ 179041 w 534450"/>
                    <a:gd name="connsiteY0" fmla="*/ 848416 h 978146"/>
                    <a:gd name="connsiteX1" fmla="*/ 187411 w 534450"/>
                    <a:gd name="connsiteY1" fmla="*/ 886634 h 978146"/>
                    <a:gd name="connsiteX2" fmla="*/ 95596 w 534450"/>
                    <a:gd name="connsiteY2" fmla="*/ 978398 h 978146"/>
                    <a:gd name="connsiteX3" fmla="*/ 3781 w 534450"/>
                    <a:gd name="connsiteY3" fmla="*/ 886634 h 978146"/>
                    <a:gd name="connsiteX4" fmla="*/ 95596 w 534450"/>
                    <a:gd name="connsiteY4" fmla="*/ 794820 h 978146"/>
                    <a:gd name="connsiteX5" fmla="*/ 122016 w 534450"/>
                    <a:gd name="connsiteY5" fmla="*/ 798702 h 978146"/>
                    <a:gd name="connsiteX6" fmla="*/ 458216 w 534450"/>
                    <a:gd name="connsiteY6" fmla="*/ 3781 h 978146"/>
                    <a:gd name="connsiteX7" fmla="*/ 533896 w 534450"/>
                    <a:gd name="connsiteY7" fmla="*/ 3781 h 978146"/>
                    <a:gd name="connsiteX8" fmla="*/ 179041 w 534450"/>
                    <a:gd name="connsiteY8" fmla="*/ 848416 h 978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50" h="978146">
                      <a:moveTo>
                        <a:pt x="179041" y="848416"/>
                      </a:moveTo>
                      <a:cubicBezTo>
                        <a:pt x="184436" y="860063"/>
                        <a:pt x="187411" y="872970"/>
                        <a:pt x="187411" y="886634"/>
                      </a:cubicBezTo>
                      <a:cubicBezTo>
                        <a:pt x="187411" y="937306"/>
                        <a:pt x="146319" y="978398"/>
                        <a:pt x="95596" y="978398"/>
                      </a:cubicBezTo>
                      <a:cubicBezTo>
                        <a:pt x="44874" y="978398"/>
                        <a:pt x="3781" y="937306"/>
                        <a:pt x="3781" y="886634"/>
                      </a:cubicBezTo>
                      <a:cubicBezTo>
                        <a:pt x="3781" y="835912"/>
                        <a:pt x="44874" y="794820"/>
                        <a:pt x="95596" y="794820"/>
                      </a:cubicBezTo>
                      <a:cubicBezTo>
                        <a:pt x="104773" y="794820"/>
                        <a:pt x="113646" y="796181"/>
                        <a:pt x="122016" y="798702"/>
                      </a:cubicBezTo>
                      <a:cubicBezTo>
                        <a:pt x="327175" y="581140"/>
                        <a:pt x="445107" y="301914"/>
                        <a:pt x="458216" y="3781"/>
                      </a:cubicBezTo>
                      <a:lnTo>
                        <a:pt x="533896" y="3781"/>
                      </a:lnTo>
                      <a:cubicBezTo>
                        <a:pt x="520787" y="320418"/>
                        <a:pt x="396300" y="617089"/>
                        <a:pt x="179041" y="848416"/>
                      </a:cubicBezTo>
                      <a:close/>
                    </a:path>
                  </a:pathLst>
                </a:custGeom>
                <a:solidFill>
                  <a:schemeClr val="tx2"/>
                </a:solidFill>
                <a:ln w="9525" cap="flat">
                  <a:solidFill>
                    <a:schemeClr val="tx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sp>
            <p:nvSpPr>
              <p:cNvPr id="16" name="Freeform: Shape 15">
                <a:extLst>
                  <a:ext uri="{FF2B5EF4-FFF2-40B4-BE49-F238E27FC236}">
                    <a16:creationId xmlns:a16="http://schemas.microsoft.com/office/drawing/2014/main" id="{6A57424C-8011-F954-71CC-E8BBAFD300D1}"/>
                  </a:ext>
                </a:extLst>
              </p:cNvPr>
              <p:cNvSpPr/>
              <p:nvPr/>
            </p:nvSpPr>
            <p:spPr>
              <a:xfrm rot="10800000" flipH="1">
                <a:off x="1812102" y="3265657"/>
                <a:ext cx="901084" cy="470516"/>
              </a:xfrm>
              <a:custGeom>
                <a:avLst/>
                <a:gdLst>
                  <a:gd name="connsiteX0" fmla="*/ 1023726 w 1023524"/>
                  <a:gd name="connsiteY0" fmla="*/ 79411 h 534451"/>
                  <a:gd name="connsiteX1" fmla="*/ 181562 w 1023524"/>
                  <a:gd name="connsiteY1" fmla="*/ 411074 h 534451"/>
                  <a:gd name="connsiteX2" fmla="*/ 187411 w 1023524"/>
                  <a:gd name="connsiteY2" fmla="*/ 443292 h 534451"/>
                  <a:gd name="connsiteX3" fmla="*/ 95596 w 1023524"/>
                  <a:gd name="connsiteY3" fmla="*/ 535107 h 534451"/>
                  <a:gd name="connsiteX4" fmla="*/ 3781 w 1023524"/>
                  <a:gd name="connsiteY4" fmla="*/ 443292 h 534451"/>
                  <a:gd name="connsiteX5" fmla="*/ 95596 w 1023524"/>
                  <a:gd name="connsiteY5" fmla="*/ 351477 h 534451"/>
                  <a:gd name="connsiteX6" fmla="*/ 128218 w 1023524"/>
                  <a:gd name="connsiteY6" fmla="*/ 357477 h 534451"/>
                  <a:gd name="connsiteX7" fmla="*/ 1023726 w 1023524"/>
                  <a:gd name="connsiteY7" fmla="*/ 3781 h 534451"/>
                  <a:gd name="connsiteX8" fmla="*/ 1023726 w 1023524"/>
                  <a:gd name="connsiteY8" fmla="*/ 79411 h 5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524" h="534451">
                    <a:moveTo>
                      <a:pt x="1023726" y="79411"/>
                    </a:moveTo>
                    <a:cubicBezTo>
                      <a:pt x="708450" y="80016"/>
                      <a:pt x="411275" y="197394"/>
                      <a:pt x="181562" y="411074"/>
                    </a:cubicBezTo>
                    <a:cubicBezTo>
                      <a:pt x="185344" y="421107"/>
                      <a:pt x="187411" y="431947"/>
                      <a:pt x="187411" y="443292"/>
                    </a:cubicBezTo>
                    <a:cubicBezTo>
                      <a:pt x="187411" y="494014"/>
                      <a:pt x="146319" y="535107"/>
                      <a:pt x="95596" y="535107"/>
                    </a:cubicBezTo>
                    <a:cubicBezTo>
                      <a:pt x="44874" y="535107"/>
                      <a:pt x="3781" y="494014"/>
                      <a:pt x="3781" y="443292"/>
                    </a:cubicBezTo>
                    <a:cubicBezTo>
                      <a:pt x="3781" y="392569"/>
                      <a:pt x="44874" y="351477"/>
                      <a:pt x="95596" y="351477"/>
                    </a:cubicBezTo>
                    <a:cubicBezTo>
                      <a:pt x="107092" y="351477"/>
                      <a:pt x="118083" y="353595"/>
                      <a:pt x="128218" y="357477"/>
                    </a:cubicBezTo>
                    <a:cubicBezTo>
                      <a:pt x="372149" y="129579"/>
                      <a:pt x="688333" y="4387"/>
                      <a:pt x="1023726" y="3781"/>
                    </a:cubicBezTo>
                    <a:lnTo>
                      <a:pt x="1023726" y="79411"/>
                    </a:lnTo>
                    <a:close/>
                  </a:path>
                </a:pathLst>
              </a:custGeom>
              <a:solidFill>
                <a:schemeClr val="accent2"/>
              </a:solidFill>
              <a:ln w="9525" cap="flat">
                <a:solidFill>
                  <a:schemeClr val="accent2"/>
                </a:solidFill>
                <a:prstDash val="solid"/>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sp>
          <p:nvSpPr>
            <p:cNvPr id="21" name="Freeform: Shape 20">
              <a:extLst>
                <a:ext uri="{FF2B5EF4-FFF2-40B4-BE49-F238E27FC236}">
                  <a16:creationId xmlns:a16="http://schemas.microsoft.com/office/drawing/2014/main" id="{DB6421D2-C417-491E-A56D-4261E2B509B6}"/>
                </a:ext>
              </a:extLst>
            </p:cNvPr>
            <p:cNvSpPr/>
            <p:nvPr/>
          </p:nvSpPr>
          <p:spPr>
            <a:xfrm rot="16200000" flipH="1">
              <a:off x="3392731" y="2823796"/>
              <a:ext cx="1246164" cy="685746"/>
            </a:xfrm>
            <a:custGeom>
              <a:avLst/>
              <a:gdLst>
                <a:gd name="connsiteX0" fmla="*/ 18907 w 912600"/>
                <a:gd name="connsiteY0" fmla="*/ 18907 h 312603"/>
                <a:gd name="connsiteX1" fmla="*/ 294301 w 912600"/>
                <a:gd name="connsiteY1" fmla="*/ 294351 h 312603"/>
                <a:gd name="connsiteX2" fmla="*/ 897626 w 912600"/>
                <a:gd name="connsiteY2" fmla="*/ 294351 h 312603"/>
              </a:gdLst>
              <a:ahLst/>
              <a:cxnLst>
                <a:cxn ang="0">
                  <a:pos x="connsiteX0" y="connsiteY0"/>
                </a:cxn>
                <a:cxn ang="0">
                  <a:pos x="connsiteX1" y="connsiteY1"/>
                </a:cxn>
                <a:cxn ang="0">
                  <a:pos x="connsiteX2" y="connsiteY2"/>
                </a:cxn>
              </a:cxnLst>
              <a:rect l="l" t="t" r="r" b="b"/>
              <a:pathLst>
                <a:path w="912600" h="312603">
                  <a:moveTo>
                    <a:pt x="18907" y="18907"/>
                  </a:moveTo>
                  <a:lnTo>
                    <a:pt x="294301" y="294351"/>
                  </a:lnTo>
                  <a:lnTo>
                    <a:pt x="897626" y="294351"/>
                  </a:lnTo>
                </a:path>
              </a:pathLst>
            </a:custGeom>
            <a:noFill/>
            <a:ln w="28575" cap="flat">
              <a:solidFill>
                <a:schemeClr val="tx2"/>
              </a:solidFill>
              <a:prstDash val="dash"/>
              <a:miter/>
            </a:ln>
          </p:spPr>
          <p:txBody>
            <a:bodyPr rtlCol="0" anchor="ctr"/>
            <a:lstStyle/>
            <a:p>
              <a:pPr marL="0" marR="0" lvl="0" indent="0"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black"/>
                </a:solidFill>
                <a:effectLst/>
                <a:uLnTx/>
                <a:uFillTx/>
                <a:latin typeface="Arial" panose="020B0604020202020204"/>
              </a:endParaRPr>
            </a:p>
          </p:txBody>
        </p:sp>
      </p:grpSp>
      <p:sp>
        <p:nvSpPr>
          <p:cNvPr id="23" name="Freeform: Shape 22">
            <a:extLst>
              <a:ext uri="{FF2B5EF4-FFF2-40B4-BE49-F238E27FC236}">
                <a16:creationId xmlns:a16="http://schemas.microsoft.com/office/drawing/2014/main" id="{0F8C0A67-7E61-0A21-44AF-59B3383B8FC0}"/>
              </a:ext>
            </a:extLst>
          </p:cNvPr>
          <p:cNvSpPr/>
          <p:nvPr/>
        </p:nvSpPr>
        <p:spPr>
          <a:xfrm>
            <a:off x="5717468" y="2451562"/>
            <a:ext cx="5867635" cy="2734501"/>
          </a:xfrm>
          <a:custGeom>
            <a:avLst/>
            <a:gdLst>
              <a:gd name="connsiteX0" fmla="*/ 3890450 w 6651659"/>
              <a:gd name="connsiteY0" fmla="*/ 12428 h 3341987"/>
              <a:gd name="connsiteX1" fmla="*/ 4789021 w 6651659"/>
              <a:gd name="connsiteY1" fmla="*/ 885770 h 3341987"/>
              <a:gd name="connsiteX2" fmla="*/ 4533867 w 6651659"/>
              <a:gd name="connsiteY2" fmla="*/ 1521605 h 3341987"/>
              <a:gd name="connsiteX3" fmla="*/ 3902133 w 6651659"/>
              <a:gd name="connsiteY3" fmla="*/ 1786453 h 3341987"/>
              <a:gd name="connsiteX4" fmla="*/ 1597542 w 6651659"/>
              <a:gd name="connsiteY4" fmla="*/ 1786453 h 3341987"/>
              <a:gd name="connsiteX5" fmla="*/ 990416 w 6651659"/>
              <a:gd name="connsiteY5" fmla="*/ 2393579 h 3341987"/>
              <a:gd name="connsiteX6" fmla="*/ 990416 w 6651659"/>
              <a:gd name="connsiteY6" fmla="*/ 2442547 h 3341987"/>
              <a:gd name="connsiteX7" fmla="*/ 1597542 w 6651659"/>
              <a:gd name="connsiteY7" fmla="*/ 3049672 h 3341987"/>
              <a:gd name="connsiteX8" fmla="*/ 6499288 w 6651659"/>
              <a:gd name="connsiteY8" fmla="*/ 3049672 h 3341987"/>
              <a:gd name="connsiteX9" fmla="*/ 6639232 w 6651659"/>
              <a:gd name="connsiteY9" fmla="*/ 3189616 h 3341987"/>
              <a:gd name="connsiteX10" fmla="*/ 6499288 w 6651659"/>
              <a:gd name="connsiteY10" fmla="*/ 3329559 h 3341987"/>
              <a:gd name="connsiteX11" fmla="*/ 1597542 w 6651659"/>
              <a:gd name="connsiteY11" fmla="*/ 3329559 h 3341987"/>
              <a:gd name="connsiteX12" fmla="*/ 710529 w 6651659"/>
              <a:gd name="connsiteY12" fmla="*/ 2442547 h 3341987"/>
              <a:gd name="connsiteX13" fmla="*/ 710529 w 6651659"/>
              <a:gd name="connsiteY13" fmla="*/ 2393579 h 3341987"/>
              <a:gd name="connsiteX14" fmla="*/ 1597542 w 6651659"/>
              <a:gd name="connsiteY14" fmla="*/ 1506566 h 3341987"/>
              <a:gd name="connsiteX15" fmla="*/ 3889829 w 6651659"/>
              <a:gd name="connsiteY15" fmla="*/ 1506566 h 3341987"/>
              <a:gd name="connsiteX16" fmla="*/ 4509010 w 6651659"/>
              <a:gd name="connsiteY16" fmla="*/ 911248 h 3341987"/>
              <a:gd name="connsiteX17" fmla="*/ 4335137 w 6651659"/>
              <a:gd name="connsiteY17" fmla="*/ 474639 h 3341987"/>
              <a:gd name="connsiteX18" fmla="*/ 3902009 w 6651659"/>
              <a:gd name="connsiteY18" fmla="*/ 292439 h 3341987"/>
              <a:gd name="connsiteX19" fmla="*/ 152372 w 6651659"/>
              <a:gd name="connsiteY19" fmla="*/ 292439 h 3341987"/>
              <a:gd name="connsiteX20" fmla="*/ 12428 w 6651659"/>
              <a:gd name="connsiteY20" fmla="*/ 152372 h 3341987"/>
              <a:gd name="connsiteX21" fmla="*/ 152372 w 6651659"/>
              <a:gd name="connsiteY21" fmla="*/ 12428 h 3341987"/>
              <a:gd name="connsiteX22" fmla="*/ 3890450 w 6651659"/>
              <a:gd name="connsiteY22" fmla="*/ 12428 h 3341987"/>
              <a:gd name="connsiteX23" fmla="*/ 3890450 w 6651659"/>
              <a:gd name="connsiteY23" fmla="*/ 0 h 3341987"/>
              <a:gd name="connsiteX24" fmla="*/ 152372 w 6651659"/>
              <a:gd name="connsiteY24" fmla="*/ 0 h 3341987"/>
              <a:gd name="connsiteX25" fmla="*/ 0 w 6651659"/>
              <a:gd name="connsiteY25" fmla="*/ 152372 h 3341987"/>
              <a:gd name="connsiteX26" fmla="*/ 152372 w 6651659"/>
              <a:gd name="connsiteY26" fmla="*/ 304744 h 3341987"/>
              <a:gd name="connsiteX27" fmla="*/ 3902009 w 6651659"/>
              <a:gd name="connsiteY27" fmla="*/ 304744 h 3341987"/>
              <a:gd name="connsiteX28" fmla="*/ 4326313 w 6651659"/>
              <a:gd name="connsiteY28" fmla="*/ 483215 h 3341987"/>
              <a:gd name="connsiteX29" fmla="*/ 4496582 w 6651659"/>
              <a:gd name="connsiteY29" fmla="*/ 910999 h 3341987"/>
              <a:gd name="connsiteX30" fmla="*/ 3889829 w 6651659"/>
              <a:gd name="connsiteY30" fmla="*/ 1494138 h 3341987"/>
              <a:gd name="connsiteX31" fmla="*/ 1597542 w 6651659"/>
              <a:gd name="connsiteY31" fmla="*/ 1494138 h 3341987"/>
              <a:gd name="connsiteX32" fmla="*/ 698101 w 6651659"/>
              <a:gd name="connsiteY32" fmla="*/ 2393579 h 3341987"/>
              <a:gd name="connsiteX33" fmla="*/ 698101 w 6651659"/>
              <a:gd name="connsiteY33" fmla="*/ 2442547 h 3341987"/>
              <a:gd name="connsiteX34" fmla="*/ 1597542 w 6651659"/>
              <a:gd name="connsiteY34" fmla="*/ 3341987 h 3341987"/>
              <a:gd name="connsiteX35" fmla="*/ 6499288 w 6651659"/>
              <a:gd name="connsiteY35" fmla="*/ 3341987 h 3341987"/>
              <a:gd name="connsiteX36" fmla="*/ 6651660 w 6651659"/>
              <a:gd name="connsiteY36" fmla="*/ 3189616 h 3341987"/>
              <a:gd name="connsiteX37" fmla="*/ 6499288 w 6651659"/>
              <a:gd name="connsiteY37" fmla="*/ 3037244 h 3341987"/>
              <a:gd name="connsiteX38" fmla="*/ 1597542 w 6651659"/>
              <a:gd name="connsiteY38" fmla="*/ 3037244 h 3341987"/>
              <a:gd name="connsiteX39" fmla="*/ 1002845 w 6651659"/>
              <a:gd name="connsiteY39" fmla="*/ 2442547 h 3341987"/>
              <a:gd name="connsiteX40" fmla="*/ 1002845 w 6651659"/>
              <a:gd name="connsiteY40" fmla="*/ 2393579 h 3341987"/>
              <a:gd name="connsiteX41" fmla="*/ 1597542 w 6651659"/>
              <a:gd name="connsiteY41" fmla="*/ 1798882 h 3341987"/>
              <a:gd name="connsiteX42" fmla="*/ 3902133 w 6651659"/>
              <a:gd name="connsiteY42" fmla="*/ 1798882 h 3341987"/>
              <a:gd name="connsiteX43" fmla="*/ 4542815 w 6651659"/>
              <a:gd name="connsiteY43" fmla="*/ 1530305 h 3341987"/>
              <a:gd name="connsiteX44" fmla="*/ 4801574 w 6651659"/>
              <a:gd name="connsiteY44" fmla="*/ 885521 h 3341987"/>
              <a:gd name="connsiteX45" fmla="*/ 3890450 w 6651659"/>
              <a:gd name="connsiteY45" fmla="*/ 0 h 3341987"/>
              <a:gd name="connsiteX46" fmla="*/ 3890450 w 6651659"/>
              <a:gd name="connsiteY46" fmla="*/ 0 h 334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651659" h="3341987">
                <a:moveTo>
                  <a:pt x="3890450" y="12428"/>
                </a:moveTo>
                <a:cubicBezTo>
                  <a:pt x="4378512" y="12428"/>
                  <a:pt x="4781688" y="404170"/>
                  <a:pt x="4789021" y="885770"/>
                </a:cubicBezTo>
                <a:cubicBezTo>
                  <a:pt x="4792625" y="1125016"/>
                  <a:pt x="4702023" y="1350839"/>
                  <a:pt x="4533867" y="1521605"/>
                </a:cubicBezTo>
                <a:cubicBezTo>
                  <a:pt x="4365587" y="1692370"/>
                  <a:pt x="4141255" y="1786453"/>
                  <a:pt x="3902133" y="1786453"/>
                </a:cubicBezTo>
                <a:lnTo>
                  <a:pt x="1597542" y="1786453"/>
                </a:lnTo>
                <a:cubicBezTo>
                  <a:pt x="1262225" y="1786453"/>
                  <a:pt x="990416" y="2058261"/>
                  <a:pt x="990416" y="2393579"/>
                </a:cubicBezTo>
                <a:lnTo>
                  <a:pt x="990416" y="2442547"/>
                </a:lnTo>
                <a:cubicBezTo>
                  <a:pt x="990416" y="2777864"/>
                  <a:pt x="1262225" y="3049672"/>
                  <a:pt x="1597542" y="3049672"/>
                </a:cubicBezTo>
                <a:lnTo>
                  <a:pt x="6499288" y="3049672"/>
                </a:lnTo>
                <a:cubicBezTo>
                  <a:pt x="6576592" y="3049672"/>
                  <a:pt x="6639232" y="3112311"/>
                  <a:pt x="6639232" y="3189616"/>
                </a:cubicBezTo>
                <a:cubicBezTo>
                  <a:pt x="6639232" y="3266920"/>
                  <a:pt x="6576592" y="3329559"/>
                  <a:pt x="6499288" y="3329559"/>
                </a:cubicBezTo>
                <a:lnTo>
                  <a:pt x="1597542" y="3329559"/>
                </a:lnTo>
                <a:cubicBezTo>
                  <a:pt x="1107616" y="3329559"/>
                  <a:pt x="710529" y="2932473"/>
                  <a:pt x="710529" y="2442547"/>
                </a:cubicBezTo>
                <a:lnTo>
                  <a:pt x="710529" y="2393579"/>
                </a:lnTo>
                <a:cubicBezTo>
                  <a:pt x="710529" y="1903653"/>
                  <a:pt x="1107616" y="1506566"/>
                  <a:pt x="1597542" y="1506566"/>
                </a:cubicBezTo>
                <a:lnTo>
                  <a:pt x="3889829" y="1506566"/>
                </a:lnTo>
                <a:cubicBezTo>
                  <a:pt x="4225022" y="1506566"/>
                  <a:pt x="4502796" y="1239481"/>
                  <a:pt x="4509010" y="911248"/>
                </a:cubicBezTo>
                <a:cubicBezTo>
                  <a:pt x="4512117" y="747069"/>
                  <a:pt x="4450348" y="591963"/>
                  <a:pt x="4335137" y="474639"/>
                </a:cubicBezTo>
                <a:cubicBezTo>
                  <a:pt x="4219802" y="357191"/>
                  <a:pt x="4066063" y="292439"/>
                  <a:pt x="3902009" y="292439"/>
                </a:cubicBezTo>
                <a:lnTo>
                  <a:pt x="152372" y="292439"/>
                </a:lnTo>
                <a:cubicBezTo>
                  <a:pt x="75067" y="292439"/>
                  <a:pt x="12428" y="229676"/>
                  <a:pt x="12428" y="152372"/>
                </a:cubicBezTo>
                <a:cubicBezTo>
                  <a:pt x="12428" y="75067"/>
                  <a:pt x="75067" y="12428"/>
                  <a:pt x="152372" y="12428"/>
                </a:cubicBezTo>
                <a:lnTo>
                  <a:pt x="3890450" y="12428"/>
                </a:lnTo>
                <a:moveTo>
                  <a:pt x="3890450" y="0"/>
                </a:moveTo>
                <a:lnTo>
                  <a:pt x="152372" y="0"/>
                </a:lnTo>
                <a:cubicBezTo>
                  <a:pt x="68356" y="0"/>
                  <a:pt x="0" y="68356"/>
                  <a:pt x="0" y="152372"/>
                </a:cubicBezTo>
                <a:cubicBezTo>
                  <a:pt x="0" y="236388"/>
                  <a:pt x="68356" y="304744"/>
                  <a:pt x="152372" y="304744"/>
                </a:cubicBezTo>
                <a:lnTo>
                  <a:pt x="3902009" y="304744"/>
                </a:lnTo>
                <a:cubicBezTo>
                  <a:pt x="4062708" y="304744"/>
                  <a:pt x="4213340" y="368128"/>
                  <a:pt x="4326313" y="483215"/>
                </a:cubicBezTo>
                <a:cubicBezTo>
                  <a:pt x="4439163" y="598301"/>
                  <a:pt x="4499689" y="750176"/>
                  <a:pt x="4496582" y="910999"/>
                </a:cubicBezTo>
                <a:cubicBezTo>
                  <a:pt x="4490492" y="1232521"/>
                  <a:pt x="4218311" y="1494138"/>
                  <a:pt x="3889829" y="1494138"/>
                </a:cubicBezTo>
                <a:lnTo>
                  <a:pt x="1597542" y="1494138"/>
                </a:lnTo>
                <a:cubicBezTo>
                  <a:pt x="1101526" y="1494138"/>
                  <a:pt x="698101" y="1897687"/>
                  <a:pt x="698101" y="2393579"/>
                </a:cubicBezTo>
                <a:lnTo>
                  <a:pt x="698101" y="2442547"/>
                </a:lnTo>
                <a:cubicBezTo>
                  <a:pt x="698101" y="2938563"/>
                  <a:pt x="1101650" y="3341987"/>
                  <a:pt x="1597542" y="3341987"/>
                </a:cubicBezTo>
                <a:lnTo>
                  <a:pt x="6499288" y="3341987"/>
                </a:lnTo>
                <a:cubicBezTo>
                  <a:pt x="6583304" y="3341987"/>
                  <a:pt x="6651660" y="3273631"/>
                  <a:pt x="6651660" y="3189616"/>
                </a:cubicBezTo>
                <a:cubicBezTo>
                  <a:pt x="6651660" y="3105600"/>
                  <a:pt x="6583304" y="3037244"/>
                  <a:pt x="6499288" y="3037244"/>
                </a:cubicBezTo>
                <a:lnTo>
                  <a:pt x="1597542" y="3037244"/>
                </a:lnTo>
                <a:cubicBezTo>
                  <a:pt x="1269682" y="3037244"/>
                  <a:pt x="1002845" y="2770531"/>
                  <a:pt x="1002845" y="2442547"/>
                </a:cubicBezTo>
                <a:lnTo>
                  <a:pt x="1002845" y="2393579"/>
                </a:lnTo>
                <a:cubicBezTo>
                  <a:pt x="1002845" y="2065719"/>
                  <a:pt x="1269557" y="1798882"/>
                  <a:pt x="1597542" y="1798882"/>
                </a:cubicBezTo>
                <a:lnTo>
                  <a:pt x="3902133" y="1798882"/>
                </a:lnTo>
                <a:cubicBezTo>
                  <a:pt x="4144611" y="1798882"/>
                  <a:pt x="4372174" y="1703432"/>
                  <a:pt x="4542815" y="1530305"/>
                </a:cubicBezTo>
                <a:cubicBezTo>
                  <a:pt x="4713332" y="1357177"/>
                  <a:pt x="4805178" y="1128123"/>
                  <a:pt x="4801574" y="885521"/>
                </a:cubicBezTo>
                <a:cubicBezTo>
                  <a:pt x="4793993" y="397211"/>
                  <a:pt x="4385348" y="0"/>
                  <a:pt x="3890450" y="0"/>
                </a:cubicBezTo>
                <a:lnTo>
                  <a:pt x="3890450" y="0"/>
                </a:lnTo>
                <a:close/>
              </a:path>
            </a:pathLst>
          </a:custGeom>
          <a:solidFill>
            <a:srgbClr val="595959"/>
          </a:solidFill>
          <a:ln w="12427" cap="flat">
            <a:solidFill>
              <a:srgbClr val="939393"/>
            </a:solidFill>
            <a:prstDash val="solid"/>
            <a:miter/>
          </a:ln>
        </p:spPr>
        <p:txBody>
          <a:bodyPr rtlCol="0" anchor="ctr"/>
          <a:lstStyle/>
          <a:p>
            <a:pPr>
              <a:defRPr/>
            </a:pPr>
            <a:endParaRPr lang="en-GB" sz="1200" kern="0">
              <a:solidFill>
                <a:prstClr val="black"/>
              </a:solidFill>
              <a:latin typeface="Arial"/>
            </a:endParaRPr>
          </a:p>
        </p:txBody>
      </p:sp>
      <p:sp>
        <p:nvSpPr>
          <p:cNvPr id="24" name="Freeform: Shape 23">
            <a:extLst>
              <a:ext uri="{FF2B5EF4-FFF2-40B4-BE49-F238E27FC236}">
                <a16:creationId xmlns:a16="http://schemas.microsoft.com/office/drawing/2014/main" id="{6284C6B0-5AE8-443A-A37F-DB4A9F4756D2}"/>
              </a:ext>
            </a:extLst>
          </p:cNvPr>
          <p:cNvSpPr/>
          <p:nvPr/>
        </p:nvSpPr>
        <p:spPr>
          <a:xfrm>
            <a:off x="5771982" y="2516876"/>
            <a:ext cx="4101094" cy="649101"/>
          </a:xfrm>
          <a:custGeom>
            <a:avLst/>
            <a:gdLst>
              <a:gd name="connsiteX0" fmla="*/ 3814637 w 4649077"/>
              <a:gd name="connsiteY0" fmla="*/ 0 h 793302"/>
              <a:gd name="connsiteX1" fmla="*/ 76559 w 4649077"/>
              <a:gd name="connsiteY1" fmla="*/ 0 h 793302"/>
              <a:gd name="connsiteX2" fmla="*/ 0 w 4649077"/>
              <a:gd name="connsiteY2" fmla="*/ 76559 h 793302"/>
              <a:gd name="connsiteX3" fmla="*/ 76559 w 4649077"/>
              <a:gd name="connsiteY3" fmla="*/ 153117 h 793302"/>
              <a:gd name="connsiteX4" fmla="*/ 3826196 w 4649077"/>
              <a:gd name="connsiteY4" fmla="*/ 153117 h 793302"/>
              <a:gd name="connsiteX5" fmla="*/ 4304564 w 4649077"/>
              <a:gd name="connsiteY5" fmla="*/ 354333 h 793302"/>
              <a:gd name="connsiteX6" fmla="*/ 4495836 w 4649077"/>
              <a:gd name="connsiteY6" fmla="*/ 793303 h 793302"/>
              <a:gd name="connsiteX7" fmla="*/ 4649078 w 4649077"/>
              <a:gd name="connsiteY7" fmla="*/ 793303 h 793302"/>
              <a:gd name="connsiteX8" fmla="*/ 3814637 w 4649077"/>
              <a:gd name="connsiteY8" fmla="*/ 0 h 79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9077" h="793302">
                <a:moveTo>
                  <a:pt x="3814637" y="0"/>
                </a:moveTo>
                <a:lnTo>
                  <a:pt x="76559" y="0"/>
                </a:lnTo>
                <a:cubicBezTo>
                  <a:pt x="34302" y="0"/>
                  <a:pt x="0" y="34302"/>
                  <a:pt x="0" y="76559"/>
                </a:cubicBezTo>
                <a:cubicBezTo>
                  <a:pt x="0" y="118815"/>
                  <a:pt x="34302" y="153117"/>
                  <a:pt x="76559" y="153117"/>
                </a:cubicBezTo>
                <a:lnTo>
                  <a:pt x="3826196" y="153117"/>
                </a:lnTo>
                <a:cubicBezTo>
                  <a:pt x="4007401" y="153117"/>
                  <a:pt x="4177297" y="224581"/>
                  <a:pt x="4304564" y="354333"/>
                </a:cubicBezTo>
                <a:cubicBezTo>
                  <a:pt x="4421639" y="473645"/>
                  <a:pt x="4488503" y="628130"/>
                  <a:pt x="4495836" y="793303"/>
                </a:cubicBezTo>
                <a:lnTo>
                  <a:pt x="4649078" y="793303"/>
                </a:lnTo>
                <a:cubicBezTo>
                  <a:pt x="4632797" y="354333"/>
                  <a:pt x="4262307" y="0"/>
                  <a:pt x="3814637" y="0"/>
                </a:cubicBezTo>
                <a:close/>
              </a:path>
            </a:pathLst>
          </a:custGeom>
          <a:solidFill>
            <a:schemeClr val="bg1">
              <a:lumMod val="75000"/>
              <a:alpha val="49804"/>
            </a:schemeClr>
          </a:solidFill>
          <a:ln w="19050" cap="flat">
            <a:solidFill>
              <a:sysClr val="window" lastClr="FFFFFF"/>
            </a:solidFill>
            <a:prstDash val="solid"/>
            <a:miter/>
          </a:ln>
        </p:spPr>
        <p:txBody>
          <a:bodyPr rtlCol="0" anchor="ctr"/>
          <a:lstStyle/>
          <a:p>
            <a:pPr>
              <a:defRPr/>
            </a:pPr>
            <a:endParaRPr lang="en-GB" sz="1200" kern="0">
              <a:solidFill>
                <a:prstClr val="black"/>
              </a:solidFill>
              <a:latin typeface="Arial"/>
            </a:endParaRPr>
          </a:p>
        </p:txBody>
      </p:sp>
      <p:sp>
        <p:nvSpPr>
          <p:cNvPr id="25" name="Freeform: Shape 24">
            <a:extLst>
              <a:ext uri="{FF2B5EF4-FFF2-40B4-BE49-F238E27FC236}">
                <a16:creationId xmlns:a16="http://schemas.microsoft.com/office/drawing/2014/main" id="{6233CDE6-E1FD-E6A4-605D-D56B5DD38320}"/>
              </a:ext>
            </a:extLst>
          </p:cNvPr>
          <p:cNvSpPr/>
          <p:nvPr/>
        </p:nvSpPr>
        <p:spPr>
          <a:xfrm>
            <a:off x="6387798" y="3177510"/>
            <a:ext cx="3486029" cy="1259660"/>
          </a:xfrm>
          <a:custGeom>
            <a:avLst/>
            <a:gdLst>
              <a:gd name="connsiteX0" fmla="*/ 153117 w 3951826"/>
              <a:gd name="connsiteY0" fmla="*/ 1524339 h 1539501"/>
              <a:gd name="connsiteX1" fmla="*/ 823628 w 3951826"/>
              <a:gd name="connsiteY1" fmla="*/ 853829 h 1539501"/>
              <a:gd name="connsiteX2" fmla="*/ 3128219 w 3951826"/>
              <a:gd name="connsiteY2" fmla="*/ 853829 h 1539501"/>
              <a:gd name="connsiteX3" fmla="*/ 3714838 w 3951826"/>
              <a:gd name="connsiteY3" fmla="*/ 607871 h 1539501"/>
              <a:gd name="connsiteX4" fmla="*/ 3951722 w 3951826"/>
              <a:gd name="connsiteY4" fmla="*/ 17524 h 1539501"/>
              <a:gd name="connsiteX5" fmla="*/ 3950977 w 3951826"/>
              <a:gd name="connsiteY5" fmla="*/ 0 h 1539501"/>
              <a:gd name="connsiteX6" fmla="*/ 3797735 w 3951826"/>
              <a:gd name="connsiteY6" fmla="*/ 0 h 1539501"/>
              <a:gd name="connsiteX7" fmla="*/ 3798481 w 3951826"/>
              <a:gd name="connsiteY7" fmla="*/ 43375 h 1539501"/>
              <a:gd name="connsiteX8" fmla="*/ 3115915 w 3951826"/>
              <a:gd name="connsiteY8" fmla="*/ 700835 h 1539501"/>
              <a:gd name="connsiteX9" fmla="*/ 823628 w 3951826"/>
              <a:gd name="connsiteY9" fmla="*/ 700835 h 1539501"/>
              <a:gd name="connsiteX10" fmla="*/ 0 w 3951826"/>
              <a:gd name="connsiteY10" fmla="*/ 1524463 h 1539501"/>
              <a:gd name="connsiteX11" fmla="*/ 0 w 3951826"/>
              <a:gd name="connsiteY11" fmla="*/ 1539501 h 1539501"/>
              <a:gd name="connsiteX12" fmla="*/ 153117 w 3951826"/>
              <a:gd name="connsiteY12" fmla="*/ 1539501 h 1539501"/>
              <a:gd name="connsiteX13" fmla="*/ 153117 w 3951826"/>
              <a:gd name="connsiteY13" fmla="*/ 1524339 h 153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1826" h="1539501">
                <a:moveTo>
                  <a:pt x="153117" y="1524339"/>
                </a:moveTo>
                <a:cubicBezTo>
                  <a:pt x="153117" y="1154595"/>
                  <a:pt x="453884" y="853829"/>
                  <a:pt x="823628" y="853829"/>
                </a:cubicBezTo>
                <a:lnTo>
                  <a:pt x="3128219" y="853829"/>
                </a:lnTo>
                <a:cubicBezTo>
                  <a:pt x="3350314" y="853829"/>
                  <a:pt x="3558613" y="766457"/>
                  <a:pt x="3714838" y="607871"/>
                </a:cubicBezTo>
                <a:cubicBezTo>
                  <a:pt x="3871062" y="449285"/>
                  <a:pt x="3955202" y="239619"/>
                  <a:pt x="3951722" y="17524"/>
                </a:cubicBezTo>
                <a:cubicBezTo>
                  <a:pt x="3951598" y="11683"/>
                  <a:pt x="3951225" y="5841"/>
                  <a:pt x="3950977" y="0"/>
                </a:cubicBezTo>
                <a:lnTo>
                  <a:pt x="3797735" y="0"/>
                </a:lnTo>
                <a:cubicBezTo>
                  <a:pt x="3798356" y="14417"/>
                  <a:pt x="3798729" y="28834"/>
                  <a:pt x="3798481" y="43375"/>
                </a:cubicBezTo>
                <a:cubicBezTo>
                  <a:pt x="3791645" y="405910"/>
                  <a:pt x="3485410" y="700835"/>
                  <a:pt x="3115915" y="700835"/>
                </a:cubicBezTo>
                <a:lnTo>
                  <a:pt x="823628" y="700835"/>
                </a:lnTo>
                <a:cubicBezTo>
                  <a:pt x="369495" y="700835"/>
                  <a:pt x="0" y="1070331"/>
                  <a:pt x="0" y="1524463"/>
                </a:cubicBezTo>
                <a:lnTo>
                  <a:pt x="0" y="1539501"/>
                </a:lnTo>
                <a:lnTo>
                  <a:pt x="153117" y="1539501"/>
                </a:lnTo>
                <a:lnTo>
                  <a:pt x="153117" y="1524339"/>
                </a:lnTo>
                <a:close/>
              </a:path>
            </a:pathLst>
          </a:custGeom>
          <a:solidFill>
            <a:schemeClr val="accent2"/>
          </a:solidFill>
          <a:ln w="19050" cap="flat">
            <a:solidFill>
              <a:sysClr val="window" lastClr="FFFFFF"/>
            </a:solidFill>
            <a:prstDash val="solid"/>
            <a:miter/>
          </a:ln>
        </p:spPr>
        <p:txBody>
          <a:bodyPr rtlCol="0" anchor="ctr"/>
          <a:lstStyle/>
          <a:p>
            <a:pPr>
              <a:defRPr/>
            </a:pPr>
            <a:endParaRPr lang="en-GB" sz="1200" kern="0">
              <a:solidFill>
                <a:prstClr val="black"/>
              </a:solidFill>
              <a:latin typeface="Arial"/>
            </a:endParaRPr>
          </a:p>
        </p:txBody>
      </p:sp>
      <p:sp>
        <p:nvSpPr>
          <p:cNvPr id="26" name="Freeform: Shape 25">
            <a:extLst>
              <a:ext uri="{FF2B5EF4-FFF2-40B4-BE49-F238E27FC236}">
                <a16:creationId xmlns:a16="http://schemas.microsoft.com/office/drawing/2014/main" id="{F2BB85DF-1924-9F9C-CEAA-4EFE2EE5709C}"/>
              </a:ext>
            </a:extLst>
          </p:cNvPr>
          <p:cNvSpPr/>
          <p:nvPr/>
        </p:nvSpPr>
        <p:spPr>
          <a:xfrm>
            <a:off x="6422087" y="4425535"/>
            <a:ext cx="5118063" cy="701675"/>
          </a:xfrm>
          <a:custGeom>
            <a:avLst/>
            <a:gdLst>
              <a:gd name="connsiteX0" fmla="*/ 5725374 w 5801932"/>
              <a:gd name="connsiteY0" fmla="*/ 704440 h 857557"/>
              <a:gd name="connsiteX1" fmla="*/ 823628 w 5801932"/>
              <a:gd name="connsiteY1" fmla="*/ 704440 h 857557"/>
              <a:gd name="connsiteX2" fmla="*/ 153117 w 5801932"/>
              <a:gd name="connsiteY2" fmla="*/ 33930 h 857557"/>
              <a:gd name="connsiteX3" fmla="*/ 153117 w 5801932"/>
              <a:gd name="connsiteY3" fmla="*/ 0 h 857557"/>
              <a:gd name="connsiteX4" fmla="*/ 0 w 5801932"/>
              <a:gd name="connsiteY4" fmla="*/ 0 h 857557"/>
              <a:gd name="connsiteX5" fmla="*/ 0 w 5801932"/>
              <a:gd name="connsiteY5" fmla="*/ 33930 h 857557"/>
              <a:gd name="connsiteX6" fmla="*/ 823628 w 5801932"/>
              <a:gd name="connsiteY6" fmla="*/ 857557 h 857557"/>
              <a:gd name="connsiteX7" fmla="*/ 5725374 w 5801932"/>
              <a:gd name="connsiteY7" fmla="*/ 857557 h 857557"/>
              <a:gd name="connsiteX8" fmla="*/ 5801932 w 5801932"/>
              <a:gd name="connsiteY8" fmla="*/ 780999 h 857557"/>
              <a:gd name="connsiteX9" fmla="*/ 5725374 w 5801932"/>
              <a:gd name="connsiteY9" fmla="*/ 704440 h 85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01932" h="857557">
                <a:moveTo>
                  <a:pt x="5725374" y="704440"/>
                </a:moveTo>
                <a:lnTo>
                  <a:pt x="823628" y="704440"/>
                </a:lnTo>
                <a:cubicBezTo>
                  <a:pt x="453884" y="704440"/>
                  <a:pt x="153117" y="403673"/>
                  <a:pt x="153117" y="33930"/>
                </a:cubicBezTo>
                <a:lnTo>
                  <a:pt x="153117" y="0"/>
                </a:lnTo>
                <a:lnTo>
                  <a:pt x="0" y="0"/>
                </a:lnTo>
                <a:lnTo>
                  <a:pt x="0" y="33930"/>
                </a:lnTo>
                <a:cubicBezTo>
                  <a:pt x="0" y="488062"/>
                  <a:pt x="369495" y="857557"/>
                  <a:pt x="823628" y="857557"/>
                </a:cubicBezTo>
                <a:lnTo>
                  <a:pt x="5725374" y="857557"/>
                </a:lnTo>
                <a:cubicBezTo>
                  <a:pt x="5767631" y="857557"/>
                  <a:pt x="5801932" y="823255"/>
                  <a:pt x="5801932" y="780999"/>
                </a:cubicBezTo>
                <a:cubicBezTo>
                  <a:pt x="5801932" y="738866"/>
                  <a:pt x="5767631" y="704440"/>
                  <a:pt x="5725374" y="704440"/>
                </a:cubicBezTo>
                <a:close/>
              </a:path>
            </a:pathLst>
          </a:custGeom>
          <a:solidFill>
            <a:schemeClr val="bg2"/>
          </a:solidFill>
          <a:ln w="19050" cap="flat">
            <a:solidFill>
              <a:sysClr val="window" lastClr="FFFFFF"/>
            </a:solidFill>
            <a:prstDash val="solid"/>
            <a:miter/>
          </a:ln>
        </p:spPr>
        <p:txBody>
          <a:bodyPr rtlCol="0" anchor="ctr"/>
          <a:lstStyle/>
          <a:p>
            <a:pPr>
              <a:defRPr/>
            </a:pPr>
            <a:endParaRPr lang="en-GB" sz="1200" kern="0">
              <a:solidFill>
                <a:prstClr val="black"/>
              </a:solidFill>
              <a:latin typeface="Arial"/>
            </a:endParaRPr>
          </a:p>
        </p:txBody>
      </p:sp>
      <p:sp>
        <p:nvSpPr>
          <p:cNvPr id="27" name="TextBox 26">
            <a:extLst>
              <a:ext uri="{FF2B5EF4-FFF2-40B4-BE49-F238E27FC236}">
                <a16:creationId xmlns:a16="http://schemas.microsoft.com/office/drawing/2014/main" id="{4189883D-937D-382B-B50A-28A7625C355D}"/>
              </a:ext>
            </a:extLst>
          </p:cNvPr>
          <p:cNvSpPr txBox="1"/>
          <p:nvPr/>
        </p:nvSpPr>
        <p:spPr>
          <a:xfrm>
            <a:off x="8933180" y="5245946"/>
            <a:ext cx="2820516" cy="404218"/>
          </a:xfrm>
          <a:prstGeom prst="rect">
            <a:avLst/>
          </a:prstGeom>
          <a:noFill/>
        </p:spPr>
        <p:txBody>
          <a:bodyPr wrap="square" anchor="ctr" anchorCtr="0">
            <a:noAutofit/>
          </a:bodyPr>
          <a:lstStyle/>
          <a:p>
            <a:pPr algn="ctr">
              <a:defRPr/>
            </a:pPr>
            <a:r>
              <a:rPr lang="en-GB" sz="1600" kern="0"/>
              <a:t>Patient appointment is made by the specialist clinic ​</a:t>
            </a:r>
          </a:p>
        </p:txBody>
      </p:sp>
      <p:sp>
        <p:nvSpPr>
          <p:cNvPr id="28" name="TextBox 27">
            <a:extLst>
              <a:ext uri="{FF2B5EF4-FFF2-40B4-BE49-F238E27FC236}">
                <a16:creationId xmlns:a16="http://schemas.microsoft.com/office/drawing/2014/main" id="{94822A95-1925-576F-C4B6-223663861826}"/>
              </a:ext>
            </a:extLst>
          </p:cNvPr>
          <p:cNvSpPr txBox="1"/>
          <p:nvPr/>
        </p:nvSpPr>
        <p:spPr>
          <a:xfrm>
            <a:off x="6528656" y="4217495"/>
            <a:ext cx="3551970" cy="322737"/>
          </a:xfrm>
          <a:prstGeom prst="rect">
            <a:avLst/>
          </a:prstGeom>
          <a:noFill/>
        </p:spPr>
        <p:txBody>
          <a:bodyPr wrap="square" anchor="ctr" anchorCtr="0">
            <a:noAutofit/>
          </a:bodyPr>
          <a:lstStyle/>
          <a:p>
            <a:pPr algn="ctr"/>
            <a:r>
              <a:rPr lang="en-GB" sz="1600"/>
              <a:t>‘Hot clinic’ referrals are made by ‘ordering’ a referral in the same way that diagnostic tests are ordered​</a:t>
            </a:r>
          </a:p>
        </p:txBody>
      </p:sp>
      <p:sp>
        <p:nvSpPr>
          <p:cNvPr id="29" name="TextBox 28">
            <a:extLst>
              <a:ext uri="{FF2B5EF4-FFF2-40B4-BE49-F238E27FC236}">
                <a16:creationId xmlns:a16="http://schemas.microsoft.com/office/drawing/2014/main" id="{6C361D75-1DBE-C663-60D5-550A76165881}"/>
              </a:ext>
            </a:extLst>
          </p:cNvPr>
          <p:cNvSpPr txBox="1"/>
          <p:nvPr/>
        </p:nvSpPr>
        <p:spPr>
          <a:xfrm>
            <a:off x="10028200" y="2839433"/>
            <a:ext cx="1936423" cy="552868"/>
          </a:xfrm>
          <a:prstGeom prst="rect">
            <a:avLst/>
          </a:prstGeom>
          <a:noFill/>
        </p:spPr>
        <p:txBody>
          <a:bodyPr wrap="square" anchor="ctr" anchorCtr="0">
            <a:noAutofit/>
          </a:bodyPr>
          <a:lstStyle/>
          <a:p>
            <a:pPr algn="ctr"/>
            <a:r>
              <a:rPr lang="en-GB" sz="1600"/>
              <a:t>The clinical system flags that ‘hot clinic’ referral is an option</a:t>
            </a:r>
          </a:p>
        </p:txBody>
      </p:sp>
      <p:sp>
        <p:nvSpPr>
          <p:cNvPr id="30" name="TextBox 29">
            <a:extLst>
              <a:ext uri="{FF2B5EF4-FFF2-40B4-BE49-F238E27FC236}">
                <a16:creationId xmlns:a16="http://schemas.microsoft.com/office/drawing/2014/main" id="{2DF9937D-6803-8D06-9A9D-C997945DCBD2}"/>
              </a:ext>
            </a:extLst>
          </p:cNvPr>
          <p:cNvSpPr txBox="1"/>
          <p:nvPr/>
        </p:nvSpPr>
        <p:spPr>
          <a:xfrm>
            <a:off x="5195002" y="2848310"/>
            <a:ext cx="1626551" cy="392852"/>
          </a:xfrm>
          <a:prstGeom prst="rect">
            <a:avLst/>
          </a:prstGeom>
          <a:noFill/>
        </p:spPr>
        <p:txBody>
          <a:bodyPr wrap="square" anchor="ctr" anchorCtr="0">
            <a:noAutofit/>
          </a:bodyPr>
          <a:lstStyle/>
          <a:p>
            <a:pPr algn="ctr"/>
            <a:r>
              <a:rPr lang="en-GB" sz="1600"/>
              <a:t>Patient presents at the ED</a:t>
            </a:r>
          </a:p>
        </p:txBody>
      </p:sp>
      <p:grpSp>
        <p:nvGrpSpPr>
          <p:cNvPr id="31" name="Group 30">
            <a:extLst>
              <a:ext uri="{FF2B5EF4-FFF2-40B4-BE49-F238E27FC236}">
                <a16:creationId xmlns:a16="http://schemas.microsoft.com/office/drawing/2014/main" id="{4D97B2A1-5E7B-CD21-2469-D01869DB53B9}"/>
              </a:ext>
            </a:extLst>
          </p:cNvPr>
          <p:cNvGrpSpPr/>
          <p:nvPr/>
        </p:nvGrpSpPr>
        <p:grpSpPr>
          <a:xfrm>
            <a:off x="10213250" y="4405466"/>
            <a:ext cx="498752" cy="833954"/>
            <a:chOff x="10232268" y="4422245"/>
            <a:chExt cx="498752" cy="833954"/>
          </a:xfrm>
        </p:grpSpPr>
        <p:sp>
          <p:nvSpPr>
            <p:cNvPr id="32" name="Oval 31">
              <a:extLst>
                <a:ext uri="{FF2B5EF4-FFF2-40B4-BE49-F238E27FC236}">
                  <a16:creationId xmlns:a16="http://schemas.microsoft.com/office/drawing/2014/main" id="{C09B54AB-782A-2002-0013-22B550F7FEB0}"/>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33" name="Oval 32">
              <a:extLst>
                <a:ext uri="{FF2B5EF4-FFF2-40B4-BE49-F238E27FC236}">
                  <a16:creationId xmlns:a16="http://schemas.microsoft.com/office/drawing/2014/main" id="{2CAFB996-3CDD-C952-92DA-B9BADCAA6C57}"/>
                </a:ext>
              </a:extLst>
            </p:cNvPr>
            <p:cNvSpPr>
              <a:spLocks/>
            </p:cNvSpPr>
            <p:nvPr/>
          </p:nvSpPr>
          <p:spPr>
            <a:xfrm>
              <a:off x="10367165" y="4957603"/>
              <a:ext cx="216000" cy="216000"/>
            </a:xfrm>
            <a:prstGeom prst="ellipse">
              <a:avLst/>
            </a:prstGeom>
            <a:solidFill>
              <a:schemeClr val="bg1">
                <a:lumMod val="75000"/>
                <a:alpha val="69804"/>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34" name="Teardrop 33">
              <a:extLst>
                <a:ext uri="{FF2B5EF4-FFF2-40B4-BE49-F238E27FC236}">
                  <a16:creationId xmlns:a16="http://schemas.microsoft.com/office/drawing/2014/main" id="{78A744A9-07ED-0934-2884-22298AD652F9}"/>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35" name="Group 34">
              <a:extLst>
                <a:ext uri="{FF2B5EF4-FFF2-40B4-BE49-F238E27FC236}">
                  <a16:creationId xmlns:a16="http://schemas.microsoft.com/office/drawing/2014/main" id="{81A1619A-49FA-FDB1-6375-E669BE061B40}"/>
                </a:ext>
              </a:extLst>
            </p:cNvPr>
            <p:cNvGrpSpPr/>
            <p:nvPr/>
          </p:nvGrpSpPr>
          <p:grpSpPr>
            <a:xfrm>
              <a:off x="10281299" y="4422245"/>
              <a:ext cx="387280" cy="481431"/>
              <a:chOff x="1042141" y="1717389"/>
              <a:chExt cx="439028" cy="588384"/>
            </a:xfrm>
          </p:grpSpPr>
          <p:sp>
            <p:nvSpPr>
              <p:cNvPr id="36" name="TextBox 35">
                <a:extLst>
                  <a:ext uri="{FF2B5EF4-FFF2-40B4-BE49-F238E27FC236}">
                    <a16:creationId xmlns:a16="http://schemas.microsoft.com/office/drawing/2014/main" id="{D3DBEE6F-60E0-4098-F03A-32C497754C39}"/>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4</a:t>
                </a:r>
              </a:p>
            </p:txBody>
          </p:sp>
          <p:cxnSp>
            <p:nvCxnSpPr>
              <p:cNvPr id="37" name="Straight Connector 36">
                <a:extLst>
                  <a:ext uri="{FF2B5EF4-FFF2-40B4-BE49-F238E27FC236}">
                    <a16:creationId xmlns:a16="http://schemas.microsoft.com/office/drawing/2014/main" id="{EB5B1B2C-6101-0F9C-CE67-41102445B0BE}"/>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sp>
        <p:nvSpPr>
          <p:cNvPr id="38" name="Graphic 4">
            <a:extLst>
              <a:ext uri="{FF2B5EF4-FFF2-40B4-BE49-F238E27FC236}">
                <a16:creationId xmlns:a16="http://schemas.microsoft.com/office/drawing/2014/main" id="{B266836B-5401-56C4-C438-2922AF959AEE}"/>
              </a:ext>
            </a:extLst>
          </p:cNvPr>
          <p:cNvSpPr/>
          <p:nvPr/>
        </p:nvSpPr>
        <p:spPr>
          <a:xfrm>
            <a:off x="10973674" y="4993806"/>
            <a:ext cx="99669" cy="161041"/>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accent2"/>
          </a:solidFill>
          <a:ln w="190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ndParaRPr>
          </a:p>
        </p:txBody>
      </p:sp>
      <p:sp>
        <p:nvSpPr>
          <p:cNvPr id="39" name="Graphic 4">
            <a:extLst>
              <a:ext uri="{FF2B5EF4-FFF2-40B4-BE49-F238E27FC236}">
                <a16:creationId xmlns:a16="http://schemas.microsoft.com/office/drawing/2014/main" id="{D5FC9DBB-FA27-BD0B-0C59-4C5F852AB4E5}"/>
              </a:ext>
            </a:extLst>
          </p:cNvPr>
          <p:cNvSpPr/>
          <p:nvPr/>
        </p:nvSpPr>
        <p:spPr>
          <a:xfrm>
            <a:off x="10862092" y="4993806"/>
            <a:ext cx="99669" cy="161041"/>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accent2"/>
          </a:solidFill>
          <a:ln w="19050" cap="flat">
            <a:solidFill>
              <a:schemeClr val="accent2"/>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a:endParaRPr>
          </a:p>
        </p:txBody>
      </p:sp>
      <p:grpSp>
        <p:nvGrpSpPr>
          <p:cNvPr id="40" name="Group 39">
            <a:extLst>
              <a:ext uri="{FF2B5EF4-FFF2-40B4-BE49-F238E27FC236}">
                <a16:creationId xmlns:a16="http://schemas.microsoft.com/office/drawing/2014/main" id="{B61B745E-8FA1-A1A0-5624-20C6FC600A12}"/>
              </a:ext>
            </a:extLst>
          </p:cNvPr>
          <p:cNvGrpSpPr/>
          <p:nvPr/>
        </p:nvGrpSpPr>
        <p:grpSpPr>
          <a:xfrm rot="10800000">
            <a:off x="5258935" y="1996907"/>
            <a:ext cx="6547302" cy="3701454"/>
            <a:chOff x="6315501" y="2617242"/>
            <a:chExt cx="5273111" cy="3123805"/>
          </a:xfrm>
        </p:grpSpPr>
        <p:sp>
          <p:nvSpPr>
            <p:cNvPr id="41" name="Arc 40">
              <a:extLst>
                <a:ext uri="{FF2B5EF4-FFF2-40B4-BE49-F238E27FC236}">
                  <a16:creationId xmlns:a16="http://schemas.microsoft.com/office/drawing/2014/main" id="{640685BF-FCBC-EE4D-7B67-798CD6A387AF}"/>
                </a:ext>
              </a:extLst>
            </p:cNvPr>
            <p:cNvSpPr/>
            <p:nvPr/>
          </p:nvSpPr>
          <p:spPr>
            <a:xfrm>
              <a:off x="11325374" y="2617242"/>
              <a:ext cx="263237" cy="442096"/>
            </a:xfrm>
            <a:prstGeom prst="arc">
              <a:avLst/>
            </a:prstGeom>
            <a:noFill/>
            <a:ln w="19050" cap="rnd" cmpd="sng" algn="ctr">
              <a:solidFill>
                <a:srgbClr val="19195A"/>
              </a:solidFill>
              <a:prstDash val="solid"/>
              <a:round/>
              <a:headEnd type="non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cxnSp>
          <p:nvCxnSpPr>
            <p:cNvPr id="42" name="Straight Arrow Connector 41">
              <a:extLst>
                <a:ext uri="{FF2B5EF4-FFF2-40B4-BE49-F238E27FC236}">
                  <a16:creationId xmlns:a16="http://schemas.microsoft.com/office/drawing/2014/main" id="{91D2ABF4-93CF-D501-724F-B97DE67104D8}"/>
                </a:ext>
              </a:extLst>
            </p:cNvPr>
            <p:cNvCxnSpPr>
              <a:cxnSpLocks/>
            </p:cNvCxnSpPr>
            <p:nvPr/>
          </p:nvCxnSpPr>
          <p:spPr>
            <a:xfrm rot="10800000" flipH="1">
              <a:off x="6315501" y="2617242"/>
              <a:ext cx="5141492" cy="0"/>
            </a:xfrm>
            <a:prstGeom prst="straightConnector1">
              <a:avLst/>
            </a:prstGeom>
            <a:noFill/>
            <a:ln w="19050" cap="rnd" cmpd="sng" algn="ctr">
              <a:solidFill>
                <a:srgbClr val="19195A"/>
              </a:solidFill>
              <a:prstDash val="solid"/>
              <a:round/>
              <a:headEnd type="oval"/>
              <a:tailEnd type="none" w="lg" len="sm"/>
            </a:ln>
            <a:effectLst/>
          </p:spPr>
        </p:cxnSp>
        <p:cxnSp>
          <p:nvCxnSpPr>
            <p:cNvPr id="43" name="Straight Arrow Connector 42">
              <a:extLst>
                <a:ext uri="{FF2B5EF4-FFF2-40B4-BE49-F238E27FC236}">
                  <a16:creationId xmlns:a16="http://schemas.microsoft.com/office/drawing/2014/main" id="{48937FC0-F276-BE41-CDA2-569FE829D098}"/>
                </a:ext>
              </a:extLst>
            </p:cNvPr>
            <p:cNvCxnSpPr>
              <a:cxnSpLocks/>
            </p:cNvCxnSpPr>
            <p:nvPr/>
          </p:nvCxnSpPr>
          <p:spPr>
            <a:xfrm rot="10800000" flipH="1">
              <a:off x="11588611" y="2789858"/>
              <a:ext cx="1" cy="2951189"/>
            </a:xfrm>
            <a:prstGeom prst="straightConnector1">
              <a:avLst/>
            </a:prstGeom>
            <a:noFill/>
            <a:ln w="19050" cap="rnd" cmpd="sng" algn="ctr">
              <a:solidFill>
                <a:schemeClr val="tx2"/>
              </a:solidFill>
              <a:prstDash val="solid"/>
              <a:round/>
              <a:headEnd type="oval"/>
              <a:tailEnd type="none" w="lg" len="sm"/>
            </a:ln>
            <a:effectLst/>
          </p:spPr>
        </p:cxnSp>
      </p:grpSp>
      <p:grpSp>
        <p:nvGrpSpPr>
          <p:cNvPr id="44" name="Group 43">
            <a:extLst>
              <a:ext uri="{FF2B5EF4-FFF2-40B4-BE49-F238E27FC236}">
                <a16:creationId xmlns:a16="http://schemas.microsoft.com/office/drawing/2014/main" id="{9625F509-2C44-0827-14E3-5E3279FD03F1}"/>
              </a:ext>
            </a:extLst>
          </p:cNvPr>
          <p:cNvGrpSpPr/>
          <p:nvPr/>
        </p:nvGrpSpPr>
        <p:grpSpPr>
          <a:xfrm>
            <a:off x="6216805" y="3687036"/>
            <a:ext cx="498752" cy="833954"/>
            <a:chOff x="10232268" y="4422245"/>
            <a:chExt cx="498752" cy="833954"/>
          </a:xfrm>
        </p:grpSpPr>
        <p:sp>
          <p:nvSpPr>
            <p:cNvPr id="45" name="Oval 44">
              <a:extLst>
                <a:ext uri="{FF2B5EF4-FFF2-40B4-BE49-F238E27FC236}">
                  <a16:creationId xmlns:a16="http://schemas.microsoft.com/office/drawing/2014/main" id="{507BD4DB-4374-F3B7-937F-15718C6D532C}"/>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46" name="Oval 45">
              <a:extLst>
                <a:ext uri="{FF2B5EF4-FFF2-40B4-BE49-F238E27FC236}">
                  <a16:creationId xmlns:a16="http://schemas.microsoft.com/office/drawing/2014/main" id="{2AEF36CE-FC2C-A98F-F046-D7FFA0AAA2EA}"/>
                </a:ext>
              </a:extLst>
            </p:cNvPr>
            <p:cNvSpPr>
              <a:spLocks/>
            </p:cNvSpPr>
            <p:nvPr/>
          </p:nvSpPr>
          <p:spPr>
            <a:xfrm>
              <a:off x="10367165" y="4957603"/>
              <a:ext cx="216000" cy="216000"/>
            </a:xfrm>
            <a:prstGeom prst="ellipse">
              <a:avLst/>
            </a:prstGeom>
            <a:solidFill>
              <a:schemeClr val="accent2">
                <a:alpha val="69804"/>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47" name="Teardrop 46">
              <a:extLst>
                <a:ext uri="{FF2B5EF4-FFF2-40B4-BE49-F238E27FC236}">
                  <a16:creationId xmlns:a16="http://schemas.microsoft.com/office/drawing/2014/main" id="{A0DD1BE3-F48A-22FE-85FB-63C634660D5C}"/>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48" name="Group 47">
              <a:extLst>
                <a:ext uri="{FF2B5EF4-FFF2-40B4-BE49-F238E27FC236}">
                  <a16:creationId xmlns:a16="http://schemas.microsoft.com/office/drawing/2014/main" id="{B3403C45-7FD2-12B5-363E-83A691C26883}"/>
                </a:ext>
              </a:extLst>
            </p:cNvPr>
            <p:cNvGrpSpPr/>
            <p:nvPr/>
          </p:nvGrpSpPr>
          <p:grpSpPr>
            <a:xfrm>
              <a:off x="10281299" y="4422245"/>
              <a:ext cx="387280" cy="481431"/>
              <a:chOff x="1042141" y="1717389"/>
              <a:chExt cx="439028" cy="588384"/>
            </a:xfrm>
          </p:grpSpPr>
          <p:sp>
            <p:nvSpPr>
              <p:cNvPr id="49" name="TextBox 48">
                <a:extLst>
                  <a:ext uri="{FF2B5EF4-FFF2-40B4-BE49-F238E27FC236}">
                    <a16:creationId xmlns:a16="http://schemas.microsoft.com/office/drawing/2014/main" id="{B3DA660E-2B9F-E8F8-D4BA-B5E1EB630CAA}"/>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3</a:t>
                </a:r>
              </a:p>
            </p:txBody>
          </p:sp>
          <p:cxnSp>
            <p:nvCxnSpPr>
              <p:cNvPr id="50" name="Straight Connector 49">
                <a:extLst>
                  <a:ext uri="{FF2B5EF4-FFF2-40B4-BE49-F238E27FC236}">
                    <a16:creationId xmlns:a16="http://schemas.microsoft.com/office/drawing/2014/main" id="{4EF93B23-BA7E-9BB8-D8CA-F75D73B2A3D9}"/>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grpSp>
        <p:nvGrpSpPr>
          <p:cNvPr id="51" name="Group 50">
            <a:extLst>
              <a:ext uri="{FF2B5EF4-FFF2-40B4-BE49-F238E27FC236}">
                <a16:creationId xmlns:a16="http://schemas.microsoft.com/office/drawing/2014/main" id="{91FCE3F6-A704-8B39-D03A-F04ECB118E3B}"/>
              </a:ext>
            </a:extLst>
          </p:cNvPr>
          <p:cNvGrpSpPr/>
          <p:nvPr/>
        </p:nvGrpSpPr>
        <p:grpSpPr>
          <a:xfrm>
            <a:off x="9581874" y="2478139"/>
            <a:ext cx="498752" cy="833954"/>
            <a:chOff x="10232268" y="4422245"/>
            <a:chExt cx="498752" cy="833954"/>
          </a:xfrm>
        </p:grpSpPr>
        <p:sp>
          <p:nvSpPr>
            <p:cNvPr id="52" name="Oval 51">
              <a:extLst>
                <a:ext uri="{FF2B5EF4-FFF2-40B4-BE49-F238E27FC236}">
                  <a16:creationId xmlns:a16="http://schemas.microsoft.com/office/drawing/2014/main" id="{68344D1E-4A56-FF48-C568-97435E1BCA97}"/>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53" name="Oval 52">
              <a:extLst>
                <a:ext uri="{FF2B5EF4-FFF2-40B4-BE49-F238E27FC236}">
                  <a16:creationId xmlns:a16="http://schemas.microsoft.com/office/drawing/2014/main" id="{DB014C79-8F64-14FD-7899-D3BD4A7D4C75}"/>
                </a:ext>
              </a:extLst>
            </p:cNvPr>
            <p:cNvSpPr>
              <a:spLocks/>
            </p:cNvSpPr>
            <p:nvPr/>
          </p:nvSpPr>
          <p:spPr>
            <a:xfrm>
              <a:off x="10367165" y="4957603"/>
              <a:ext cx="216000" cy="216000"/>
            </a:xfrm>
            <a:prstGeom prst="ellipse">
              <a:avLst/>
            </a:prstGeom>
            <a:solidFill>
              <a:schemeClr val="bg1">
                <a:lumMod val="75000"/>
                <a:alpha val="69804"/>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54" name="Teardrop 53">
              <a:extLst>
                <a:ext uri="{FF2B5EF4-FFF2-40B4-BE49-F238E27FC236}">
                  <a16:creationId xmlns:a16="http://schemas.microsoft.com/office/drawing/2014/main" id="{AA7EE7B9-0695-6780-89B5-E1B0E010FB77}"/>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55" name="Group 54">
              <a:extLst>
                <a:ext uri="{FF2B5EF4-FFF2-40B4-BE49-F238E27FC236}">
                  <a16:creationId xmlns:a16="http://schemas.microsoft.com/office/drawing/2014/main" id="{3CD740D5-7D68-E64E-18D6-D84A637A22E4}"/>
                </a:ext>
              </a:extLst>
            </p:cNvPr>
            <p:cNvGrpSpPr/>
            <p:nvPr/>
          </p:nvGrpSpPr>
          <p:grpSpPr>
            <a:xfrm>
              <a:off x="10281299" y="4422245"/>
              <a:ext cx="387280" cy="481431"/>
              <a:chOff x="1042141" y="1717389"/>
              <a:chExt cx="439028" cy="588384"/>
            </a:xfrm>
          </p:grpSpPr>
          <p:sp>
            <p:nvSpPr>
              <p:cNvPr id="56" name="TextBox 55">
                <a:extLst>
                  <a:ext uri="{FF2B5EF4-FFF2-40B4-BE49-F238E27FC236}">
                    <a16:creationId xmlns:a16="http://schemas.microsoft.com/office/drawing/2014/main" id="{3D4CFF2E-5DE2-BC9F-DF95-4F81CCF182D3}"/>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2</a:t>
                </a:r>
              </a:p>
            </p:txBody>
          </p:sp>
          <p:cxnSp>
            <p:nvCxnSpPr>
              <p:cNvPr id="57" name="Straight Connector 56">
                <a:extLst>
                  <a:ext uri="{FF2B5EF4-FFF2-40B4-BE49-F238E27FC236}">
                    <a16:creationId xmlns:a16="http://schemas.microsoft.com/office/drawing/2014/main" id="{50962C55-03B3-2920-1DA4-52AD9A01FE07}"/>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grpSp>
        <p:nvGrpSpPr>
          <p:cNvPr id="58" name="Group 57">
            <a:extLst>
              <a:ext uri="{FF2B5EF4-FFF2-40B4-BE49-F238E27FC236}">
                <a16:creationId xmlns:a16="http://schemas.microsoft.com/office/drawing/2014/main" id="{4EBFE825-FC69-DC87-225B-86AD4E2C79AE}"/>
              </a:ext>
            </a:extLst>
          </p:cNvPr>
          <p:cNvGrpSpPr/>
          <p:nvPr/>
        </p:nvGrpSpPr>
        <p:grpSpPr>
          <a:xfrm>
            <a:off x="5619407" y="1957104"/>
            <a:ext cx="498752" cy="833954"/>
            <a:chOff x="10232268" y="4422245"/>
            <a:chExt cx="498752" cy="833954"/>
          </a:xfrm>
        </p:grpSpPr>
        <p:sp>
          <p:nvSpPr>
            <p:cNvPr id="59" name="Oval 58">
              <a:extLst>
                <a:ext uri="{FF2B5EF4-FFF2-40B4-BE49-F238E27FC236}">
                  <a16:creationId xmlns:a16="http://schemas.microsoft.com/office/drawing/2014/main" id="{809C1835-DAFD-B297-06D5-5D59F7AC4E5F}"/>
                </a:ext>
              </a:extLst>
            </p:cNvPr>
            <p:cNvSpPr>
              <a:spLocks/>
            </p:cNvSpPr>
            <p:nvPr/>
          </p:nvSpPr>
          <p:spPr>
            <a:xfrm>
              <a:off x="10271115" y="4860200"/>
              <a:ext cx="396000" cy="395999"/>
            </a:xfrm>
            <a:prstGeom prst="ellipse">
              <a:avLst/>
            </a:prstGeom>
            <a:solidFill>
              <a:sysClr val="window" lastClr="FFFFFF"/>
            </a:solidFill>
            <a:ln w="12700" cap="flat" cmpd="sng" algn="ctr">
              <a:solidFill>
                <a:srgbClr val="93939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60" name="Oval 59">
              <a:extLst>
                <a:ext uri="{FF2B5EF4-FFF2-40B4-BE49-F238E27FC236}">
                  <a16:creationId xmlns:a16="http://schemas.microsoft.com/office/drawing/2014/main" id="{2698398C-0F4C-04E6-C31E-6580EB72AF86}"/>
                </a:ext>
              </a:extLst>
            </p:cNvPr>
            <p:cNvSpPr>
              <a:spLocks/>
            </p:cNvSpPr>
            <p:nvPr/>
          </p:nvSpPr>
          <p:spPr>
            <a:xfrm>
              <a:off x="10367165" y="4957603"/>
              <a:ext cx="216000" cy="216000"/>
            </a:xfrm>
            <a:prstGeom prst="ellipse">
              <a:avLst/>
            </a:prstGeom>
            <a:solidFill>
              <a:schemeClr val="bg1">
                <a:lumMod val="75000"/>
                <a:alpha val="69804"/>
              </a:schemeClr>
            </a:solidFill>
            <a:ln w="1270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panose="020B0604020202020204"/>
              </a:endParaRPr>
            </a:p>
          </p:txBody>
        </p:sp>
        <p:sp>
          <p:nvSpPr>
            <p:cNvPr id="61" name="Teardrop 60">
              <a:extLst>
                <a:ext uri="{FF2B5EF4-FFF2-40B4-BE49-F238E27FC236}">
                  <a16:creationId xmlns:a16="http://schemas.microsoft.com/office/drawing/2014/main" id="{11E8200A-B639-F5B7-C3EB-CE2AE3DC5B0B}"/>
                </a:ext>
              </a:extLst>
            </p:cNvPr>
            <p:cNvSpPr>
              <a:spLocks noChangeAspect="1"/>
            </p:cNvSpPr>
            <p:nvPr/>
          </p:nvSpPr>
          <p:spPr>
            <a:xfrm rot="8100000">
              <a:off x="10232268" y="4451162"/>
              <a:ext cx="498752" cy="485601"/>
            </a:xfrm>
            <a:prstGeom prst="teardrop">
              <a:avLst/>
            </a:prstGeom>
            <a:solidFill>
              <a:schemeClr val="tx2"/>
            </a:solidFill>
            <a:ln w="57150" cap="rnd" cmpd="sng" algn="ctr">
              <a:solidFill>
                <a:srgbClr val="19195A">
                  <a:alpha val="20000"/>
                </a:srgbClr>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Arial"/>
              </a:endParaRPr>
            </a:p>
          </p:txBody>
        </p:sp>
        <p:grpSp>
          <p:nvGrpSpPr>
            <p:cNvPr id="62" name="Group 61">
              <a:extLst>
                <a:ext uri="{FF2B5EF4-FFF2-40B4-BE49-F238E27FC236}">
                  <a16:creationId xmlns:a16="http://schemas.microsoft.com/office/drawing/2014/main" id="{3731A406-9E78-F189-8294-29142B9064CA}"/>
                </a:ext>
              </a:extLst>
            </p:cNvPr>
            <p:cNvGrpSpPr/>
            <p:nvPr/>
          </p:nvGrpSpPr>
          <p:grpSpPr>
            <a:xfrm>
              <a:off x="10281299" y="4422245"/>
              <a:ext cx="387280" cy="481431"/>
              <a:chOff x="1042141" y="1717389"/>
              <a:chExt cx="439028" cy="588384"/>
            </a:xfrm>
          </p:grpSpPr>
          <p:sp>
            <p:nvSpPr>
              <p:cNvPr id="63" name="TextBox 62">
                <a:extLst>
                  <a:ext uri="{FF2B5EF4-FFF2-40B4-BE49-F238E27FC236}">
                    <a16:creationId xmlns:a16="http://schemas.microsoft.com/office/drawing/2014/main" id="{9E378445-99A4-1FD2-E539-0D14E2227194}"/>
                  </a:ext>
                </a:extLst>
              </p:cNvPr>
              <p:cNvSpPr txBox="1"/>
              <p:nvPr/>
            </p:nvSpPr>
            <p:spPr>
              <a:xfrm>
                <a:off x="1042141" y="1717389"/>
                <a:ext cx="439028" cy="374792"/>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prstClr val="white"/>
                    </a:solidFill>
                    <a:effectLst/>
                    <a:uLnTx/>
                    <a:uFillTx/>
                    <a:latin typeface="Arial"/>
                  </a:rPr>
                  <a:t>1</a:t>
                </a:r>
              </a:p>
            </p:txBody>
          </p:sp>
          <p:cxnSp>
            <p:nvCxnSpPr>
              <p:cNvPr id="64" name="Straight Connector 63">
                <a:extLst>
                  <a:ext uri="{FF2B5EF4-FFF2-40B4-BE49-F238E27FC236}">
                    <a16:creationId xmlns:a16="http://schemas.microsoft.com/office/drawing/2014/main" id="{A05C72CA-D372-3980-02DB-7B2C43CBC640}"/>
                  </a:ext>
                </a:extLst>
              </p:cNvPr>
              <p:cNvCxnSpPr>
                <a:cxnSpLocks/>
              </p:cNvCxnSpPr>
              <p:nvPr/>
            </p:nvCxnSpPr>
            <p:spPr>
              <a:xfrm>
                <a:off x="1138102" y="2305773"/>
                <a:ext cx="237132" cy="0"/>
              </a:xfrm>
              <a:prstGeom prst="line">
                <a:avLst/>
              </a:prstGeom>
              <a:noFill/>
              <a:ln w="28575" cap="flat" cmpd="sng" algn="ctr">
                <a:solidFill>
                  <a:schemeClr val="accent2"/>
                </a:solidFill>
                <a:prstDash val="solid"/>
                <a:miter lim="800000"/>
              </a:ln>
              <a:effectLst/>
            </p:spPr>
          </p:cxnSp>
        </p:grpSp>
      </p:grpSp>
      <p:sp>
        <p:nvSpPr>
          <p:cNvPr id="65" name="Rectangle: Rounded Corners 64">
            <a:extLst>
              <a:ext uri="{FF2B5EF4-FFF2-40B4-BE49-F238E27FC236}">
                <a16:creationId xmlns:a16="http://schemas.microsoft.com/office/drawing/2014/main" id="{44C160C9-6631-5AD4-ED72-B598F3E5485C}"/>
              </a:ext>
            </a:extLst>
          </p:cNvPr>
          <p:cNvSpPr/>
          <p:nvPr/>
        </p:nvSpPr>
        <p:spPr>
          <a:xfrm>
            <a:off x="421687" y="1420408"/>
            <a:ext cx="4724014" cy="4277953"/>
          </a:xfrm>
          <a:prstGeom prst="roundRect">
            <a:avLst>
              <a:gd name="adj" fmla="val 6431"/>
            </a:avLst>
          </a:prstGeom>
          <a:noFill/>
          <a:ln w="19050" cap="flat" cmpd="sng" algn="ctr">
            <a:solidFill>
              <a:schemeClr val="accent2"/>
            </a:solidFill>
            <a:prstDash val="solid"/>
            <a:miter lim="800000"/>
          </a:ln>
          <a:effectLst/>
        </p:spPr>
        <p:txBody>
          <a:bodyPr tIns="288000" rtlCol="0" anchor="t" anchorCtr="0"/>
          <a:lstStyle/>
          <a:p>
            <a:pPr marL="0" marR="0" lvl="0" indent="0" defTabSz="914400" eaLnBrk="1" fontAlgn="auto" latinLnBrk="0" hangingPunct="1">
              <a:lnSpc>
                <a:spcPct val="100000"/>
              </a:lnSpc>
              <a:spcBef>
                <a:spcPts val="0"/>
              </a:spcBef>
              <a:spcAft>
                <a:spcPts val="600"/>
              </a:spcAft>
              <a:buClrTx/>
              <a:buSzTx/>
              <a:buFontTx/>
              <a:buNone/>
              <a:tabLst/>
              <a:defRPr/>
            </a:pPr>
            <a:endParaRPr kumimoji="0" lang="en-GB" sz="1600" b="0" i="0" u="none" strike="noStrike" kern="0" cap="none" spc="0" normalizeH="0" baseline="0" noProof="0">
              <a:ln>
                <a:noFill/>
              </a:ln>
              <a:solidFill>
                <a:srgbClr val="19195A"/>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81C763A1-DECC-D02E-DE06-7D408F7483E4}"/>
              </a:ext>
            </a:extLst>
          </p:cNvPr>
          <p:cNvSpPr>
            <a:spLocks/>
          </p:cNvSpPr>
          <p:nvPr/>
        </p:nvSpPr>
        <p:spPr>
          <a:xfrm>
            <a:off x="447521" y="5755529"/>
            <a:ext cx="11306175" cy="409450"/>
          </a:xfrm>
          <a:prstGeom prst="round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a:solidFill>
                  <a:prstClr val="white"/>
                </a:solidFill>
              </a:rPr>
              <a:t>A</a:t>
            </a:r>
            <a:r>
              <a:rPr kumimoji="0" lang="en-GB" sz="1800" b="0" i="0" u="none" strike="noStrike" kern="0" cap="none" spc="0" normalizeH="0" baseline="0" noProof="0" err="1">
                <a:ln>
                  <a:noFill/>
                </a:ln>
                <a:solidFill>
                  <a:prstClr val="white"/>
                </a:solidFill>
                <a:effectLst/>
                <a:uLnTx/>
                <a:uFillTx/>
              </a:rPr>
              <a:t>sthma</a:t>
            </a:r>
            <a:r>
              <a:rPr kumimoji="0" lang="en-GB" sz="1800" b="0" i="0" u="none" strike="noStrike" kern="0" cap="none" spc="0" normalizeH="0" baseline="0" noProof="0">
                <a:ln>
                  <a:noFill/>
                </a:ln>
                <a:solidFill>
                  <a:prstClr val="white"/>
                </a:solidFill>
                <a:effectLst/>
                <a:uLnTx/>
                <a:uFillTx/>
              </a:rPr>
              <a:t> ‘hot’ clinics have been used in Japan and at Guy’s and St Thomas’ Hospital in the UK</a:t>
            </a:r>
          </a:p>
        </p:txBody>
      </p:sp>
      <p:sp>
        <p:nvSpPr>
          <p:cNvPr id="67" name="Footer Placeholder 2">
            <a:extLst>
              <a:ext uri="{FF2B5EF4-FFF2-40B4-BE49-F238E27FC236}">
                <a16:creationId xmlns:a16="http://schemas.microsoft.com/office/drawing/2014/main" id="{38AC0B88-C558-6E3B-C838-6F06D68A862F}"/>
              </a:ext>
            </a:extLst>
          </p:cNvPr>
          <p:cNvSpPr>
            <a:spLocks noGrp="1"/>
          </p:cNvSpPr>
          <p:nvPr>
            <p:ph type="ftr" sz="quarter" idx="11"/>
          </p:nvPr>
        </p:nvSpPr>
        <p:spPr>
          <a:xfrm>
            <a:off x="548282" y="6303600"/>
            <a:ext cx="10620000" cy="288000"/>
          </a:xfrm>
        </p:spPr>
        <p:txBody>
          <a:bodyPr/>
          <a:lstStyle/>
          <a:p>
            <a:r>
              <a:rPr lang="en-GB" dirty="0"/>
              <a:t>*Based on informal discussions with asthma specialists.</a:t>
            </a:r>
          </a:p>
          <a:p>
            <a:r>
              <a:rPr lang="en-GB" dirty="0"/>
              <a:t>ED, emergency department; PCP, primary care physician.</a:t>
            </a:r>
          </a:p>
        </p:txBody>
      </p:sp>
      <p:sp>
        <p:nvSpPr>
          <p:cNvPr id="69" name="Arrow: Right 68">
            <a:extLst>
              <a:ext uri="{FF2B5EF4-FFF2-40B4-BE49-F238E27FC236}">
                <a16:creationId xmlns:a16="http://schemas.microsoft.com/office/drawing/2014/main" id="{B98316E3-796F-18C0-A818-8C23D3E8A02B}"/>
              </a:ext>
            </a:extLst>
          </p:cNvPr>
          <p:cNvSpPr/>
          <p:nvPr/>
        </p:nvSpPr>
        <p:spPr>
          <a:xfrm>
            <a:off x="5243514" y="1231435"/>
            <a:ext cx="6296636" cy="767166"/>
          </a:xfrm>
          <a:prstGeom prst="rightArrow">
            <a:avLst>
              <a:gd name="adj1" fmla="val 72684"/>
              <a:gd name="adj2" fmla="val 5505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52000" lvl="1"/>
            <a:r>
              <a:rPr lang="en-GB"/>
              <a:t>Accelerating appropriate referrals and improving access to appropriate care</a:t>
            </a:r>
          </a:p>
        </p:txBody>
      </p:sp>
      <p:sp>
        <p:nvSpPr>
          <p:cNvPr id="70" name="Graphic 151">
            <a:extLst>
              <a:ext uri="{FF2B5EF4-FFF2-40B4-BE49-F238E27FC236}">
                <a16:creationId xmlns:a16="http://schemas.microsoft.com/office/drawing/2014/main" id="{BC8C4A2B-ED81-0D28-B009-596A0A0A78C6}"/>
              </a:ext>
            </a:extLst>
          </p:cNvPr>
          <p:cNvSpPr/>
          <p:nvPr/>
        </p:nvSpPr>
        <p:spPr>
          <a:xfrm>
            <a:off x="5245973" y="1317625"/>
            <a:ext cx="224759" cy="591064"/>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accent2"/>
          </a:solidFill>
          <a:ln w="1905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prstClr val="black"/>
              </a:solidFill>
              <a:effectLst/>
              <a:uLnTx/>
              <a:uFillTx/>
            </a:endParaRPr>
          </a:p>
        </p:txBody>
      </p:sp>
      <p:sp>
        <p:nvSpPr>
          <p:cNvPr id="71" name="Slide Number Placeholder 9">
            <a:extLst>
              <a:ext uri="{FF2B5EF4-FFF2-40B4-BE49-F238E27FC236}">
                <a16:creationId xmlns:a16="http://schemas.microsoft.com/office/drawing/2014/main" id="{B02D1625-D5F0-C5B9-EE09-FEB83E84BB7F}"/>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22</a:t>
            </a:fld>
            <a:endParaRPr lang="en-GB"/>
          </a:p>
        </p:txBody>
      </p:sp>
    </p:spTree>
    <p:extLst>
      <p:ext uri="{BB962C8B-B14F-4D97-AF65-F5344CB8AC3E}">
        <p14:creationId xmlns:p14="http://schemas.microsoft.com/office/powerpoint/2010/main" val="348174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B6CC-28CE-A699-00AF-91F61D46DB26}"/>
              </a:ext>
            </a:extLst>
          </p:cNvPr>
          <p:cNvSpPr>
            <a:spLocks noGrp="1"/>
          </p:cNvSpPr>
          <p:nvPr>
            <p:ph type="title"/>
          </p:nvPr>
        </p:nvSpPr>
        <p:spPr/>
        <p:txBody>
          <a:bodyPr/>
          <a:lstStyle/>
          <a:p>
            <a:r>
              <a:rPr lang="en-GB"/>
              <a:t>Successful implementation of solutions could help to address the principles of the patient charter </a:t>
            </a:r>
          </a:p>
        </p:txBody>
      </p:sp>
      <p:sp>
        <p:nvSpPr>
          <p:cNvPr id="50" name="Footer Placeholder 2">
            <a:extLst>
              <a:ext uri="{FF2B5EF4-FFF2-40B4-BE49-F238E27FC236}">
                <a16:creationId xmlns:a16="http://schemas.microsoft.com/office/drawing/2014/main" id="{61053435-28E1-82DD-7F6F-4438CAA5ECA9}"/>
              </a:ext>
            </a:extLst>
          </p:cNvPr>
          <p:cNvSpPr>
            <a:spLocks noGrp="1"/>
          </p:cNvSpPr>
          <p:nvPr>
            <p:ph type="ftr" sz="quarter" idx="11"/>
          </p:nvPr>
        </p:nvSpPr>
        <p:spPr>
          <a:xfrm>
            <a:off x="548282" y="6303600"/>
            <a:ext cx="10620000" cy="288000"/>
          </a:xfrm>
        </p:spPr>
        <p:txBody>
          <a:bodyPr/>
          <a:lstStyle/>
          <a:p>
            <a:r>
              <a:rPr lang="en-GB" dirty="0"/>
              <a:t>1. Menzies-Gow A, et al. Adv </a:t>
            </a:r>
            <a:r>
              <a:rPr lang="en-GB" dirty="0" err="1"/>
              <a:t>Ther</a:t>
            </a:r>
            <a:r>
              <a:rPr lang="en-GB" dirty="0"/>
              <a:t>. 2022;39:5307–5326.</a:t>
            </a:r>
          </a:p>
        </p:txBody>
      </p:sp>
      <p:sp>
        <p:nvSpPr>
          <p:cNvPr id="52" name="Teardrop 51">
            <a:extLst>
              <a:ext uri="{FF2B5EF4-FFF2-40B4-BE49-F238E27FC236}">
                <a16:creationId xmlns:a16="http://schemas.microsoft.com/office/drawing/2014/main" id="{B9BADA6E-4E38-D00C-C362-F8795D477A3A}"/>
              </a:ext>
            </a:extLst>
          </p:cNvPr>
          <p:cNvSpPr/>
          <p:nvPr/>
        </p:nvSpPr>
        <p:spPr>
          <a:xfrm rot="10800000">
            <a:off x="9561716" y="3899098"/>
            <a:ext cx="2125465" cy="2125465"/>
          </a:xfrm>
          <a:prstGeom prst="teardrop">
            <a:avLst/>
          </a:prstGeom>
          <a:solidFill>
            <a:schemeClr val="tx2"/>
          </a:solidFill>
          <a:ln w="127000" cap="rnd" cmpd="sng" algn="ctr">
            <a:solidFill>
              <a:schemeClr val="tx2">
                <a:alpha val="20000"/>
              </a:schemeClr>
            </a:solidFill>
            <a:prstDash val="solid"/>
            <a:round/>
          </a:ln>
          <a:effectLst/>
        </p:spPr>
        <p:txBody>
          <a:bodyPr rtlCol="0" anchor="ctr"/>
          <a:lstStyle/>
          <a:p>
            <a:pPr algn="ctr">
              <a:defRPr/>
            </a:pPr>
            <a:endParaRPr lang="en-GB" kern="0">
              <a:solidFill>
                <a:prstClr val="white"/>
              </a:solidFill>
              <a:latin typeface="Arial" panose="020B0604020202020204"/>
            </a:endParaRPr>
          </a:p>
        </p:txBody>
      </p:sp>
      <p:pic>
        <p:nvPicPr>
          <p:cNvPr id="53" name="Graphic 52">
            <a:extLst>
              <a:ext uri="{FF2B5EF4-FFF2-40B4-BE49-F238E27FC236}">
                <a16:creationId xmlns:a16="http://schemas.microsoft.com/office/drawing/2014/main" id="{2F33631D-5179-72FC-04B6-4C146962D9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0403" y="4236840"/>
            <a:ext cx="1502150" cy="1502150"/>
          </a:xfrm>
          <a:prstGeom prst="rect">
            <a:avLst/>
          </a:prstGeom>
        </p:spPr>
      </p:pic>
      <p:sp>
        <p:nvSpPr>
          <p:cNvPr id="96" name="Rectangle: Top Corners Rounded 95">
            <a:extLst>
              <a:ext uri="{FF2B5EF4-FFF2-40B4-BE49-F238E27FC236}">
                <a16:creationId xmlns:a16="http://schemas.microsoft.com/office/drawing/2014/main" id="{230C2EEF-09E5-61FB-A835-F375CE4D3FE9}"/>
              </a:ext>
            </a:extLst>
          </p:cNvPr>
          <p:cNvSpPr/>
          <p:nvPr/>
        </p:nvSpPr>
        <p:spPr>
          <a:xfrm rot="5400000">
            <a:off x="4310152" y="-2508193"/>
            <a:ext cx="540000" cy="8208000"/>
          </a:xfrm>
          <a:prstGeom prst="round2SameRect">
            <a:avLst>
              <a:gd name="adj1" fmla="val 50000"/>
              <a:gd name="adj2" fmla="val 0"/>
            </a:avLst>
          </a:prstGeom>
          <a:solidFill>
            <a:schemeClr val="tx2"/>
          </a:solidFill>
          <a:ln w="19050" cap="flat" cmpd="sng" algn="ctr">
            <a:solidFill>
              <a:schemeClr val="tx2"/>
            </a:solidFill>
            <a:prstDash val="solid"/>
            <a:miter lim="800000"/>
          </a:ln>
          <a:effectLst/>
        </p:spPr>
        <p:txBody>
          <a:bodyPr rot="0" spcFirstLastPara="0" vertOverflow="overflow" horzOverflow="overflow" vert="vert270" wrap="square" lIns="108000" tIns="0" rIns="108000" bIns="108000" numCol="1" spcCol="0" rtlCol="0" fromWordArt="0" anchor="ctr" anchorCtr="0" forceAA="0" compatLnSpc="1">
            <a:prstTxWarp prst="textNoShape">
              <a:avLst/>
            </a:prstTxWarp>
            <a:noAutofit/>
          </a:bodyPr>
          <a:lstStyle/>
          <a:p>
            <a:pPr marL="180975" marR="0" lvl="0" indent="0" defTabSz="60957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ea typeface="+mn-ea"/>
                <a:cs typeface="+mn-cs"/>
              </a:rPr>
              <a:t>The patient charter states that patients with severe asthma deserve</a:t>
            </a:r>
            <a:r>
              <a:rPr kumimoji="0" lang="en-GB" sz="1800" b="1" i="0" u="none" strike="noStrike" kern="0" cap="none" spc="0" normalizeH="0" baseline="30000" noProof="0" dirty="0">
                <a:ln>
                  <a:noFill/>
                </a:ln>
                <a:solidFill>
                  <a:prstClr val="white"/>
                </a:solidFill>
                <a:effectLst/>
                <a:uLnTx/>
                <a:uFillTx/>
                <a:ea typeface="+mn-ea"/>
                <a:cs typeface="+mn-cs"/>
              </a:rPr>
              <a:t>1</a:t>
            </a:r>
            <a:r>
              <a:rPr kumimoji="0" lang="en-GB" sz="1800" b="1" i="0" u="none" strike="noStrike" kern="0" cap="none" spc="0" normalizeH="0" baseline="0" noProof="0" dirty="0">
                <a:ln>
                  <a:noFill/>
                </a:ln>
                <a:solidFill>
                  <a:prstClr val="white"/>
                </a:solidFill>
                <a:effectLst/>
                <a:uLnTx/>
                <a:uFillTx/>
                <a:ea typeface="+mn-ea"/>
                <a:cs typeface="+mn-cs"/>
              </a:rPr>
              <a:t>:</a:t>
            </a:r>
            <a:endParaRPr kumimoji="0" lang="en-GB" sz="1800" b="1" i="0" u="none" strike="noStrike" kern="0" cap="none" spc="0" normalizeH="0" baseline="30000" noProof="0" dirty="0">
              <a:ln>
                <a:noFill/>
              </a:ln>
              <a:solidFill>
                <a:prstClr val="white"/>
              </a:solidFill>
              <a:effectLst/>
              <a:uLnTx/>
              <a:uFillTx/>
              <a:ea typeface="+mn-ea"/>
              <a:cs typeface="+mn-cs"/>
            </a:endParaRPr>
          </a:p>
        </p:txBody>
      </p:sp>
      <p:grpSp>
        <p:nvGrpSpPr>
          <p:cNvPr id="11" name="Group 10">
            <a:extLst>
              <a:ext uri="{FF2B5EF4-FFF2-40B4-BE49-F238E27FC236}">
                <a16:creationId xmlns:a16="http://schemas.microsoft.com/office/drawing/2014/main" id="{2316581F-AC7C-0493-45A3-98A97FA21F8F}"/>
              </a:ext>
            </a:extLst>
          </p:cNvPr>
          <p:cNvGrpSpPr/>
          <p:nvPr/>
        </p:nvGrpSpPr>
        <p:grpSpPr>
          <a:xfrm>
            <a:off x="479090" y="2262862"/>
            <a:ext cx="9579310" cy="396000"/>
            <a:chOff x="479090" y="2262862"/>
            <a:chExt cx="9579310" cy="396000"/>
          </a:xfrm>
        </p:grpSpPr>
        <p:sp>
          <p:nvSpPr>
            <p:cNvPr id="6" name="TextBox 5">
              <a:extLst>
                <a:ext uri="{FF2B5EF4-FFF2-40B4-BE49-F238E27FC236}">
                  <a16:creationId xmlns:a16="http://schemas.microsoft.com/office/drawing/2014/main" id="{EEFBE180-3DE1-115B-6E59-E438108CB6FF}"/>
                </a:ext>
              </a:extLst>
            </p:cNvPr>
            <p:cNvSpPr txBox="1"/>
            <p:nvPr/>
          </p:nvSpPr>
          <p:spPr>
            <a:xfrm>
              <a:off x="936290" y="2276196"/>
              <a:ext cx="9122110"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A timely, comprehensive assessment of their asthma and its severity</a:t>
              </a:r>
            </a:p>
          </p:txBody>
        </p:sp>
        <p:sp>
          <p:nvSpPr>
            <p:cNvPr id="25" name="Oval 24">
              <a:extLst>
                <a:ext uri="{FF2B5EF4-FFF2-40B4-BE49-F238E27FC236}">
                  <a16:creationId xmlns:a16="http://schemas.microsoft.com/office/drawing/2014/main" id="{42B2D7F6-1BEC-81AC-7E03-A6BC9D6E7A66}"/>
                </a:ext>
              </a:extLst>
            </p:cNvPr>
            <p:cNvSpPr/>
            <p:nvPr/>
          </p:nvSpPr>
          <p:spPr>
            <a:xfrm>
              <a:off x="479090" y="2262862"/>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1</a:t>
              </a:r>
            </a:p>
          </p:txBody>
        </p:sp>
      </p:grpSp>
      <p:grpSp>
        <p:nvGrpSpPr>
          <p:cNvPr id="13" name="Group 12">
            <a:extLst>
              <a:ext uri="{FF2B5EF4-FFF2-40B4-BE49-F238E27FC236}">
                <a16:creationId xmlns:a16="http://schemas.microsoft.com/office/drawing/2014/main" id="{6160F9C2-3AE5-D2A5-3A87-8FA1274F03CC}"/>
              </a:ext>
            </a:extLst>
          </p:cNvPr>
          <p:cNvGrpSpPr/>
          <p:nvPr/>
        </p:nvGrpSpPr>
        <p:grpSpPr>
          <a:xfrm>
            <a:off x="479090" y="2875970"/>
            <a:ext cx="11344542" cy="396000"/>
            <a:chOff x="479090" y="2884683"/>
            <a:chExt cx="11344542" cy="396000"/>
          </a:xfrm>
        </p:grpSpPr>
        <p:sp>
          <p:nvSpPr>
            <p:cNvPr id="10" name="TextBox 9">
              <a:extLst>
                <a:ext uri="{FF2B5EF4-FFF2-40B4-BE49-F238E27FC236}">
                  <a16:creationId xmlns:a16="http://schemas.microsoft.com/office/drawing/2014/main" id="{1CA9BA7B-0CD6-9D0F-5C65-7ADBD4A3E7CE}"/>
                </a:ext>
              </a:extLst>
            </p:cNvPr>
            <p:cNvSpPr txBox="1"/>
            <p:nvPr/>
          </p:nvSpPr>
          <p:spPr>
            <a:xfrm>
              <a:off x="936290" y="2898017"/>
              <a:ext cx="10887342"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A timely, straightforward referral to an appropriate specialist for their asthma when it is not well controlled</a:t>
              </a:r>
            </a:p>
          </p:txBody>
        </p:sp>
        <p:sp>
          <p:nvSpPr>
            <p:cNvPr id="21" name="Oval 20">
              <a:extLst>
                <a:ext uri="{FF2B5EF4-FFF2-40B4-BE49-F238E27FC236}">
                  <a16:creationId xmlns:a16="http://schemas.microsoft.com/office/drawing/2014/main" id="{C60E49CD-EF4B-7352-C910-9985EF4C95C8}"/>
                </a:ext>
              </a:extLst>
            </p:cNvPr>
            <p:cNvSpPr/>
            <p:nvPr/>
          </p:nvSpPr>
          <p:spPr>
            <a:xfrm>
              <a:off x="479090" y="2884683"/>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2</a:t>
              </a:r>
            </a:p>
          </p:txBody>
        </p:sp>
      </p:grpSp>
      <p:grpSp>
        <p:nvGrpSpPr>
          <p:cNvPr id="20" name="Group 19">
            <a:extLst>
              <a:ext uri="{FF2B5EF4-FFF2-40B4-BE49-F238E27FC236}">
                <a16:creationId xmlns:a16="http://schemas.microsoft.com/office/drawing/2014/main" id="{433EEE61-A118-AC1D-5F3C-63AD7C143A3F}"/>
              </a:ext>
            </a:extLst>
          </p:cNvPr>
          <p:cNvGrpSpPr/>
          <p:nvPr/>
        </p:nvGrpSpPr>
        <p:grpSpPr>
          <a:xfrm>
            <a:off x="471988" y="4102186"/>
            <a:ext cx="9498395" cy="396000"/>
            <a:chOff x="471988" y="4116322"/>
            <a:chExt cx="9498395" cy="396000"/>
          </a:xfrm>
        </p:grpSpPr>
        <p:sp>
          <p:nvSpPr>
            <p:cNvPr id="12" name="TextBox 11">
              <a:extLst>
                <a:ext uri="{FF2B5EF4-FFF2-40B4-BE49-F238E27FC236}">
                  <a16:creationId xmlns:a16="http://schemas.microsoft.com/office/drawing/2014/main" id="{E8300FCC-4BD5-8C89-A4F5-3D7B9B410E5D}"/>
                </a:ext>
              </a:extLst>
            </p:cNvPr>
            <p:cNvSpPr txBox="1"/>
            <p:nvPr/>
          </p:nvSpPr>
          <p:spPr>
            <a:xfrm>
              <a:off x="936290" y="4129656"/>
              <a:ext cx="9034093"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Access to treatment and care that reduces the impact of asthma on their daily life</a:t>
              </a:r>
            </a:p>
          </p:txBody>
        </p:sp>
        <p:sp>
          <p:nvSpPr>
            <p:cNvPr id="19" name="Oval 18">
              <a:extLst>
                <a:ext uri="{FF2B5EF4-FFF2-40B4-BE49-F238E27FC236}">
                  <a16:creationId xmlns:a16="http://schemas.microsoft.com/office/drawing/2014/main" id="{54B440C5-9A2F-3111-4C38-8563212149F2}"/>
                </a:ext>
              </a:extLst>
            </p:cNvPr>
            <p:cNvSpPr/>
            <p:nvPr/>
          </p:nvSpPr>
          <p:spPr>
            <a:xfrm>
              <a:off x="471988" y="4116322"/>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4</a:t>
              </a:r>
            </a:p>
          </p:txBody>
        </p:sp>
      </p:grpSp>
      <p:cxnSp>
        <p:nvCxnSpPr>
          <p:cNvPr id="16" name="Straight Connector 15">
            <a:extLst>
              <a:ext uri="{FF2B5EF4-FFF2-40B4-BE49-F238E27FC236}">
                <a16:creationId xmlns:a16="http://schemas.microsoft.com/office/drawing/2014/main" id="{5FAF4EF9-DCCF-ABF4-5DEF-6B97D695F3CA}"/>
              </a:ext>
            </a:extLst>
          </p:cNvPr>
          <p:cNvCxnSpPr>
            <a:cxnSpLocks/>
          </p:cNvCxnSpPr>
          <p:nvPr/>
        </p:nvCxnSpPr>
        <p:spPr>
          <a:xfrm flipV="1">
            <a:off x="479090" y="2767416"/>
            <a:ext cx="11157901"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D6610A-DF9C-F811-3870-672C21253D76}"/>
              </a:ext>
            </a:extLst>
          </p:cNvPr>
          <p:cNvCxnSpPr>
            <a:cxnSpLocks/>
          </p:cNvCxnSpPr>
          <p:nvPr/>
        </p:nvCxnSpPr>
        <p:spPr>
          <a:xfrm>
            <a:off x="479090" y="3380524"/>
            <a:ext cx="11098761"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5CB90C-8A9D-C83E-6289-89D76A42D88D}"/>
              </a:ext>
            </a:extLst>
          </p:cNvPr>
          <p:cNvCxnSpPr>
            <a:cxnSpLocks/>
          </p:cNvCxnSpPr>
          <p:nvPr/>
        </p:nvCxnSpPr>
        <p:spPr>
          <a:xfrm>
            <a:off x="479090" y="3993632"/>
            <a:ext cx="9082626"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F6D3BF9-692D-3A1B-F6A8-7F0B57BB35BF}"/>
              </a:ext>
            </a:extLst>
          </p:cNvPr>
          <p:cNvGrpSpPr/>
          <p:nvPr/>
        </p:nvGrpSpPr>
        <p:grpSpPr>
          <a:xfrm>
            <a:off x="470886" y="4715294"/>
            <a:ext cx="9491293" cy="396000"/>
            <a:chOff x="470886" y="4692202"/>
            <a:chExt cx="9491293" cy="396000"/>
          </a:xfrm>
        </p:grpSpPr>
        <p:sp>
          <p:nvSpPr>
            <p:cNvPr id="27" name="TextBox 26">
              <a:extLst>
                <a:ext uri="{FF2B5EF4-FFF2-40B4-BE49-F238E27FC236}">
                  <a16:creationId xmlns:a16="http://schemas.microsoft.com/office/drawing/2014/main" id="{33A68F2D-BFFD-55AA-F781-46825C7EA8FF}"/>
                </a:ext>
              </a:extLst>
            </p:cNvPr>
            <p:cNvSpPr txBox="1"/>
            <p:nvPr/>
          </p:nvSpPr>
          <p:spPr>
            <a:xfrm>
              <a:off x="928086" y="4705536"/>
              <a:ext cx="9034093"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Not to be reliant on systemic corticosteroids</a:t>
              </a:r>
            </a:p>
          </p:txBody>
        </p:sp>
        <p:sp>
          <p:nvSpPr>
            <p:cNvPr id="28" name="Oval 27">
              <a:extLst>
                <a:ext uri="{FF2B5EF4-FFF2-40B4-BE49-F238E27FC236}">
                  <a16:creationId xmlns:a16="http://schemas.microsoft.com/office/drawing/2014/main" id="{E98A7E86-C80E-01DF-10CA-5982428BFC9D}"/>
                </a:ext>
              </a:extLst>
            </p:cNvPr>
            <p:cNvSpPr/>
            <p:nvPr/>
          </p:nvSpPr>
          <p:spPr>
            <a:xfrm>
              <a:off x="470886" y="4692202"/>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5</a:t>
              </a:r>
            </a:p>
          </p:txBody>
        </p:sp>
      </p:grpSp>
      <p:grpSp>
        <p:nvGrpSpPr>
          <p:cNvPr id="23" name="Group 22">
            <a:extLst>
              <a:ext uri="{FF2B5EF4-FFF2-40B4-BE49-F238E27FC236}">
                <a16:creationId xmlns:a16="http://schemas.microsoft.com/office/drawing/2014/main" id="{42A528D3-5089-740C-466A-C26EA34CFFAB}"/>
              </a:ext>
            </a:extLst>
          </p:cNvPr>
          <p:cNvGrpSpPr/>
          <p:nvPr/>
        </p:nvGrpSpPr>
        <p:grpSpPr>
          <a:xfrm>
            <a:off x="471988" y="5328398"/>
            <a:ext cx="9491293" cy="396000"/>
            <a:chOff x="471988" y="5328398"/>
            <a:chExt cx="9491293" cy="396000"/>
          </a:xfrm>
        </p:grpSpPr>
        <p:sp>
          <p:nvSpPr>
            <p:cNvPr id="29" name="TextBox 28">
              <a:extLst>
                <a:ext uri="{FF2B5EF4-FFF2-40B4-BE49-F238E27FC236}">
                  <a16:creationId xmlns:a16="http://schemas.microsoft.com/office/drawing/2014/main" id="{D36FF40B-662F-A571-A39A-D65FB6ACE328}"/>
                </a:ext>
              </a:extLst>
            </p:cNvPr>
            <p:cNvSpPr txBox="1"/>
            <p:nvPr/>
          </p:nvSpPr>
          <p:spPr>
            <a:xfrm>
              <a:off x="929188" y="5341732"/>
              <a:ext cx="9034093"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To be involved in decisions about their treatment and care</a:t>
              </a:r>
            </a:p>
          </p:txBody>
        </p:sp>
        <p:sp>
          <p:nvSpPr>
            <p:cNvPr id="30" name="Oval 29">
              <a:extLst>
                <a:ext uri="{FF2B5EF4-FFF2-40B4-BE49-F238E27FC236}">
                  <a16:creationId xmlns:a16="http://schemas.microsoft.com/office/drawing/2014/main" id="{AB059281-5424-B03C-027A-42A6122EB053}"/>
                </a:ext>
              </a:extLst>
            </p:cNvPr>
            <p:cNvSpPr/>
            <p:nvPr/>
          </p:nvSpPr>
          <p:spPr>
            <a:xfrm>
              <a:off x="471988" y="5328398"/>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6</a:t>
              </a:r>
            </a:p>
          </p:txBody>
        </p:sp>
      </p:grpSp>
      <p:grpSp>
        <p:nvGrpSpPr>
          <p:cNvPr id="15" name="Group 14">
            <a:extLst>
              <a:ext uri="{FF2B5EF4-FFF2-40B4-BE49-F238E27FC236}">
                <a16:creationId xmlns:a16="http://schemas.microsoft.com/office/drawing/2014/main" id="{A14BA643-82FB-7877-6892-CC8F457FCF74}"/>
              </a:ext>
            </a:extLst>
          </p:cNvPr>
          <p:cNvGrpSpPr/>
          <p:nvPr/>
        </p:nvGrpSpPr>
        <p:grpSpPr>
          <a:xfrm>
            <a:off x="478739" y="3489078"/>
            <a:ext cx="6924478" cy="396000"/>
            <a:chOff x="478739" y="3511341"/>
            <a:chExt cx="6924478" cy="396000"/>
          </a:xfrm>
        </p:grpSpPr>
        <p:sp>
          <p:nvSpPr>
            <p:cNvPr id="8" name="TextBox 7">
              <a:extLst>
                <a:ext uri="{FF2B5EF4-FFF2-40B4-BE49-F238E27FC236}">
                  <a16:creationId xmlns:a16="http://schemas.microsoft.com/office/drawing/2014/main" id="{45EDF05A-4B0A-435C-C7A0-9BE977254265}"/>
                </a:ext>
              </a:extLst>
            </p:cNvPr>
            <p:cNvSpPr txBox="1"/>
            <p:nvPr/>
          </p:nvSpPr>
          <p:spPr>
            <a:xfrm>
              <a:off x="936290" y="3524675"/>
              <a:ext cx="6466927" cy="36933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ea typeface="+mn-ea"/>
                  <a:cs typeface="+mn-cs"/>
                </a:rPr>
                <a:t>To understand what makes their asthma worse</a:t>
              </a:r>
            </a:p>
          </p:txBody>
        </p:sp>
        <p:sp>
          <p:nvSpPr>
            <p:cNvPr id="32" name="Oval 31">
              <a:extLst>
                <a:ext uri="{FF2B5EF4-FFF2-40B4-BE49-F238E27FC236}">
                  <a16:creationId xmlns:a16="http://schemas.microsoft.com/office/drawing/2014/main" id="{5A82ED7F-B9CF-F973-87D9-827746EE84C3}"/>
                </a:ext>
              </a:extLst>
            </p:cNvPr>
            <p:cNvSpPr/>
            <p:nvPr/>
          </p:nvSpPr>
          <p:spPr>
            <a:xfrm>
              <a:off x="478739" y="3511341"/>
              <a:ext cx="396000" cy="396000"/>
            </a:xfrm>
            <a:prstGeom prst="ellipse">
              <a:avLst/>
            </a:prstGeom>
            <a:solidFill>
              <a:sysClr val="window" lastClr="FFFFFF"/>
            </a:solidFill>
            <a:ln w="19050" cap="flat" cmpd="sng" algn="ctr">
              <a:solidFill>
                <a:schemeClr val="tx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effectLst/>
                  <a:uLnTx/>
                  <a:uFillTx/>
                  <a:latin typeface="Arial"/>
                  <a:ea typeface="+mn-ea"/>
                  <a:cs typeface="+mn-cs"/>
                </a:rPr>
                <a:t>3</a:t>
              </a:r>
            </a:p>
          </p:txBody>
        </p:sp>
      </p:grpSp>
      <p:cxnSp>
        <p:nvCxnSpPr>
          <p:cNvPr id="39" name="Straight Connector 38">
            <a:extLst>
              <a:ext uri="{FF2B5EF4-FFF2-40B4-BE49-F238E27FC236}">
                <a16:creationId xmlns:a16="http://schemas.microsoft.com/office/drawing/2014/main" id="{A6E20EF1-AF62-4D95-709E-55ABD17CF40C}"/>
              </a:ext>
            </a:extLst>
          </p:cNvPr>
          <p:cNvCxnSpPr>
            <a:cxnSpLocks/>
          </p:cNvCxnSpPr>
          <p:nvPr/>
        </p:nvCxnSpPr>
        <p:spPr>
          <a:xfrm>
            <a:off x="458657" y="4606740"/>
            <a:ext cx="8784000"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2BA522-F1FC-C8F0-60F3-3C752C71DA47}"/>
              </a:ext>
            </a:extLst>
          </p:cNvPr>
          <p:cNvCxnSpPr>
            <a:cxnSpLocks/>
          </p:cNvCxnSpPr>
          <p:nvPr/>
        </p:nvCxnSpPr>
        <p:spPr>
          <a:xfrm>
            <a:off x="458657" y="5218977"/>
            <a:ext cx="8784000" cy="0"/>
          </a:xfrm>
          <a:prstGeom prst="line">
            <a:avLst/>
          </a:prstGeom>
          <a:ln w="6350" cap="rnd">
            <a:solidFill>
              <a:schemeClr val="accent2">
                <a:lumMod val="60000"/>
                <a:lumOff val="4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1" name="Slide Number Placeholder 9">
            <a:extLst>
              <a:ext uri="{FF2B5EF4-FFF2-40B4-BE49-F238E27FC236}">
                <a16:creationId xmlns:a16="http://schemas.microsoft.com/office/drawing/2014/main" id="{917ECA28-625B-7C72-ED46-B61B7B55508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23</a:t>
            </a:fld>
            <a:endParaRPr lang="en-GB"/>
          </a:p>
        </p:txBody>
      </p:sp>
    </p:spTree>
    <p:extLst>
      <p:ext uri="{BB962C8B-B14F-4D97-AF65-F5344CB8AC3E}">
        <p14:creationId xmlns:p14="http://schemas.microsoft.com/office/powerpoint/2010/main" val="429169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20A5F-6214-A237-6970-D1493492BD42}"/>
              </a:ext>
            </a:extLst>
          </p:cNvPr>
          <p:cNvSpPr>
            <a:spLocks noGrp="1"/>
          </p:cNvSpPr>
          <p:nvPr>
            <p:ph type="title"/>
          </p:nvPr>
        </p:nvSpPr>
        <p:spPr/>
        <p:txBody>
          <a:bodyPr/>
          <a:lstStyle/>
          <a:p>
            <a:r>
              <a:rPr lang="en-GB"/>
              <a:t>Summary</a:t>
            </a:r>
          </a:p>
        </p:txBody>
      </p:sp>
      <p:sp>
        <p:nvSpPr>
          <p:cNvPr id="6" name="Freeform: Shape 5">
            <a:extLst>
              <a:ext uri="{FF2B5EF4-FFF2-40B4-BE49-F238E27FC236}">
                <a16:creationId xmlns:a16="http://schemas.microsoft.com/office/drawing/2014/main" id="{47E12BE9-B6EA-D9DD-943E-4731F2CCB4BE}"/>
              </a:ext>
            </a:extLst>
          </p:cNvPr>
          <p:cNvSpPr/>
          <p:nvPr/>
        </p:nvSpPr>
        <p:spPr>
          <a:xfrm>
            <a:off x="187437" y="1297544"/>
            <a:ext cx="2197834" cy="1764612"/>
          </a:xfrm>
          <a:custGeom>
            <a:avLst/>
            <a:gdLst>
              <a:gd name="connsiteX0" fmla="*/ 0 w 3713871"/>
              <a:gd name="connsiteY0" fmla="*/ 0 h 3509890"/>
              <a:gd name="connsiteX1" fmla="*/ 2904978 w 3713871"/>
              <a:gd name="connsiteY1" fmla="*/ 0 h 3509890"/>
              <a:gd name="connsiteX2" fmla="*/ 3713871 w 3713871"/>
              <a:gd name="connsiteY2" fmla="*/ 3509890 h 3509890"/>
              <a:gd name="connsiteX3" fmla="*/ 0 w 3713871"/>
              <a:gd name="connsiteY3" fmla="*/ 3509890 h 3509890"/>
              <a:gd name="connsiteX4" fmla="*/ 0 w 3713871"/>
              <a:gd name="connsiteY4" fmla="*/ 0 h 3509890"/>
              <a:gd name="connsiteX0" fmla="*/ 0 w 3428507"/>
              <a:gd name="connsiteY0" fmla="*/ 0 h 3509890"/>
              <a:gd name="connsiteX1" fmla="*/ 2904978 w 3428507"/>
              <a:gd name="connsiteY1" fmla="*/ 0 h 3509890"/>
              <a:gd name="connsiteX2" fmla="*/ 3428507 w 3428507"/>
              <a:gd name="connsiteY2" fmla="*/ 3489903 h 3509890"/>
              <a:gd name="connsiteX3" fmla="*/ 0 w 3428507"/>
              <a:gd name="connsiteY3" fmla="*/ 3509890 h 3509890"/>
              <a:gd name="connsiteX4" fmla="*/ 0 w 3428507"/>
              <a:gd name="connsiteY4" fmla="*/ 0 h 3509890"/>
              <a:gd name="connsiteX0" fmla="*/ 0 w 3428507"/>
              <a:gd name="connsiteY0" fmla="*/ 22977 h 3532867"/>
              <a:gd name="connsiteX1" fmla="*/ 2819663 w 3428507"/>
              <a:gd name="connsiteY1" fmla="*/ 0 h 3532867"/>
              <a:gd name="connsiteX2" fmla="*/ 3428507 w 3428507"/>
              <a:gd name="connsiteY2" fmla="*/ 3512880 h 3532867"/>
              <a:gd name="connsiteX3" fmla="*/ 0 w 3428507"/>
              <a:gd name="connsiteY3" fmla="*/ 3532867 h 3532867"/>
              <a:gd name="connsiteX4" fmla="*/ 0 w 3428507"/>
              <a:gd name="connsiteY4" fmla="*/ 22977 h 3532867"/>
              <a:gd name="connsiteX0" fmla="*/ 0 w 4103924"/>
              <a:gd name="connsiteY0" fmla="*/ 0 h 3548199"/>
              <a:gd name="connsiteX1" fmla="*/ 3495080 w 4103924"/>
              <a:gd name="connsiteY1" fmla="*/ 15332 h 3548199"/>
              <a:gd name="connsiteX2" fmla="*/ 4103924 w 4103924"/>
              <a:gd name="connsiteY2" fmla="*/ 3528212 h 3548199"/>
              <a:gd name="connsiteX3" fmla="*/ 675417 w 4103924"/>
              <a:gd name="connsiteY3" fmla="*/ 3548199 h 3548199"/>
              <a:gd name="connsiteX4" fmla="*/ 0 w 4103924"/>
              <a:gd name="connsiteY4" fmla="*/ 0 h 3548199"/>
              <a:gd name="connsiteX0" fmla="*/ 35548 w 4139472"/>
              <a:gd name="connsiteY0" fmla="*/ 0 h 3567353"/>
              <a:gd name="connsiteX1" fmla="*/ 3530628 w 4139472"/>
              <a:gd name="connsiteY1" fmla="*/ 15332 h 3567353"/>
              <a:gd name="connsiteX2" fmla="*/ 4139472 w 4139472"/>
              <a:gd name="connsiteY2" fmla="*/ 3528212 h 3567353"/>
              <a:gd name="connsiteX3" fmla="*/ 0 w 4139472"/>
              <a:gd name="connsiteY3" fmla="*/ 3567353 h 3567353"/>
              <a:gd name="connsiteX4" fmla="*/ 35548 w 4139472"/>
              <a:gd name="connsiteY4" fmla="*/ 0 h 3567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9472" h="3567353">
                <a:moveTo>
                  <a:pt x="35548" y="0"/>
                </a:moveTo>
                <a:lnTo>
                  <a:pt x="3530628" y="15332"/>
                </a:lnTo>
                <a:lnTo>
                  <a:pt x="4139472" y="3528212"/>
                </a:lnTo>
                <a:lnTo>
                  <a:pt x="0" y="3567353"/>
                </a:lnTo>
                <a:lnTo>
                  <a:pt x="35548" y="0"/>
                </a:lnTo>
                <a:close/>
              </a:path>
            </a:pathLst>
          </a:custGeom>
          <a:solidFill>
            <a:schemeClr val="bg1"/>
          </a:solidFill>
          <a:ln w="12700" cap="flat" cmpd="sng" algn="ctr">
            <a:solidFill>
              <a:schemeClr val="bg1"/>
            </a:solid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8" name="Freeform: Shape 7">
            <a:extLst>
              <a:ext uri="{FF2B5EF4-FFF2-40B4-BE49-F238E27FC236}">
                <a16:creationId xmlns:a16="http://schemas.microsoft.com/office/drawing/2014/main" id="{EF4DFD4B-EC82-A229-AC49-83EF6636FA4A}"/>
              </a:ext>
            </a:extLst>
          </p:cNvPr>
          <p:cNvSpPr/>
          <p:nvPr/>
        </p:nvSpPr>
        <p:spPr>
          <a:xfrm>
            <a:off x="-555" y="3063839"/>
            <a:ext cx="2862000" cy="2948024"/>
          </a:xfrm>
          <a:custGeom>
            <a:avLst/>
            <a:gdLst>
              <a:gd name="connsiteX0" fmla="*/ 0 w 3713871"/>
              <a:gd name="connsiteY0" fmla="*/ 0 h 3509890"/>
              <a:gd name="connsiteX1" fmla="*/ 2904978 w 3713871"/>
              <a:gd name="connsiteY1" fmla="*/ 0 h 3509890"/>
              <a:gd name="connsiteX2" fmla="*/ 3713871 w 3713871"/>
              <a:gd name="connsiteY2" fmla="*/ 3509890 h 3509890"/>
              <a:gd name="connsiteX3" fmla="*/ 0 w 3713871"/>
              <a:gd name="connsiteY3" fmla="*/ 3509890 h 3509890"/>
              <a:gd name="connsiteX4" fmla="*/ 0 w 3713871"/>
              <a:gd name="connsiteY4" fmla="*/ 0 h 350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871" h="3509890">
                <a:moveTo>
                  <a:pt x="0" y="0"/>
                </a:moveTo>
                <a:lnTo>
                  <a:pt x="2904978" y="0"/>
                </a:lnTo>
                <a:lnTo>
                  <a:pt x="3713871" y="3509890"/>
                </a:lnTo>
                <a:lnTo>
                  <a:pt x="0" y="3509890"/>
                </a:lnTo>
                <a:lnTo>
                  <a:pt x="0" y="0"/>
                </a:lnTo>
                <a:close/>
              </a:path>
            </a:pathLst>
          </a:custGeom>
          <a:solidFill>
            <a:schemeClr val="bg1"/>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E232C31A-7AEC-9C10-A441-EB5D290B6E1B}"/>
              </a:ext>
            </a:extLst>
          </p:cNvPr>
          <p:cNvGrpSpPr>
            <a:grpSpLocks noChangeAspect="1"/>
          </p:cNvGrpSpPr>
          <p:nvPr/>
        </p:nvGrpSpPr>
        <p:grpSpPr>
          <a:xfrm>
            <a:off x="666102" y="3711853"/>
            <a:ext cx="1240503" cy="1548726"/>
            <a:chOff x="-279272" y="2559277"/>
            <a:chExt cx="2536838" cy="3103492"/>
          </a:xfrm>
        </p:grpSpPr>
        <p:grpSp>
          <p:nvGrpSpPr>
            <p:cNvPr id="14" name="Group 13">
              <a:extLst>
                <a:ext uri="{FF2B5EF4-FFF2-40B4-BE49-F238E27FC236}">
                  <a16:creationId xmlns:a16="http://schemas.microsoft.com/office/drawing/2014/main" id="{839C9FFF-294E-5E37-453A-F145E74FC816}"/>
                </a:ext>
              </a:extLst>
            </p:cNvPr>
            <p:cNvGrpSpPr/>
            <p:nvPr/>
          </p:nvGrpSpPr>
          <p:grpSpPr>
            <a:xfrm>
              <a:off x="-167391" y="2559277"/>
              <a:ext cx="2313070" cy="2313072"/>
              <a:chOff x="6760870" y="2097893"/>
              <a:chExt cx="3095999" cy="3096000"/>
            </a:xfrm>
            <a:solidFill>
              <a:sysClr val="window" lastClr="FFFFFF"/>
            </a:solidFill>
          </p:grpSpPr>
          <p:sp>
            <p:nvSpPr>
              <p:cNvPr id="17" name="Oval 16">
                <a:extLst>
                  <a:ext uri="{FF2B5EF4-FFF2-40B4-BE49-F238E27FC236}">
                    <a16:creationId xmlns:a16="http://schemas.microsoft.com/office/drawing/2014/main" id="{5DF8340D-07CE-31FF-BE88-867D9E49FE0A}"/>
                  </a:ext>
                </a:extLst>
              </p:cNvPr>
              <p:cNvSpPr/>
              <p:nvPr/>
            </p:nvSpPr>
            <p:spPr>
              <a:xfrm>
                <a:off x="6760870" y="2097893"/>
                <a:ext cx="3095999" cy="3096000"/>
              </a:xfrm>
              <a:prstGeom prst="ellipse">
                <a:avLst/>
              </a:prstGeom>
              <a:solidFill>
                <a:sysClr val="window" lastClr="FFFFFF"/>
              </a:solidFill>
              <a:ln w="19050" cap="flat" cmpd="sng" algn="ctr">
                <a:solidFill>
                  <a:schemeClr val="bg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2C0396A2-0085-AF53-DF0B-BA6C6E6DD9D2}"/>
                  </a:ext>
                </a:extLst>
              </p:cNvPr>
              <p:cNvSpPr/>
              <p:nvPr/>
            </p:nvSpPr>
            <p:spPr>
              <a:xfrm>
                <a:off x="7147284" y="2500604"/>
                <a:ext cx="2323174" cy="2323175"/>
              </a:xfrm>
              <a:prstGeom prst="ellipse">
                <a:avLst/>
              </a:prstGeom>
              <a:grpFill/>
              <a:ln w="57150" cap="flat" cmpd="sng" algn="ctr">
                <a:solidFill>
                  <a:schemeClr val="bg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5" name="TextBox 14">
              <a:extLst>
                <a:ext uri="{FF2B5EF4-FFF2-40B4-BE49-F238E27FC236}">
                  <a16:creationId xmlns:a16="http://schemas.microsoft.com/office/drawing/2014/main" id="{A2AFE13F-EA2F-B25E-5F74-BD2A309009AF}"/>
                </a:ext>
              </a:extLst>
            </p:cNvPr>
            <p:cNvSpPr txBox="1"/>
            <p:nvPr/>
          </p:nvSpPr>
          <p:spPr>
            <a:xfrm>
              <a:off x="-279272" y="4984341"/>
              <a:ext cx="2536838" cy="6784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schemeClr val="bg2"/>
                  </a:solidFill>
                  <a:effectLst/>
                  <a:uLnTx/>
                  <a:uFillTx/>
                </a:rPr>
                <a:t>SUMMARY</a:t>
              </a:r>
            </a:p>
          </p:txBody>
        </p:sp>
        <p:pic>
          <p:nvPicPr>
            <p:cNvPr id="16" name="Picture 2" descr="Clipboard with check marks - Free education icons">
              <a:extLst>
                <a:ext uri="{FF2B5EF4-FFF2-40B4-BE49-F238E27FC236}">
                  <a16:creationId xmlns:a16="http://schemas.microsoft.com/office/drawing/2014/main" id="{313FB7DC-754D-B2AB-63C3-6A7838DC4FEA}"/>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201" y="3181284"/>
              <a:ext cx="1013890" cy="10138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8E469B70-4417-EE51-17E2-61DBC9A50B36}"/>
              </a:ext>
            </a:extLst>
          </p:cNvPr>
          <p:cNvGrpSpPr/>
          <p:nvPr/>
        </p:nvGrpSpPr>
        <p:grpSpPr>
          <a:xfrm>
            <a:off x="703115" y="1340579"/>
            <a:ext cx="1131082" cy="1154284"/>
            <a:chOff x="7454624" y="2039955"/>
            <a:chExt cx="3096000" cy="3096000"/>
          </a:xfrm>
          <a:solidFill>
            <a:sysClr val="window" lastClr="FFFFFF"/>
          </a:solidFill>
        </p:grpSpPr>
        <p:sp>
          <p:nvSpPr>
            <p:cNvPr id="21" name="Oval 20">
              <a:extLst>
                <a:ext uri="{FF2B5EF4-FFF2-40B4-BE49-F238E27FC236}">
                  <a16:creationId xmlns:a16="http://schemas.microsoft.com/office/drawing/2014/main" id="{74666C0F-DE62-5956-B4BD-AFB7FA7A9A95}"/>
                </a:ext>
              </a:extLst>
            </p:cNvPr>
            <p:cNvSpPr/>
            <p:nvPr/>
          </p:nvSpPr>
          <p:spPr>
            <a:xfrm>
              <a:off x="7454624" y="2039955"/>
              <a:ext cx="3096000" cy="3096000"/>
            </a:xfrm>
            <a:prstGeom prst="ellipse">
              <a:avLst/>
            </a:prstGeom>
            <a:solidFill>
              <a:sysClr val="window" lastClr="FFFFFF"/>
            </a:solidFill>
            <a:ln w="1905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03BCDF8A-7DD2-C721-6638-6C7BEEE8F4D5}"/>
                </a:ext>
              </a:extLst>
            </p:cNvPr>
            <p:cNvSpPr/>
            <p:nvPr/>
          </p:nvSpPr>
          <p:spPr>
            <a:xfrm>
              <a:off x="7841038" y="2426369"/>
              <a:ext cx="2323176" cy="2323175"/>
            </a:xfrm>
            <a:prstGeom prst="ellipse">
              <a:avLst/>
            </a:prstGeom>
            <a:grpFill/>
            <a:ln w="57150" cap="flat" cmpd="sng" algn="ctr">
              <a:solidFill>
                <a:schemeClr val="tx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23" name="Group 22">
            <a:extLst>
              <a:ext uri="{FF2B5EF4-FFF2-40B4-BE49-F238E27FC236}">
                <a16:creationId xmlns:a16="http://schemas.microsoft.com/office/drawing/2014/main" id="{89DBBD7D-2F6F-2156-E968-AF179496D07D}"/>
              </a:ext>
            </a:extLst>
          </p:cNvPr>
          <p:cNvGrpSpPr>
            <a:grpSpLocks noChangeAspect="1"/>
          </p:cNvGrpSpPr>
          <p:nvPr/>
        </p:nvGrpSpPr>
        <p:grpSpPr>
          <a:xfrm>
            <a:off x="929509" y="1700110"/>
            <a:ext cx="678294" cy="413705"/>
            <a:chOff x="583905" y="2220946"/>
            <a:chExt cx="700811" cy="427438"/>
          </a:xfrm>
          <a:solidFill>
            <a:sysClr val="window" lastClr="FFFFFF"/>
          </a:solidFill>
        </p:grpSpPr>
        <p:sp>
          <p:nvSpPr>
            <p:cNvPr id="24" name="Freeform: Shape 23">
              <a:extLst>
                <a:ext uri="{FF2B5EF4-FFF2-40B4-BE49-F238E27FC236}">
                  <a16:creationId xmlns:a16="http://schemas.microsoft.com/office/drawing/2014/main" id="{E815495C-EDD6-CEE3-9EA7-1ACC787179EF}"/>
                </a:ext>
              </a:extLst>
            </p:cNvPr>
            <p:cNvSpPr/>
            <p:nvPr/>
          </p:nvSpPr>
          <p:spPr>
            <a:xfrm>
              <a:off x="755935" y="2220946"/>
              <a:ext cx="366622" cy="413624"/>
            </a:xfrm>
            <a:custGeom>
              <a:avLst/>
              <a:gdLst>
                <a:gd name="connsiteX0" fmla="*/ 585492 w 619820"/>
                <a:gd name="connsiteY0" fmla="*/ 700388 h 699284"/>
                <a:gd name="connsiteX1" fmla="*/ 0 w 619820"/>
                <a:gd name="connsiteY1" fmla="*/ 472485 h 699284"/>
                <a:gd name="connsiteX2" fmla="*/ 0 w 619820"/>
                <a:gd name="connsiteY2" fmla="*/ 229960 h 699284"/>
                <a:gd name="connsiteX3" fmla="*/ 585492 w 619820"/>
                <a:gd name="connsiteY3" fmla="*/ 1898 h 699284"/>
                <a:gd name="connsiteX4" fmla="*/ 622681 w 619820"/>
                <a:gd name="connsiteY4" fmla="*/ 27327 h 699284"/>
                <a:gd name="connsiteX5" fmla="*/ 622681 w 619820"/>
                <a:gd name="connsiteY5" fmla="*/ 674960 h 699284"/>
                <a:gd name="connsiteX6" fmla="*/ 585492 w 619820"/>
                <a:gd name="connsiteY6" fmla="*/ 700388 h 69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9820" h="699284">
                  <a:moveTo>
                    <a:pt x="585492" y="700388"/>
                  </a:moveTo>
                  <a:lnTo>
                    <a:pt x="0" y="472485"/>
                  </a:lnTo>
                  <a:lnTo>
                    <a:pt x="0" y="229960"/>
                  </a:lnTo>
                  <a:lnTo>
                    <a:pt x="585492" y="1898"/>
                  </a:lnTo>
                  <a:cubicBezTo>
                    <a:pt x="603292" y="-5095"/>
                    <a:pt x="622681" y="8096"/>
                    <a:pt x="622681" y="27327"/>
                  </a:cubicBezTo>
                  <a:lnTo>
                    <a:pt x="622681" y="674960"/>
                  </a:lnTo>
                  <a:cubicBezTo>
                    <a:pt x="622681" y="694190"/>
                    <a:pt x="603292" y="707381"/>
                    <a:pt x="585492" y="700388"/>
                  </a:cubicBezTo>
                  <a:close/>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CC735F79-B6A8-B14E-B80E-E9B5FDC8AD6E}"/>
                </a:ext>
              </a:extLst>
            </p:cNvPr>
            <p:cNvSpPr/>
            <p:nvPr/>
          </p:nvSpPr>
          <p:spPr>
            <a:xfrm>
              <a:off x="1190711" y="2428693"/>
              <a:ext cx="94005" cy="9401"/>
            </a:xfrm>
            <a:custGeom>
              <a:avLst/>
              <a:gdLst>
                <a:gd name="connsiteX0" fmla="*/ 0 w 158928"/>
                <a:gd name="connsiteY0" fmla="*/ 0 h 0"/>
                <a:gd name="connsiteX1" fmla="*/ 159882 w 158928"/>
                <a:gd name="connsiteY1" fmla="*/ 0 h 0"/>
              </a:gdLst>
              <a:ahLst/>
              <a:cxnLst>
                <a:cxn ang="0">
                  <a:pos x="connsiteX0" y="connsiteY0"/>
                </a:cxn>
                <a:cxn ang="0">
                  <a:pos x="connsiteX1" y="connsiteY1"/>
                </a:cxn>
              </a:cxnLst>
              <a:rect l="l" t="t" r="r" b="b"/>
              <a:pathLst>
                <a:path w="158928">
                  <a:moveTo>
                    <a:pt x="0" y="0"/>
                  </a:moveTo>
                  <a:lnTo>
                    <a:pt x="159882" y="0"/>
                  </a:lnTo>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1626B7B0-7982-5A1E-2EA1-242F7503EF09}"/>
                </a:ext>
              </a:extLst>
            </p:cNvPr>
            <p:cNvSpPr/>
            <p:nvPr/>
          </p:nvSpPr>
          <p:spPr>
            <a:xfrm>
              <a:off x="1166081" y="2289377"/>
              <a:ext cx="75205" cy="47003"/>
            </a:xfrm>
            <a:custGeom>
              <a:avLst/>
              <a:gdLst>
                <a:gd name="connsiteX0" fmla="*/ 0 w 127142"/>
                <a:gd name="connsiteY0" fmla="*/ 79782 h 79464"/>
                <a:gd name="connsiteX1" fmla="*/ 138268 w 127142"/>
                <a:gd name="connsiteY1" fmla="*/ 0 h 79464"/>
              </a:gdLst>
              <a:ahLst/>
              <a:cxnLst>
                <a:cxn ang="0">
                  <a:pos x="connsiteX0" y="connsiteY0"/>
                </a:cxn>
                <a:cxn ang="0">
                  <a:pos x="connsiteX1" y="connsiteY1"/>
                </a:cxn>
              </a:cxnLst>
              <a:rect l="l" t="t" r="r" b="b"/>
              <a:pathLst>
                <a:path w="127142" h="79464">
                  <a:moveTo>
                    <a:pt x="0" y="79782"/>
                  </a:moveTo>
                  <a:lnTo>
                    <a:pt x="138268" y="0"/>
                  </a:lnTo>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7" name="Freeform: Shape 26">
              <a:extLst>
                <a:ext uri="{FF2B5EF4-FFF2-40B4-BE49-F238E27FC236}">
                  <a16:creationId xmlns:a16="http://schemas.microsoft.com/office/drawing/2014/main" id="{27A26032-7D07-6E8C-47A8-2E8A7A04E272}"/>
                </a:ext>
              </a:extLst>
            </p:cNvPr>
            <p:cNvSpPr/>
            <p:nvPr/>
          </p:nvSpPr>
          <p:spPr>
            <a:xfrm>
              <a:off x="1166081" y="2520724"/>
              <a:ext cx="75205" cy="47003"/>
            </a:xfrm>
            <a:custGeom>
              <a:avLst/>
              <a:gdLst>
                <a:gd name="connsiteX0" fmla="*/ 0 w 127142"/>
                <a:gd name="connsiteY0" fmla="*/ 0 h 79464"/>
                <a:gd name="connsiteX1" fmla="*/ 138268 w 127142"/>
                <a:gd name="connsiteY1" fmla="*/ 79941 h 79464"/>
              </a:gdLst>
              <a:ahLst/>
              <a:cxnLst>
                <a:cxn ang="0">
                  <a:pos x="connsiteX0" y="connsiteY0"/>
                </a:cxn>
                <a:cxn ang="0">
                  <a:pos x="connsiteX1" y="connsiteY1"/>
                </a:cxn>
              </a:cxnLst>
              <a:rect l="l" t="t" r="r" b="b"/>
              <a:pathLst>
                <a:path w="127142" h="79464">
                  <a:moveTo>
                    <a:pt x="0" y="0"/>
                  </a:moveTo>
                  <a:lnTo>
                    <a:pt x="138268" y="79941"/>
                  </a:lnTo>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28" name="Graphic 17">
              <a:extLst>
                <a:ext uri="{FF2B5EF4-FFF2-40B4-BE49-F238E27FC236}">
                  <a16:creationId xmlns:a16="http://schemas.microsoft.com/office/drawing/2014/main" id="{A123B00A-08FE-A9A0-1D39-21EB5851B921}"/>
                </a:ext>
              </a:extLst>
            </p:cNvPr>
            <p:cNvGrpSpPr/>
            <p:nvPr/>
          </p:nvGrpSpPr>
          <p:grpSpPr>
            <a:xfrm>
              <a:off x="583905" y="2356967"/>
              <a:ext cx="183219" cy="291417"/>
              <a:chOff x="617573" y="2032739"/>
              <a:chExt cx="309754" cy="492678"/>
            </a:xfrm>
            <a:grpFill/>
          </p:grpSpPr>
          <p:sp>
            <p:nvSpPr>
              <p:cNvPr id="29" name="Freeform: Shape 28">
                <a:extLst>
                  <a:ext uri="{FF2B5EF4-FFF2-40B4-BE49-F238E27FC236}">
                    <a16:creationId xmlns:a16="http://schemas.microsoft.com/office/drawing/2014/main" id="{2F7CC705-9D4E-F170-5660-6E284B9A4029}"/>
                  </a:ext>
                </a:extLst>
              </p:cNvPr>
              <p:cNvSpPr/>
              <p:nvPr/>
            </p:nvSpPr>
            <p:spPr>
              <a:xfrm>
                <a:off x="617573" y="2032739"/>
                <a:ext cx="63571" cy="238392"/>
              </a:xfrm>
              <a:custGeom>
                <a:avLst/>
                <a:gdLst>
                  <a:gd name="connsiteX0" fmla="*/ 52287 w 63571"/>
                  <a:gd name="connsiteY0" fmla="*/ 0 h 238392"/>
                  <a:gd name="connsiteX1" fmla="*/ 0 w 63571"/>
                  <a:gd name="connsiteY1" fmla="*/ 52287 h 238392"/>
                  <a:gd name="connsiteX2" fmla="*/ 0 w 63571"/>
                  <a:gd name="connsiteY2" fmla="*/ 190237 h 238392"/>
                  <a:gd name="connsiteX3" fmla="*/ 52287 w 63571"/>
                  <a:gd name="connsiteY3" fmla="*/ 242525 h 238392"/>
                  <a:gd name="connsiteX4" fmla="*/ 71359 w 63571"/>
                  <a:gd name="connsiteY4" fmla="*/ 242525 h 238392"/>
                  <a:gd name="connsiteX5" fmla="*/ 71359 w 63571"/>
                  <a:gd name="connsiteY5" fmla="*/ 0 h 238392"/>
                  <a:gd name="connsiteX6" fmla="*/ 52287 w 63571"/>
                  <a:gd name="connsiteY6" fmla="*/ 0 h 23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71" h="238392">
                    <a:moveTo>
                      <a:pt x="52287" y="0"/>
                    </a:moveTo>
                    <a:cubicBezTo>
                      <a:pt x="23362" y="0"/>
                      <a:pt x="0" y="23362"/>
                      <a:pt x="0" y="52287"/>
                    </a:cubicBezTo>
                    <a:lnTo>
                      <a:pt x="0" y="190237"/>
                    </a:lnTo>
                    <a:cubicBezTo>
                      <a:pt x="0" y="219162"/>
                      <a:pt x="23362" y="242525"/>
                      <a:pt x="52287" y="242525"/>
                    </a:cubicBezTo>
                    <a:lnTo>
                      <a:pt x="71359" y="242525"/>
                    </a:lnTo>
                    <a:lnTo>
                      <a:pt x="71359" y="0"/>
                    </a:lnTo>
                    <a:lnTo>
                      <a:pt x="52287" y="0"/>
                    </a:lnTo>
                    <a:close/>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5C57DE28-D804-5C85-2147-0EF934AE37CA}"/>
                  </a:ext>
                </a:extLst>
              </p:cNvPr>
              <p:cNvSpPr/>
              <p:nvPr/>
            </p:nvSpPr>
            <p:spPr>
              <a:xfrm>
                <a:off x="688934" y="2032739"/>
                <a:ext cx="238393" cy="492678"/>
              </a:xfrm>
              <a:custGeom>
                <a:avLst/>
                <a:gdLst>
                  <a:gd name="connsiteX0" fmla="*/ 235850 w 238392"/>
                  <a:gd name="connsiteY0" fmla="*/ 435146 h 492677"/>
                  <a:gd name="connsiteX1" fmla="*/ 162107 w 238392"/>
                  <a:gd name="connsiteY1" fmla="*/ 236326 h 492677"/>
                  <a:gd name="connsiteX2" fmla="*/ 162107 w 238392"/>
                  <a:gd name="connsiteY2" fmla="*/ 0 h 492677"/>
                  <a:gd name="connsiteX3" fmla="*/ 0 w 238392"/>
                  <a:gd name="connsiteY3" fmla="*/ 0 h 492677"/>
                  <a:gd name="connsiteX4" fmla="*/ 0 w 238392"/>
                  <a:gd name="connsiteY4" fmla="*/ 242525 h 492677"/>
                  <a:gd name="connsiteX5" fmla="*/ 62777 w 238392"/>
                  <a:gd name="connsiteY5" fmla="*/ 242525 h 492677"/>
                  <a:gd name="connsiteX6" fmla="*/ 146532 w 238392"/>
                  <a:gd name="connsiteY6" fmla="*/ 468203 h 492677"/>
                  <a:gd name="connsiteX7" fmla="*/ 191191 w 238392"/>
                  <a:gd name="connsiteY7" fmla="*/ 499194 h 492677"/>
                  <a:gd name="connsiteX8" fmla="*/ 235850 w 238392"/>
                  <a:gd name="connsiteY8" fmla="*/ 435146 h 49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392" h="492677">
                    <a:moveTo>
                      <a:pt x="235850" y="435146"/>
                    </a:moveTo>
                    <a:lnTo>
                      <a:pt x="162107" y="236326"/>
                    </a:lnTo>
                    <a:lnTo>
                      <a:pt x="162107" y="0"/>
                    </a:lnTo>
                    <a:lnTo>
                      <a:pt x="0" y="0"/>
                    </a:lnTo>
                    <a:lnTo>
                      <a:pt x="0" y="242525"/>
                    </a:lnTo>
                    <a:lnTo>
                      <a:pt x="62777" y="242525"/>
                    </a:lnTo>
                    <a:lnTo>
                      <a:pt x="146532" y="468203"/>
                    </a:lnTo>
                    <a:cubicBezTo>
                      <a:pt x="153525" y="486797"/>
                      <a:pt x="171325" y="499194"/>
                      <a:pt x="191191" y="499194"/>
                    </a:cubicBezTo>
                    <a:cubicBezTo>
                      <a:pt x="224407" y="499194"/>
                      <a:pt x="247293" y="466137"/>
                      <a:pt x="235850" y="435146"/>
                    </a:cubicBezTo>
                    <a:close/>
                  </a:path>
                </a:pathLst>
              </a:custGeom>
              <a:grpFill/>
              <a:ln w="19050" cap="flat" cmpd="sng" algn="ctr">
                <a:solidFill>
                  <a:schemeClr val="tx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sp>
        <p:nvSpPr>
          <p:cNvPr id="31" name="TextBox 30">
            <a:extLst>
              <a:ext uri="{FF2B5EF4-FFF2-40B4-BE49-F238E27FC236}">
                <a16:creationId xmlns:a16="http://schemas.microsoft.com/office/drawing/2014/main" id="{28333DC1-0EE9-1C8D-4E4B-31CCADD0B125}"/>
              </a:ext>
            </a:extLst>
          </p:cNvPr>
          <p:cNvSpPr txBox="1"/>
          <p:nvPr/>
        </p:nvSpPr>
        <p:spPr>
          <a:xfrm>
            <a:off x="136536" y="2636093"/>
            <a:ext cx="2179988" cy="338554"/>
          </a:xfrm>
          <a:prstGeom prst="rect">
            <a:avLst/>
          </a:prstGeom>
          <a:noFill/>
        </p:spPr>
        <p:txBody>
          <a:bodyPr wrap="square" rtlCol="0">
            <a:spAutoFit/>
          </a:bodyPr>
          <a:lstStyle/>
          <a:p>
            <a:pPr algn="ctr">
              <a:defRPr/>
            </a:pPr>
            <a:r>
              <a:rPr lang="en-GB" sz="1600" b="1" kern="0">
                <a:solidFill>
                  <a:schemeClr val="tx2"/>
                </a:solidFill>
              </a:rPr>
              <a:t>CALL TO ACTION!</a:t>
            </a:r>
          </a:p>
        </p:txBody>
      </p:sp>
      <p:sp>
        <p:nvSpPr>
          <p:cNvPr id="33" name="Rectangle: Rounded Corners 32">
            <a:extLst>
              <a:ext uri="{FF2B5EF4-FFF2-40B4-BE49-F238E27FC236}">
                <a16:creationId xmlns:a16="http://schemas.microsoft.com/office/drawing/2014/main" id="{1581F5F4-FE7E-FF8D-0C0F-1994D9724394}"/>
              </a:ext>
            </a:extLst>
          </p:cNvPr>
          <p:cNvSpPr/>
          <p:nvPr/>
        </p:nvSpPr>
        <p:spPr>
          <a:xfrm>
            <a:off x="2180591" y="1297544"/>
            <a:ext cx="8841658" cy="576000"/>
          </a:xfrm>
          <a:prstGeom prst="roundRect">
            <a:avLst/>
          </a:prstGeom>
          <a:solidFill>
            <a:schemeClr val="tx2"/>
          </a:solidFill>
          <a:ln w="19050" cap="flat" cmpd="sng" algn="ctr">
            <a:noFill/>
            <a:prstDash val="solid"/>
            <a:miter lim="800000"/>
          </a:ln>
          <a:effectLst/>
        </p:spPr>
        <p:txBody>
          <a:bodyPr lIns="108000" tIns="72000" rIns="0" bIns="72000" rtlCol="0" anchor="ctr"/>
          <a:lstStyle/>
          <a:p>
            <a:pPr lvl="0" defTabSz="609585">
              <a:defRPr/>
            </a:pPr>
            <a:r>
              <a:rPr lang="en-GB" sz="1600" kern="0" dirty="0">
                <a:solidFill>
                  <a:prstClr val="white"/>
                </a:solidFill>
                <a:cs typeface="Arial" panose="020B0604020202020204" pitchFamily="34" charset="0"/>
              </a:rPr>
              <a:t>There is a need to implement interventions in the ED to minimise frequent and </a:t>
            </a:r>
            <a:br>
              <a:rPr lang="en-GB" sz="1600" kern="0" dirty="0">
                <a:solidFill>
                  <a:prstClr val="white"/>
                </a:solidFill>
                <a:cs typeface="Arial" panose="020B0604020202020204" pitchFamily="34" charset="0"/>
              </a:rPr>
            </a:br>
            <a:r>
              <a:rPr lang="en-GB" sz="1600" kern="0" dirty="0">
                <a:solidFill>
                  <a:prstClr val="white"/>
                </a:solidFill>
                <a:cs typeface="Arial" panose="020B0604020202020204" pitchFamily="34" charset="0"/>
              </a:rPr>
              <a:t>repeated visits</a:t>
            </a:r>
            <a:r>
              <a:rPr lang="en-GB" sz="1600" kern="0" baseline="30000" dirty="0">
                <a:solidFill>
                  <a:prstClr val="white"/>
                </a:solidFill>
                <a:cs typeface="Arial" panose="020B0604020202020204" pitchFamily="34" charset="0"/>
              </a:rPr>
              <a:t>1,2</a:t>
            </a:r>
          </a:p>
        </p:txBody>
      </p:sp>
      <p:sp>
        <p:nvSpPr>
          <p:cNvPr id="34" name="Rectangle: Rounded Corners 33">
            <a:extLst>
              <a:ext uri="{FF2B5EF4-FFF2-40B4-BE49-F238E27FC236}">
                <a16:creationId xmlns:a16="http://schemas.microsoft.com/office/drawing/2014/main" id="{015F8C3F-8EE7-D859-58FE-B5902A38EF1B}"/>
              </a:ext>
            </a:extLst>
          </p:cNvPr>
          <p:cNvSpPr/>
          <p:nvPr/>
        </p:nvSpPr>
        <p:spPr>
          <a:xfrm>
            <a:off x="2180589" y="1990257"/>
            <a:ext cx="8841658" cy="576000"/>
          </a:xfrm>
          <a:prstGeom prst="roundRect">
            <a:avLst/>
          </a:prstGeom>
          <a:solidFill>
            <a:schemeClr val="tx2"/>
          </a:solidFill>
          <a:ln w="19050" cap="flat" cmpd="sng" algn="ctr">
            <a:noFill/>
            <a:prstDash val="solid"/>
            <a:miter lim="800000"/>
          </a:ln>
          <a:effectLst/>
        </p:spPr>
        <p:txBody>
          <a:bodyPr lIns="108000" tIns="72000" rIns="0" bIns="72000" rtlCol="0" anchor="ctr"/>
          <a:lstStyle/>
          <a:p>
            <a:pPr lvl="0" defTabSz="609585">
              <a:defRPr/>
            </a:pPr>
            <a:r>
              <a:rPr lang="en-GB" sz="1600" kern="0" dirty="0">
                <a:solidFill>
                  <a:prstClr val="white"/>
                </a:solidFill>
                <a:cs typeface="Arial" panose="020B0604020202020204" pitchFamily="34" charset="0"/>
              </a:rPr>
              <a:t>There needs to be a focus on how best to implement the solutions and protocols that already exist for asthma care in the ED</a:t>
            </a:r>
            <a:r>
              <a:rPr lang="en-GB" sz="1600" kern="0" baseline="30000" dirty="0">
                <a:solidFill>
                  <a:prstClr val="white"/>
                </a:solidFill>
                <a:cs typeface="Arial" panose="020B0604020202020204" pitchFamily="34" charset="0"/>
              </a:rPr>
              <a:t>3</a:t>
            </a:r>
          </a:p>
        </p:txBody>
      </p:sp>
      <p:sp>
        <p:nvSpPr>
          <p:cNvPr id="35" name="Rectangle: Rounded Corners 34">
            <a:extLst>
              <a:ext uri="{FF2B5EF4-FFF2-40B4-BE49-F238E27FC236}">
                <a16:creationId xmlns:a16="http://schemas.microsoft.com/office/drawing/2014/main" id="{C66020B6-D78B-CE00-AA8C-8720306987A6}"/>
              </a:ext>
            </a:extLst>
          </p:cNvPr>
          <p:cNvSpPr/>
          <p:nvPr/>
        </p:nvSpPr>
        <p:spPr>
          <a:xfrm>
            <a:off x="2180589" y="2939597"/>
            <a:ext cx="8841658"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lvl="0" defTabSz="609585">
              <a:defRPr/>
            </a:pPr>
            <a:r>
              <a:rPr lang="en-GB" sz="1600" kern="0" dirty="0">
                <a:solidFill>
                  <a:schemeClr val="bg1"/>
                </a:solidFill>
                <a:cs typeface="Arial" panose="020B0604020202020204" pitchFamily="34" charset="0"/>
              </a:rPr>
              <a:t>Use of the ED in asthma is high, and ED visits are particularly high in a subset of SA patients whose asthma is not sufficiently managed</a:t>
            </a:r>
            <a:r>
              <a:rPr lang="en-GB" sz="1600" kern="0" baseline="30000" dirty="0">
                <a:solidFill>
                  <a:schemeClr val="bg1"/>
                </a:solidFill>
                <a:cs typeface="Arial" panose="020B0604020202020204" pitchFamily="34" charset="0"/>
              </a:rPr>
              <a:t>2</a:t>
            </a:r>
          </a:p>
        </p:txBody>
      </p:sp>
      <p:sp>
        <p:nvSpPr>
          <p:cNvPr id="36" name="Rectangle: Rounded Corners 35">
            <a:extLst>
              <a:ext uri="{FF2B5EF4-FFF2-40B4-BE49-F238E27FC236}">
                <a16:creationId xmlns:a16="http://schemas.microsoft.com/office/drawing/2014/main" id="{94A7448B-0D55-C283-0CC3-B2F9AEDD572D}"/>
              </a:ext>
            </a:extLst>
          </p:cNvPr>
          <p:cNvSpPr/>
          <p:nvPr/>
        </p:nvSpPr>
        <p:spPr>
          <a:xfrm>
            <a:off x="2180590" y="3641558"/>
            <a:ext cx="8841657"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defTabSz="609585">
              <a:defRPr/>
            </a:pPr>
            <a:r>
              <a:rPr kumimoji="0" lang="en-GB" sz="1600" b="0" i="0" u="none" strike="noStrike" kern="0" cap="none" spc="0" normalizeH="0" baseline="0" noProof="0" dirty="0">
                <a:ln>
                  <a:noFill/>
                </a:ln>
                <a:solidFill>
                  <a:schemeClr val="bg1"/>
                </a:solidFill>
                <a:effectLst/>
                <a:uLnTx/>
                <a:uFillTx/>
                <a:ea typeface="+mn-ea"/>
                <a:cs typeface="+mn-cs"/>
              </a:rPr>
              <a:t>Insufficiently managed asthma likely contributes to frequent ED visits, unplanned hospital readmissions, increased OCS use and in some cases death</a:t>
            </a:r>
            <a:r>
              <a:rPr kumimoji="0" lang="en-GB" sz="1600" b="0" i="0" u="none" strike="noStrike" kern="0" cap="none" spc="0" normalizeH="0" baseline="30000" noProof="0" dirty="0">
                <a:ln>
                  <a:noFill/>
                </a:ln>
                <a:solidFill>
                  <a:schemeClr val="bg1"/>
                </a:solidFill>
                <a:effectLst/>
                <a:uLnTx/>
                <a:uFillTx/>
                <a:ea typeface="+mn-ea"/>
                <a:cs typeface="+mn-cs"/>
              </a:rPr>
              <a:t>1,2,4,5</a:t>
            </a:r>
          </a:p>
        </p:txBody>
      </p:sp>
      <p:sp>
        <p:nvSpPr>
          <p:cNvPr id="37" name="Rectangle: Rounded Corners 36">
            <a:extLst>
              <a:ext uri="{FF2B5EF4-FFF2-40B4-BE49-F238E27FC236}">
                <a16:creationId xmlns:a16="http://schemas.microsoft.com/office/drawing/2014/main" id="{5DDC7A54-563E-2A66-88D2-128921603543}"/>
              </a:ext>
            </a:extLst>
          </p:cNvPr>
          <p:cNvSpPr/>
          <p:nvPr/>
        </p:nvSpPr>
        <p:spPr>
          <a:xfrm>
            <a:off x="2180590" y="4337380"/>
            <a:ext cx="8841657"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defTabSz="609585">
              <a:defRPr/>
            </a:pPr>
            <a:r>
              <a:rPr kumimoji="0" lang="en-GB" sz="1600" b="0" i="0" u="none" strike="noStrike" kern="0" cap="none" spc="0" normalizeH="0" baseline="0" noProof="0" dirty="0">
                <a:ln>
                  <a:noFill/>
                </a:ln>
                <a:solidFill>
                  <a:schemeClr val="bg1"/>
                </a:solidFill>
                <a:effectLst/>
                <a:uLnTx/>
                <a:uFillTx/>
                <a:ea typeface="+mn-ea"/>
                <a:cs typeface="+mn-cs"/>
              </a:rPr>
              <a:t>Guidance is available for the management of asthma both during and after an ED visit; however, in many cases this guidance is not being adopted</a:t>
            </a:r>
            <a:r>
              <a:rPr kumimoji="0" lang="en-GB" sz="1600" b="0" i="0" u="none" strike="noStrike" kern="0" cap="none" spc="0" normalizeH="0" baseline="30000" noProof="0" dirty="0">
                <a:ln>
                  <a:noFill/>
                </a:ln>
                <a:solidFill>
                  <a:schemeClr val="bg1"/>
                </a:solidFill>
                <a:effectLst/>
                <a:uLnTx/>
                <a:uFillTx/>
                <a:ea typeface="+mn-ea"/>
                <a:cs typeface="+mn-cs"/>
              </a:rPr>
              <a:t>6–9</a:t>
            </a:r>
          </a:p>
        </p:txBody>
      </p:sp>
      <p:sp>
        <p:nvSpPr>
          <p:cNvPr id="38" name="Rectangle: Rounded Corners 37">
            <a:extLst>
              <a:ext uri="{FF2B5EF4-FFF2-40B4-BE49-F238E27FC236}">
                <a16:creationId xmlns:a16="http://schemas.microsoft.com/office/drawing/2014/main" id="{4F5178EC-2E8A-DB85-7243-2BC20F6713FE}"/>
              </a:ext>
            </a:extLst>
          </p:cNvPr>
          <p:cNvSpPr/>
          <p:nvPr/>
        </p:nvSpPr>
        <p:spPr>
          <a:xfrm>
            <a:off x="2180590" y="5041047"/>
            <a:ext cx="8841657" cy="576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defTabSz="609585">
              <a:defRPr/>
            </a:pPr>
            <a:r>
              <a:rPr kumimoji="0" lang="en-GB" sz="1600" b="0" i="0" u="none" strike="noStrike" kern="0" cap="none" spc="0" normalizeH="0" baseline="0" noProof="0" dirty="0">
                <a:ln>
                  <a:noFill/>
                </a:ln>
                <a:solidFill>
                  <a:schemeClr val="bg1"/>
                </a:solidFill>
                <a:effectLst/>
                <a:uLnTx/>
                <a:uFillTx/>
                <a:ea typeface="+mn-ea"/>
                <a:cs typeface="+mn-cs"/>
              </a:rPr>
              <a:t>Other therapy areas have reduced ED burden and readmissions by implementing care pathways and discharge bundles</a:t>
            </a:r>
            <a:r>
              <a:rPr kumimoji="0" lang="en-GB" sz="1600" b="0" i="0" u="none" strike="noStrike" kern="0" cap="none" spc="0" normalizeH="0" baseline="30000" noProof="0" dirty="0">
                <a:ln>
                  <a:noFill/>
                </a:ln>
                <a:solidFill>
                  <a:schemeClr val="bg1"/>
                </a:solidFill>
                <a:effectLst/>
                <a:uLnTx/>
                <a:uFillTx/>
                <a:ea typeface="+mn-ea"/>
                <a:cs typeface="+mn-cs"/>
              </a:rPr>
              <a:t>3</a:t>
            </a:r>
          </a:p>
        </p:txBody>
      </p:sp>
      <p:sp>
        <p:nvSpPr>
          <p:cNvPr id="39" name="Slide Number Placeholder 9">
            <a:extLst>
              <a:ext uri="{FF2B5EF4-FFF2-40B4-BE49-F238E27FC236}">
                <a16:creationId xmlns:a16="http://schemas.microsoft.com/office/drawing/2014/main" id="{E861A115-6B03-9933-A50E-A752DB71DFDF}"/>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24</a:t>
            </a:fld>
            <a:endParaRPr lang="en-GB"/>
          </a:p>
        </p:txBody>
      </p:sp>
      <p:sp>
        <p:nvSpPr>
          <p:cNvPr id="4" name="Footer Placeholder 2">
            <a:extLst>
              <a:ext uri="{FF2B5EF4-FFF2-40B4-BE49-F238E27FC236}">
                <a16:creationId xmlns:a16="http://schemas.microsoft.com/office/drawing/2014/main" id="{AD2BA341-7688-0170-E588-B4F16AD0A7B5}"/>
              </a:ext>
            </a:extLst>
          </p:cNvPr>
          <p:cNvSpPr>
            <a:spLocks noGrp="1"/>
          </p:cNvSpPr>
          <p:nvPr>
            <p:ph type="ftr" sz="quarter" idx="11"/>
          </p:nvPr>
        </p:nvSpPr>
        <p:spPr>
          <a:xfrm>
            <a:off x="548282" y="6303600"/>
            <a:ext cx="10620000" cy="288000"/>
          </a:xfrm>
        </p:spPr>
        <p:txBody>
          <a:bodyPr/>
          <a:lstStyle/>
          <a:p>
            <a:r>
              <a:rPr lang="en-GB" sz="800" dirty="0"/>
              <a:t>ED, emergency department; OCS, oral corticosteroid(s); SA, severe asthma.</a:t>
            </a:r>
          </a:p>
          <a:p>
            <a:r>
              <a:rPr lang="en-GB" sz="800" dirty="0"/>
              <a:t>1. </a:t>
            </a:r>
            <a:r>
              <a:rPr lang="en-GB" sz="800" dirty="0" err="1"/>
              <a:t>Suruki</a:t>
            </a:r>
            <a:r>
              <a:rPr lang="en-GB" sz="800" dirty="0"/>
              <a:t> RY, et al. BMC </a:t>
            </a:r>
            <a:r>
              <a:rPr lang="en-GB" sz="800" dirty="0" err="1"/>
              <a:t>Pulm</a:t>
            </a:r>
            <a:r>
              <a:rPr lang="en-GB" sz="800" dirty="0"/>
              <a:t> Med. 2017;17:74; 2. Mayers I, et al. Poster presented at ERS 2022 (Abstract 2485); 3. Broderick JP, </a:t>
            </a:r>
            <a:r>
              <a:rPr lang="en-GB" sz="800" dirty="0" err="1"/>
              <a:t>Abir</a:t>
            </a:r>
            <a:r>
              <a:rPr lang="en-GB" sz="800" dirty="0"/>
              <a:t> M. </a:t>
            </a:r>
            <a:r>
              <a:rPr lang="en-GB" sz="800" dirty="0" err="1"/>
              <a:t>Circ</a:t>
            </a:r>
            <a:r>
              <a:rPr lang="en-GB" sz="800" dirty="0"/>
              <a:t> Cardiovasc Qual Outcomes. 2015;8(6 Suppl. 3):S190–S192; 4. Hasegawa K, et al. J Allergy Clin Immunol. 2015;135:73–80; 5. </a:t>
            </a:r>
            <a:r>
              <a:rPr lang="en-GB" sz="800" dirty="0" err="1"/>
              <a:t>Halner</a:t>
            </a:r>
            <a:r>
              <a:rPr lang="en-GB" sz="800" dirty="0"/>
              <a:t> A, et al. </a:t>
            </a:r>
            <a:r>
              <a:rPr lang="en-GB" sz="800" dirty="0" err="1"/>
              <a:t>PLoS</a:t>
            </a:r>
            <a:r>
              <a:rPr lang="en-GB" sz="800" dirty="0"/>
              <a:t> One. 2021;16:e0254425; 6. 1. Asthma + Lung UK. Fighting back: transforming asthma care in the UK. 2022. Available from: https://www.asthmaandlung.org.uk/sites/default/files/Fighting%20back_V3.pdf (Accessed April 2024); 7. Asthma + Lung UK. Annual asthma survey 2020 report. Available from: https://www.asthma.org.uk/7318608a/contentassets/3fd2bcc5be6a41f68b3280969eedbec3/aas-2020_2a-1.pdf (Accessed April 2024);  8. Emergency Care Institute (ECI). Asthma plan – emergency department discharge. 2020. Available from: https://aci.health.nsw.gov.au/networks/eci/clinical/clinical-tools/respiratory/asthma/discharge-aathma-patient (Accessed April 2024); 9. Global Initiative for Asthma (GINA). Global strategy for asthma management and prevention. 2024. Available from: https://ginasthma.org/wp-content/uploads/2024/05/GINA-2024-Main-Report-WMS-1.pdf (Accessed May 2024).</a:t>
            </a:r>
          </a:p>
        </p:txBody>
      </p:sp>
    </p:spTree>
    <p:extLst>
      <p:ext uri="{BB962C8B-B14F-4D97-AF65-F5344CB8AC3E}">
        <p14:creationId xmlns:p14="http://schemas.microsoft.com/office/powerpoint/2010/main" val="2061193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358A-824C-B5D3-655E-250C44B2B930}"/>
              </a:ext>
            </a:extLst>
          </p:cNvPr>
          <p:cNvSpPr>
            <a:spLocks noGrp="1"/>
          </p:cNvSpPr>
          <p:nvPr>
            <p:ph type="title"/>
          </p:nvPr>
        </p:nvSpPr>
        <p:spPr/>
        <p:txBody>
          <a:bodyPr/>
          <a:lstStyle/>
          <a:p>
            <a:r>
              <a:rPr lang="en-GB"/>
              <a:t>References</a:t>
            </a:r>
          </a:p>
        </p:txBody>
      </p:sp>
      <p:sp>
        <p:nvSpPr>
          <p:cNvPr id="3" name="Content Placeholder 2">
            <a:extLst>
              <a:ext uri="{FF2B5EF4-FFF2-40B4-BE49-F238E27FC236}">
                <a16:creationId xmlns:a16="http://schemas.microsoft.com/office/drawing/2014/main" id="{1246B70A-4008-200D-4D45-2B31A55CCC9A}"/>
              </a:ext>
            </a:extLst>
          </p:cNvPr>
          <p:cNvSpPr>
            <a:spLocks noGrp="1"/>
          </p:cNvSpPr>
          <p:nvPr>
            <p:ph idx="1"/>
          </p:nvPr>
        </p:nvSpPr>
        <p:spPr>
          <a:xfrm>
            <a:off x="548282" y="1404000"/>
            <a:ext cx="5547718" cy="4608000"/>
          </a:xfrm>
        </p:spPr>
        <p:txBody>
          <a:bodyPr numCol="1" spcCol="180000"/>
          <a:lstStyle/>
          <a:p>
            <a:pPr marL="228600" lvl="0" indent="-228600">
              <a:spcBef>
                <a:spcPts val="0"/>
              </a:spcBef>
            </a:pPr>
            <a:r>
              <a:rPr lang="en-GB" sz="1000" dirty="0"/>
              <a:t>AAAAI. Asthma discharge plan. 2014. Available from: https://www.aaaai.org/Aaaai/media/Media-Library-PDFs/Practice%20Management/Practice%20Tools/AMA-PCPI-Measure-6_Asthma-Discharge-Plan.pdf (Accessed April 2024).</a:t>
            </a:r>
          </a:p>
          <a:p>
            <a:pPr marL="228600" lvl="0" indent="-228600">
              <a:spcBef>
                <a:spcPts val="0"/>
              </a:spcBef>
            </a:pPr>
            <a:r>
              <a:rPr lang="en-GB" sz="1000" dirty="0"/>
              <a:t>Agency for Clinical Innovation. Asthma plan. 2020. Available from: https://aci.health.nsw.gov.au/__data/assets/pdf_file/0006/572019/ACI-CATALYST-ECI-asthma-plan.pdf (Accessed April 2024).</a:t>
            </a:r>
          </a:p>
          <a:p>
            <a:pPr marL="228600" lvl="0" indent="-228600">
              <a:spcBef>
                <a:spcPts val="0"/>
              </a:spcBef>
            </a:pPr>
            <a:r>
              <a:rPr lang="en-GB" sz="1000" dirty="0"/>
              <a:t>American Academy of Allergy, Asthma, and Immunology (AAAAI). Asthma discharge plan. 2014. Available from: https://www.aaaai.org/Aaaai/media/Media-Library-PDFs/Practice%20Management/Practice%20Tools/AMA-PCPI-Measure-6_Asthma-Discharge-Plan.pdf (Accessed April 2024).</a:t>
            </a:r>
          </a:p>
          <a:p>
            <a:pPr marL="228600" lvl="0" indent="-228600">
              <a:spcBef>
                <a:spcPts val="0"/>
              </a:spcBef>
            </a:pPr>
            <a:r>
              <a:rPr lang="en-GB" sz="1000" dirty="0"/>
              <a:t>Asthma + Lung UK. Adult Asthma Action Plan. 2021. Available from: https://www.asthmaandlung.org.uk/sites/default/files/2023-03/your-asthma-plan-a4-trifold-digital-july22.pdf (Accessed April 2024).</a:t>
            </a:r>
          </a:p>
          <a:p>
            <a:pPr marL="228600" lvl="0" indent="-228600">
              <a:spcBef>
                <a:spcPts val="0"/>
              </a:spcBef>
            </a:pPr>
            <a:r>
              <a:rPr lang="en-GB" sz="1000" dirty="0"/>
              <a:t>Asthma + Lung UK. Annual asthma survey 2020 report. Available from: https://www.asthma.org.uk/7318608a/contentassets/3fd2bcc5be6a41f68b3280969eedbec3/aas-2020_2a-1.pdf (Accessed April 2024).</a:t>
            </a:r>
          </a:p>
          <a:p>
            <a:pPr marL="228600" lvl="0" indent="-228600">
              <a:spcBef>
                <a:spcPts val="0"/>
              </a:spcBef>
            </a:pPr>
            <a:r>
              <a:rPr lang="en-GB" sz="1000" dirty="0"/>
              <a:t>Asthma + Lung UK. Fighting back: transforming asthma care in the UK. 2022. Available from: https://www.asthmaandlung.org.uk/sites/default/files/Fighting%20back_V3.pdf (Accessed April 2024).</a:t>
            </a:r>
          </a:p>
          <a:p>
            <a:pPr marL="228600" lvl="0" indent="-228600">
              <a:spcBef>
                <a:spcPts val="0"/>
              </a:spcBef>
            </a:pPr>
            <a:r>
              <a:rPr lang="en-GB" sz="1000" dirty="0"/>
              <a:t>Broderick JP, </a:t>
            </a:r>
            <a:r>
              <a:rPr lang="en-GB" sz="1000" dirty="0" err="1"/>
              <a:t>Abir</a:t>
            </a:r>
            <a:r>
              <a:rPr lang="en-GB" sz="1000" dirty="0"/>
              <a:t> M. </a:t>
            </a:r>
            <a:r>
              <a:rPr lang="en-GB" sz="1000" dirty="0" err="1"/>
              <a:t>Circ</a:t>
            </a:r>
            <a:r>
              <a:rPr lang="en-GB" sz="1000" dirty="0"/>
              <a:t> Cardiovasc Qual Outcomes. 2015;8(6 Suppl. 3):S190–S192.</a:t>
            </a:r>
          </a:p>
          <a:p>
            <a:pPr marL="228600" lvl="0" indent="-228600">
              <a:spcBef>
                <a:spcPts val="0"/>
              </a:spcBef>
            </a:pPr>
            <a:r>
              <a:rPr lang="en-GB" sz="1000" dirty="0"/>
              <a:t>BTS Asthma Discharge Care Bundle. 2016. Available from: https://www.brit-thoracic.org.uk/media/70103/annex-1-care-bundle-sheet-12-dec-2016-v2.pdf (Accessed April 2024).</a:t>
            </a:r>
          </a:p>
          <a:p>
            <a:pPr marL="228600" lvl="0" indent="-228600">
              <a:spcBef>
                <a:spcPts val="0"/>
              </a:spcBef>
            </a:pPr>
            <a:r>
              <a:rPr lang="en-GB" sz="1000" dirty="0"/>
              <a:t>Chiu YM, et al. </a:t>
            </a:r>
            <a:r>
              <a:rPr lang="en-GB" sz="1000" dirty="0" err="1"/>
              <a:t>PLoS</a:t>
            </a:r>
            <a:r>
              <a:rPr lang="en-GB" sz="1000" dirty="0"/>
              <a:t> One. 2020;15:e0229022.</a:t>
            </a:r>
          </a:p>
          <a:p>
            <a:pPr marL="228600" lvl="0" indent="-228600">
              <a:spcBef>
                <a:spcPts val="0"/>
              </a:spcBef>
            </a:pPr>
            <a:r>
              <a:rPr lang="en-GB" sz="1000" dirty="0"/>
              <a:t>Cowie MR, et al. Int J </a:t>
            </a:r>
            <a:r>
              <a:rPr lang="en-GB" sz="1000" dirty="0" err="1"/>
              <a:t>Cardiol</a:t>
            </a:r>
            <a:r>
              <a:rPr lang="en-GB" sz="1000" dirty="0"/>
              <a:t>. 2017;236:340–344.</a:t>
            </a:r>
          </a:p>
          <a:p>
            <a:pPr marL="228600" lvl="0" indent="-228600">
              <a:spcBef>
                <a:spcPts val="0"/>
              </a:spcBef>
            </a:pPr>
            <a:r>
              <a:rPr lang="en-GB" sz="1000" dirty="0"/>
              <a:t>ECI. Asthma plan – emergency department discharge. 2020. Available from: https://aci.health.nsw.gov.au/networks/eci/clinical/clinical-tools/respiratory/asthma/discharge-aathma-patient (Accessed April 2024).</a:t>
            </a:r>
          </a:p>
          <a:p>
            <a:pPr marL="228600" indent="-228600">
              <a:spcBef>
                <a:spcPts val="0"/>
              </a:spcBef>
            </a:pPr>
            <a:r>
              <a:rPr lang="en-GB" sz="1000" dirty="0"/>
              <a:t>Emergency Care Institute (ECI). Asthma plan – emergency department discharge. 2020. Available from: https://aci.health.nsw.gov.au/networks/eci/clinical/clinical-tools/respiratory/asthma/discharge-aathma-patient (Accessed April 2024).</a:t>
            </a:r>
          </a:p>
        </p:txBody>
      </p:sp>
      <p:sp>
        <p:nvSpPr>
          <p:cNvPr id="4" name="Slide Number Placeholder 9">
            <a:extLst>
              <a:ext uri="{FF2B5EF4-FFF2-40B4-BE49-F238E27FC236}">
                <a16:creationId xmlns:a16="http://schemas.microsoft.com/office/drawing/2014/main" id="{BB8CA957-E58C-D6B3-69C4-9B700265351E}"/>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25</a:t>
            </a:fld>
            <a:endParaRPr lang="en-GB"/>
          </a:p>
        </p:txBody>
      </p:sp>
      <p:sp>
        <p:nvSpPr>
          <p:cNvPr id="5" name="Content Placeholder 2">
            <a:extLst>
              <a:ext uri="{FF2B5EF4-FFF2-40B4-BE49-F238E27FC236}">
                <a16:creationId xmlns:a16="http://schemas.microsoft.com/office/drawing/2014/main" id="{58F64FAA-1B9B-437D-8C71-C75B8B8A8958}"/>
              </a:ext>
            </a:extLst>
          </p:cNvPr>
          <p:cNvSpPr txBox="1">
            <a:spLocks/>
          </p:cNvSpPr>
          <p:nvPr/>
        </p:nvSpPr>
        <p:spPr>
          <a:xfrm>
            <a:off x="6223000" y="1404000"/>
            <a:ext cx="5420482" cy="4608000"/>
          </a:xfrm>
          <a:prstGeom prst="rect">
            <a:avLst/>
          </a:prstGeom>
        </p:spPr>
        <p:txBody>
          <a:bodyPr vert="horz" lIns="0" tIns="0" rIns="0" bIns="0" numCol="1" spcCol="180000" rtlCol="0">
            <a:noAutofit/>
          </a:bodyPr>
          <a:lstStyle>
            <a:lvl1pPr marL="288000" indent="-288000" algn="l" defTabSz="914400" rtl="0" eaLnBrk="1" latinLnBrk="0" hangingPunct="1">
              <a:lnSpc>
                <a:spcPct val="100000"/>
              </a:lnSpc>
              <a:spcBef>
                <a:spcPts val="1200"/>
              </a:spcBef>
              <a:buFontTx/>
              <a:buBlip>
                <a:blip r:embed="rId2"/>
              </a:buBlip>
              <a:defRPr lang="en-US" sz="2000" b="0" i="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spcBef>
                <a:spcPts val="0"/>
              </a:spcBef>
            </a:pPr>
            <a:r>
              <a:rPr lang="en-GB" sz="1000" dirty="0"/>
              <a:t>Emirates Thoracic Society. Algorithm for the management of adult asthma in the emergency department. Available from: https://www.etsociety.ae/wp-content/uploads/2021/03/V9-Protocol_for_management_of_adult_asthma_AH.pdf (Accessed April 2024).</a:t>
            </a:r>
          </a:p>
          <a:p>
            <a:pPr marL="228600" indent="-228600">
              <a:spcBef>
                <a:spcPts val="0"/>
              </a:spcBef>
            </a:pPr>
            <a:r>
              <a:rPr lang="en-GB" sz="1000" dirty="0"/>
              <a:t>Gilhooly D, et al. Implement Sci. 2019;14:47.</a:t>
            </a:r>
          </a:p>
          <a:p>
            <a:pPr marL="228600" indent="-228600">
              <a:spcBef>
                <a:spcPts val="0"/>
              </a:spcBef>
            </a:pPr>
            <a:r>
              <a:rPr lang="en-GB" sz="1000" dirty="0"/>
              <a:t>Global Initiative for Asthma (GINA). Global strategy for asthma management and prevention. 2024. Available from: https://ginasthma.org/wp-content/uploads/2024/05/GINA-2024-Main-Report-WMS-1.pdf (Accessed May 2024). </a:t>
            </a:r>
          </a:p>
          <a:p>
            <a:pPr marL="228600" indent="-228600">
              <a:spcBef>
                <a:spcPts val="0"/>
              </a:spcBef>
            </a:pPr>
            <a:r>
              <a:rPr lang="en-GB" sz="1000" dirty="0" err="1"/>
              <a:t>Halner</a:t>
            </a:r>
            <a:r>
              <a:rPr lang="en-GB" sz="1000" dirty="0"/>
              <a:t> A, et al. </a:t>
            </a:r>
            <a:r>
              <a:rPr lang="en-GB" sz="1000" dirty="0" err="1"/>
              <a:t>PLoS</a:t>
            </a:r>
            <a:r>
              <a:rPr lang="en-GB" sz="1000" dirty="0"/>
              <a:t> One. 2021;16:e0254425.</a:t>
            </a:r>
          </a:p>
          <a:p>
            <a:pPr marL="228600" indent="-228600">
              <a:spcBef>
                <a:spcPts val="0"/>
              </a:spcBef>
            </a:pPr>
            <a:r>
              <a:rPr lang="en-GB" sz="1000" dirty="0"/>
              <a:t>Hasegawa K, et al. J Allergy Clin Immunol. 2015;135:73–80.</a:t>
            </a:r>
          </a:p>
          <a:p>
            <a:pPr marL="228600" indent="-228600">
              <a:spcBef>
                <a:spcPts val="0"/>
              </a:spcBef>
            </a:pPr>
            <a:r>
              <a:rPr lang="en-GB" sz="1000" dirty="0" err="1"/>
              <a:t>Heffler</a:t>
            </a:r>
            <a:r>
              <a:rPr lang="en-GB" sz="1000" dirty="0"/>
              <a:t> E, et al. J Allergy Clin Immunol </a:t>
            </a:r>
            <a:r>
              <a:rPr lang="en-GB" sz="1000" dirty="0" err="1"/>
              <a:t>Pract</a:t>
            </a:r>
            <a:r>
              <a:rPr lang="en-GB" sz="1000" dirty="0"/>
              <a:t>. 2019;7:1462–1468.</a:t>
            </a:r>
          </a:p>
          <a:p>
            <a:pPr marL="228600" indent="-228600">
              <a:spcBef>
                <a:spcPts val="0"/>
              </a:spcBef>
            </a:pPr>
            <a:r>
              <a:rPr lang="en-GB" sz="1000" dirty="0"/>
              <a:t>Kilkenny MF, et al. Stroke. 2020;51:571–578.</a:t>
            </a:r>
          </a:p>
          <a:p>
            <a:pPr marL="228600" indent="-228600">
              <a:spcBef>
                <a:spcPts val="0"/>
              </a:spcBef>
            </a:pPr>
            <a:r>
              <a:rPr lang="en-GB" sz="1000" dirty="0"/>
              <a:t>Kourouche S, et al. BMC Health </a:t>
            </a:r>
            <a:r>
              <a:rPr lang="en-GB" sz="1000" dirty="0" err="1"/>
              <a:t>Serv</a:t>
            </a:r>
            <a:r>
              <a:rPr lang="en-GB" sz="1000" dirty="0"/>
              <a:t> Res. 2019;19:461.</a:t>
            </a:r>
          </a:p>
          <a:p>
            <a:pPr marL="228600" indent="-228600">
              <a:spcBef>
                <a:spcPts val="0"/>
              </a:spcBef>
            </a:pPr>
            <a:r>
              <a:rPr lang="en-GB" sz="1000" dirty="0"/>
              <a:t>Mayers I, et al. Poster presented at ERS 2022 (Abstract 2485).</a:t>
            </a:r>
          </a:p>
          <a:p>
            <a:pPr marL="228600" indent="-228600">
              <a:spcBef>
                <a:spcPts val="0"/>
              </a:spcBef>
            </a:pPr>
            <a:r>
              <a:rPr lang="en-GB" sz="1000" dirty="0"/>
              <a:t>Menzies-Gow A, et al. Adv </a:t>
            </a:r>
            <a:r>
              <a:rPr lang="en-GB" sz="1000" dirty="0" err="1"/>
              <a:t>Ther</a:t>
            </a:r>
            <a:r>
              <a:rPr lang="en-GB" sz="1000" dirty="0"/>
              <a:t>. 2022;39:5307–5326.</a:t>
            </a:r>
          </a:p>
          <a:p>
            <a:pPr marL="228600" indent="-228600">
              <a:spcBef>
                <a:spcPts val="0"/>
              </a:spcBef>
            </a:pPr>
            <a:r>
              <a:rPr lang="en-GB" sz="1000" dirty="0"/>
              <a:t>Purvis T, et al. Int J Qual Health Care. 2023;35:mzad003.</a:t>
            </a:r>
          </a:p>
          <a:p>
            <a:pPr marL="228600" indent="-228600">
              <a:spcBef>
                <a:spcPts val="0"/>
              </a:spcBef>
            </a:pPr>
            <a:r>
              <a:rPr lang="en-GB" sz="1000" dirty="0"/>
              <a:t>Qin X, et al. J Asthma. 2021;58:565–572.</a:t>
            </a:r>
          </a:p>
          <a:p>
            <a:pPr marL="228600" indent="-228600">
              <a:spcBef>
                <a:spcPts val="0"/>
              </a:spcBef>
            </a:pPr>
            <a:r>
              <a:rPr lang="en-GB" sz="1000" dirty="0"/>
              <a:t>RCEM. Clinical audit 2016/17. Available from: https://rcem.ac.uk/wp-content/uploads/2021/11/Moderate_and_Acute_Severe_Asthma_Clinical_Audit_2016_17.pdf (Accessed May 2024).</a:t>
            </a:r>
          </a:p>
          <a:p>
            <a:pPr marL="228600" indent="-228600">
              <a:spcBef>
                <a:spcPts val="0"/>
              </a:spcBef>
            </a:pPr>
            <a:r>
              <a:rPr lang="en-GB" sz="1000" dirty="0"/>
              <a:t>Royal College of Emergency Medicine (RCEM). Moderate and acute severe asthma – clinical audit 2016/17. 2017. Available from: https://rcem.ac.uk/wp-content/uploads/2021/11/Moderate_and_Acute_Severe_Asthma_Clinical_Audit_2016_17.pdf (Accessed April 2024).</a:t>
            </a:r>
          </a:p>
          <a:p>
            <a:pPr marL="228600" indent="-228600">
              <a:spcBef>
                <a:spcPts val="0"/>
              </a:spcBef>
            </a:pPr>
            <a:r>
              <a:rPr lang="en-GB" sz="1000" dirty="0"/>
              <a:t>Royal College of Physicians. Levy M, et al. Why asthma still kills full report. 2014. Available from: https://www.rcplondon.ac.uk/projects/outputs/why-asthma-still-kills </a:t>
            </a:r>
            <a:br>
              <a:rPr lang="en-GB" sz="1000" dirty="0"/>
            </a:br>
            <a:r>
              <a:rPr lang="en-GB" sz="1000" dirty="0"/>
              <a:t>(Accessed April 2024).</a:t>
            </a:r>
          </a:p>
          <a:p>
            <a:pPr marL="228600" indent="-228600">
              <a:spcBef>
                <a:spcPts val="0"/>
              </a:spcBef>
            </a:pPr>
            <a:r>
              <a:rPr lang="en-GB" sz="1000" dirty="0" err="1"/>
              <a:t>Suruki</a:t>
            </a:r>
            <a:r>
              <a:rPr lang="en-GB" sz="1000" dirty="0"/>
              <a:t> RY, et al. BMC </a:t>
            </a:r>
            <a:r>
              <a:rPr lang="en-GB" sz="1000" dirty="0" err="1"/>
              <a:t>Pulm</a:t>
            </a:r>
            <a:r>
              <a:rPr lang="en-GB" sz="1000" dirty="0"/>
              <a:t> Med. 2017;17:74.</a:t>
            </a:r>
          </a:p>
          <a:p>
            <a:pPr marL="228600" indent="-228600">
              <a:spcBef>
                <a:spcPts val="0"/>
              </a:spcBef>
            </a:pPr>
            <a:r>
              <a:rPr lang="en-GB" sz="1000" dirty="0" err="1"/>
              <a:t>Voorham</a:t>
            </a:r>
            <a:r>
              <a:rPr lang="en-GB" sz="1000" dirty="0"/>
              <a:t> J, et al. Thorax. 2021;76(Suppl. 1):A21 (Abstract S29).</a:t>
            </a:r>
          </a:p>
        </p:txBody>
      </p:sp>
    </p:spTree>
    <p:extLst>
      <p:ext uri="{BB962C8B-B14F-4D97-AF65-F5344CB8AC3E}">
        <p14:creationId xmlns:p14="http://schemas.microsoft.com/office/powerpoint/2010/main" val="362802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title"/>
          </p:nvPr>
        </p:nvSpPr>
        <p:spPr>
          <a:xfrm>
            <a:off x="548282" y="180000"/>
            <a:ext cx="8640000" cy="720000"/>
          </a:xfrm>
        </p:spPr>
        <p:txBody>
          <a:bodyPr rIns="0"/>
          <a:lstStyle/>
          <a:p>
            <a:r>
              <a:rPr lang="en-GB"/>
              <a:t>Learning Objectives</a:t>
            </a:r>
          </a:p>
        </p:txBody>
      </p:sp>
      <p:sp>
        <p:nvSpPr>
          <p:cNvPr id="8" name="Footer Placeholder 8">
            <a:extLst>
              <a:ext uri="{FF2B5EF4-FFF2-40B4-BE49-F238E27FC236}">
                <a16:creationId xmlns:a16="http://schemas.microsoft.com/office/drawing/2014/main" id="{E9BA49EB-F4FE-DD47-ACDE-9C0DC9CD17E8}"/>
              </a:ext>
            </a:extLst>
          </p:cNvPr>
          <p:cNvSpPr>
            <a:spLocks noGrp="1"/>
          </p:cNvSpPr>
          <p:nvPr>
            <p:ph type="ftr" sz="quarter" idx="11"/>
          </p:nvPr>
        </p:nvSpPr>
        <p:spPr>
          <a:xfrm>
            <a:off x="548282" y="6303600"/>
            <a:ext cx="10620000" cy="288000"/>
          </a:xfrm>
        </p:spPr>
        <p:txBody>
          <a:bodyPr/>
          <a:lstStyle/>
          <a:p>
            <a:r>
              <a:rPr lang="en-GB"/>
              <a:t>ED, emergency department.</a:t>
            </a:r>
          </a:p>
        </p:txBody>
      </p:sp>
      <p:grpSp>
        <p:nvGrpSpPr>
          <p:cNvPr id="6" name="Group 5" hidden="1">
            <a:extLst>
              <a:ext uri="{FF2B5EF4-FFF2-40B4-BE49-F238E27FC236}">
                <a16:creationId xmlns:a16="http://schemas.microsoft.com/office/drawing/2014/main" id="{BFDAE8E0-2897-4B88-AB85-8FD91CD73410}"/>
              </a:ext>
            </a:extLst>
          </p:cNvPr>
          <p:cNvGrpSpPr/>
          <p:nvPr/>
        </p:nvGrpSpPr>
        <p:grpSpPr>
          <a:xfrm>
            <a:off x="-482321" y="-157018"/>
            <a:ext cx="14491398" cy="6724073"/>
            <a:chOff x="-482321" y="-157018"/>
            <a:chExt cx="14491398" cy="6724073"/>
          </a:xfrm>
        </p:grpSpPr>
        <p:grpSp>
          <p:nvGrpSpPr>
            <p:cNvPr id="7" name="Group 6">
              <a:extLst>
                <a:ext uri="{FF2B5EF4-FFF2-40B4-BE49-F238E27FC236}">
                  <a16:creationId xmlns:a16="http://schemas.microsoft.com/office/drawing/2014/main" id="{9343EB35-B0E7-4CB4-B835-86647C12A821}"/>
                </a:ext>
              </a:extLst>
            </p:cNvPr>
            <p:cNvGrpSpPr/>
            <p:nvPr userDrawn="1"/>
          </p:nvGrpSpPr>
          <p:grpSpPr>
            <a:xfrm>
              <a:off x="0" y="-157018"/>
              <a:ext cx="548282" cy="6724073"/>
              <a:chOff x="0" y="-157018"/>
              <a:chExt cx="548282" cy="6724073"/>
            </a:xfrm>
          </p:grpSpPr>
          <p:cxnSp>
            <p:nvCxnSpPr>
              <p:cNvPr id="16" name="Straight Connector 15">
                <a:extLst>
                  <a:ext uri="{FF2B5EF4-FFF2-40B4-BE49-F238E27FC236}">
                    <a16:creationId xmlns:a16="http://schemas.microsoft.com/office/drawing/2014/main" id="{2245B23D-0A55-4F2D-B11A-0D173E2008C4}"/>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978E48-736C-4AD6-9E71-42A7E2A780AD}"/>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CDDDD489-0540-4BA7-8511-6A07B2BB53C4}"/>
                </a:ext>
              </a:extLst>
            </p:cNvPr>
            <p:cNvGrpSpPr/>
            <p:nvPr userDrawn="1"/>
          </p:nvGrpSpPr>
          <p:grpSpPr>
            <a:xfrm>
              <a:off x="11643718" y="-157018"/>
              <a:ext cx="548282" cy="6724073"/>
              <a:chOff x="0" y="-157018"/>
              <a:chExt cx="548282" cy="6724073"/>
            </a:xfrm>
          </p:grpSpPr>
          <p:cxnSp>
            <p:nvCxnSpPr>
              <p:cNvPr id="14" name="Straight Connector 13">
                <a:extLst>
                  <a:ext uri="{FF2B5EF4-FFF2-40B4-BE49-F238E27FC236}">
                    <a16:creationId xmlns:a16="http://schemas.microsoft.com/office/drawing/2014/main" id="{F1C6AFBD-799D-49F5-A24E-664206AF9D4B}"/>
                  </a:ext>
                </a:extLst>
              </p:cNvPr>
              <p:cNvCxnSpPr>
                <a:cxnSpLocks/>
              </p:cNvCxnSpPr>
              <p:nvPr userDrawn="1"/>
            </p:nvCxnSpPr>
            <p:spPr>
              <a:xfrm>
                <a:off x="548282" y="-157018"/>
                <a:ext cx="0" cy="6724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F9B072-5AEE-4BD8-8AC5-60DC3D0313BC}"/>
                  </a:ext>
                </a:extLst>
              </p:cNvPr>
              <p:cNvCxnSpPr>
                <a:cxnSpLocks/>
              </p:cNvCxnSpPr>
              <p:nvPr userDrawn="1"/>
            </p:nvCxnSpPr>
            <p:spPr>
              <a:xfrm>
                <a:off x="0" y="-157018"/>
                <a:ext cx="0" cy="672407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430518D9-41E9-412B-9B88-CB9F9CEB06BD}"/>
                </a:ext>
              </a:extLst>
            </p:cNvPr>
            <p:cNvGrpSpPr/>
            <p:nvPr userDrawn="1"/>
          </p:nvGrpSpPr>
          <p:grpSpPr>
            <a:xfrm>
              <a:off x="-482321" y="830342"/>
              <a:ext cx="14491398" cy="5736713"/>
              <a:chOff x="-482321" y="830342"/>
              <a:chExt cx="14491398" cy="5736713"/>
            </a:xfrm>
          </p:grpSpPr>
          <p:cxnSp>
            <p:nvCxnSpPr>
              <p:cNvPr id="11" name="Straight Connector 10">
                <a:extLst>
                  <a:ext uri="{FF2B5EF4-FFF2-40B4-BE49-F238E27FC236}">
                    <a16:creationId xmlns:a16="http://schemas.microsoft.com/office/drawing/2014/main" id="{2DD4C6A7-26D5-468F-8755-902F7DA95A07}"/>
                  </a:ext>
                </a:extLst>
              </p:cNvPr>
              <p:cNvCxnSpPr/>
              <p:nvPr userDrawn="1"/>
            </p:nvCxnSpPr>
            <p:spPr>
              <a:xfrm>
                <a:off x="-482321" y="1481752"/>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9973FD6-5BF3-46BC-AA98-2F1212710A51}"/>
                  </a:ext>
                </a:extLst>
              </p:cNvPr>
              <p:cNvCxnSpPr/>
              <p:nvPr userDrawn="1"/>
            </p:nvCxnSpPr>
            <p:spPr>
              <a:xfrm>
                <a:off x="-329921" y="6567055"/>
                <a:ext cx="143389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AADCEB-F272-43D3-92BC-63AB5EFA900B}"/>
                  </a:ext>
                </a:extLst>
              </p:cNvPr>
              <p:cNvCxnSpPr/>
              <p:nvPr userDrawn="1"/>
            </p:nvCxnSpPr>
            <p:spPr>
              <a:xfrm>
                <a:off x="-482321" y="830342"/>
                <a:ext cx="14338998" cy="0"/>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67097DB0-7244-BCD0-3B90-8BB69B0EF843}"/>
              </a:ext>
            </a:extLst>
          </p:cNvPr>
          <p:cNvGrpSpPr/>
          <p:nvPr/>
        </p:nvGrpSpPr>
        <p:grpSpPr>
          <a:xfrm>
            <a:off x="1779799" y="1664052"/>
            <a:ext cx="8632403" cy="4136156"/>
            <a:chOff x="1649878" y="1664052"/>
            <a:chExt cx="8632403" cy="4136156"/>
          </a:xfrm>
        </p:grpSpPr>
        <p:sp>
          <p:nvSpPr>
            <p:cNvPr id="23" name="Rectangle: Rounded Corners 22">
              <a:extLst>
                <a:ext uri="{FF2B5EF4-FFF2-40B4-BE49-F238E27FC236}">
                  <a16:creationId xmlns:a16="http://schemas.microsoft.com/office/drawing/2014/main" id="{C4B23273-783E-71A0-A104-612A7A2ACBB5}"/>
                </a:ext>
              </a:extLst>
            </p:cNvPr>
            <p:cNvSpPr/>
            <p:nvPr/>
          </p:nvSpPr>
          <p:spPr>
            <a:xfrm rot="5400000">
              <a:off x="6000382" y="-1773469"/>
              <a:ext cx="844378" cy="771942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R="0" lvl="0" indent="0" algn="ctr" defTabSz="914400" rtl="0" eaLnBrk="1" fontAlgn="auto" latinLnBrk="0" hangingPunct="1">
                <a:lnSpc>
                  <a:spcPct val="100000"/>
                </a:lnSpc>
                <a:spcBef>
                  <a:spcPts val="600"/>
                </a:spcBef>
                <a:spcAft>
                  <a:spcPts val="600"/>
                </a:spcAft>
                <a:buClrTx/>
                <a:buSzTx/>
                <a:buFontTx/>
                <a:buNone/>
                <a:tabLst/>
                <a:defRPr/>
              </a:pPr>
              <a:r>
                <a:rPr kumimoji="0" lang="en-GB" i="0" u="none" strike="noStrike" kern="1200" cap="none" spc="0" normalizeH="0" baseline="0" noProof="0">
                  <a:ln>
                    <a:noFill/>
                  </a:ln>
                  <a:solidFill>
                    <a:schemeClr val="bg1"/>
                  </a:solidFill>
                  <a:effectLst/>
                  <a:uLnTx/>
                  <a:uFillTx/>
                  <a:latin typeface="Arial"/>
                  <a:ea typeface="+mn-ea"/>
                  <a:cs typeface="+mn-cs"/>
                </a:rPr>
                <a:t>Highlight the current burden of severe asthma in the ED</a:t>
              </a:r>
            </a:p>
          </p:txBody>
        </p:sp>
        <p:sp>
          <p:nvSpPr>
            <p:cNvPr id="36" name="Rectangle: Rounded Corners 35">
              <a:extLst>
                <a:ext uri="{FF2B5EF4-FFF2-40B4-BE49-F238E27FC236}">
                  <a16:creationId xmlns:a16="http://schemas.microsoft.com/office/drawing/2014/main" id="{6F2082B5-86BC-7FF2-816A-BA9BD3AE17C7}"/>
                </a:ext>
              </a:extLst>
            </p:cNvPr>
            <p:cNvSpPr/>
            <p:nvPr/>
          </p:nvSpPr>
          <p:spPr>
            <a:xfrm rot="5400000">
              <a:off x="6000382" y="-691923"/>
              <a:ext cx="844378" cy="7719420"/>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latin typeface="Arial"/>
                </a:rPr>
                <a:t>Increase awareness of the current asthma management guidelines and recommendations in the ED</a:t>
              </a:r>
            </a:p>
          </p:txBody>
        </p:sp>
        <p:sp>
          <p:nvSpPr>
            <p:cNvPr id="37" name="Rectangle: Rounded Corners 36">
              <a:extLst>
                <a:ext uri="{FF2B5EF4-FFF2-40B4-BE49-F238E27FC236}">
                  <a16:creationId xmlns:a16="http://schemas.microsoft.com/office/drawing/2014/main" id="{1C0E1C23-733B-0F4B-E5CF-0E3AA0A56E46}"/>
                </a:ext>
              </a:extLst>
            </p:cNvPr>
            <p:cNvSpPr/>
            <p:nvPr/>
          </p:nvSpPr>
          <p:spPr>
            <a:xfrm rot="5400000">
              <a:off x="6000264" y="391193"/>
              <a:ext cx="844378" cy="7719418"/>
            </a:xfrm>
            <a:prstGeom prst="round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latin typeface="Arial"/>
                </a:rPr>
                <a:t>Provide examples from other therapy areas of how this issue has </a:t>
              </a:r>
              <a:br>
                <a:rPr lang="en-GB">
                  <a:solidFill>
                    <a:schemeClr val="bg1"/>
                  </a:solidFill>
                  <a:latin typeface="Arial"/>
                </a:rPr>
              </a:br>
              <a:r>
                <a:rPr lang="en-GB">
                  <a:solidFill>
                    <a:schemeClr val="bg1"/>
                  </a:solidFill>
                  <a:latin typeface="Arial"/>
                </a:rPr>
                <a:t>been addressed​</a:t>
              </a:r>
            </a:p>
          </p:txBody>
        </p:sp>
        <p:sp>
          <p:nvSpPr>
            <p:cNvPr id="39" name="Oval 38">
              <a:extLst>
                <a:ext uri="{FF2B5EF4-FFF2-40B4-BE49-F238E27FC236}">
                  <a16:creationId xmlns:a16="http://schemas.microsoft.com/office/drawing/2014/main" id="{A7596A27-E404-2DF9-B1FE-158746ED83E0}"/>
                </a:ext>
              </a:extLst>
            </p:cNvPr>
            <p:cNvSpPr/>
            <p:nvPr/>
          </p:nvSpPr>
          <p:spPr>
            <a:xfrm>
              <a:off x="1649878" y="1755739"/>
              <a:ext cx="657868" cy="657866"/>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1</a:t>
              </a:r>
            </a:p>
          </p:txBody>
        </p:sp>
        <p:sp>
          <p:nvSpPr>
            <p:cNvPr id="40" name="Oval 39">
              <a:extLst>
                <a:ext uri="{FF2B5EF4-FFF2-40B4-BE49-F238E27FC236}">
                  <a16:creationId xmlns:a16="http://schemas.microsoft.com/office/drawing/2014/main" id="{56B7BFF2-B167-50FC-9C9B-812872F04B10}"/>
                </a:ext>
              </a:extLst>
            </p:cNvPr>
            <p:cNvSpPr/>
            <p:nvPr/>
          </p:nvSpPr>
          <p:spPr>
            <a:xfrm>
              <a:off x="1649878" y="2838854"/>
              <a:ext cx="657868" cy="657866"/>
            </a:xfrm>
            <a:prstGeom prst="ellipse">
              <a:avLst/>
            </a:prstGeom>
            <a:solidFill>
              <a:schemeClr val="tx2"/>
            </a:solidFill>
            <a:ln w="127000" cap="flat" cmpd="sng" algn="ctr">
              <a:solidFill>
                <a:schemeClr val="tx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2</a:t>
              </a:r>
            </a:p>
          </p:txBody>
        </p:sp>
        <p:sp>
          <p:nvSpPr>
            <p:cNvPr id="41" name="Oval 40">
              <a:extLst>
                <a:ext uri="{FF2B5EF4-FFF2-40B4-BE49-F238E27FC236}">
                  <a16:creationId xmlns:a16="http://schemas.microsoft.com/office/drawing/2014/main" id="{53503D29-F2CE-FBBA-7E47-CD963F82ED71}"/>
                </a:ext>
              </a:extLst>
            </p:cNvPr>
            <p:cNvSpPr/>
            <p:nvPr/>
          </p:nvSpPr>
          <p:spPr>
            <a:xfrm>
              <a:off x="1649878" y="3921969"/>
              <a:ext cx="657868" cy="657866"/>
            </a:xfrm>
            <a:prstGeom prst="ellipse">
              <a:avLst/>
            </a:prstGeom>
            <a:solidFill>
              <a:schemeClr val="tx1"/>
            </a:solidFill>
            <a:ln w="127000" cap="flat" cmpd="sng" algn="ctr">
              <a:solidFill>
                <a:schemeClr val="tx1">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3</a:t>
              </a:r>
            </a:p>
          </p:txBody>
        </p:sp>
        <p:sp>
          <p:nvSpPr>
            <p:cNvPr id="42" name="Rectangle: Rounded Corners 41">
              <a:extLst>
                <a:ext uri="{FF2B5EF4-FFF2-40B4-BE49-F238E27FC236}">
                  <a16:creationId xmlns:a16="http://schemas.microsoft.com/office/drawing/2014/main" id="{34CDA227-1FAC-00BD-ED53-428626A513E7}"/>
                </a:ext>
              </a:extLst>
            </p:cNvPr>
            <p:cNvSpPr/>
            <p:nvPr/>
          </p:nvSpPr>
          <p:spPr>
            <a:xfrm rot="5400000">
              <a:off x="6000264" y="1518310"/>
              <a:ext cx="844378" cy="771941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latin typeface="Arial"/>
                </a:rPr>
                <a:t>Share insights on how the severe asthma burden can be reduced, including examples of potential solutions</a:t>
              </a:r>
            </a:p>
          </p:txBody>
        </p:sp>
        <p:sp>
          <p:nvSpPr>
            <p:cNvPr id="43" name="Oval 42">
              <a:extLst>
                <a:ext uri="{FF2B5EF4-FFF2-40B4-BE49-F238E27FC236}">
                  <a16:creationId xmlns:a16="http://schemas.microsoft.com/office/drawing/2014/main" id="{93650071-DA09-E622-3CC7-40C004DC14A6}"/>
                </a:ext>
              </a:extLst>
            </p:cNvPr>
            <p:cNvSpPr/>
            <p:nvPr/>
          </p:nvSpPr>
          <p:spPr>
            <a:xfrm>
              <a:off x="1649878" y="5049086"/>
              <a:ext cx="657868" cy="657866"/>
            </a:xfrm>
            <a:prstGeom prst="ellipse">
              <a:avLst/>
            </a:prstGeom>
            <a:solidFill>
              <a:schemeClr val="accent6"/>
            </a:solidFill>
            <a:ln w="127000" cap="flat" cmpd="sng" algn="ctr">
              <a:solidFill>
                <a:schemeClr val="accent6">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a:solidFill>
                    <a:prstClr val="white"/>
                  </a:solidFill>
                  <a:latin typeface="Arial" panose="020B0604020202020204"/>
                </a:rPr>
                <a:t>4</a:t>
              </a:r>
              <a:endParaRPr kumimoji="0" lang="en-US" sz="2800" b="1"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44" name="Slide Number Placeholder 25">
            <a:extLst>
              <a:ext uri="{FF2B5EF4-FFF2-40B4-BE49-F238E27FC236}">
                <a16:creationId xmlns:a16="http://schemas.microsoft.com/office/drawing/2014/main" id="{FDD4505A-56FD-8CF6-45C1-DA270396CC20}"/>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3</a:t>
            </a:fld>
            <a:endParaRPr lang="en-GB"/>
          </a:p>
        </p:txBody>
      </p:sp>
    </p:spTree>
    <p:extLst>
      <p:ext uri="{BB962C8B-B14F-4D97-AF65-F5344CB8AC3E}">
        <p14:creationId xmlns:p14="http://schemas.microsoft.com/office/powerpoint/2010/main" val="89378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a:t>Part 1 – Emergency care and the burden of severe asthma</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4</a:t>
            </a:fld>
            <a:endParaRPr lang="en-GB"/>
          </a:p>
        </p:txBody>
      </p:sp>
    </p:spTree>
    <p:extLst>
      <p:ext uri="{BB962C8B-B14F-4D97-AF65-F5344CB8AC3E}">
        <p14:creationId xmlns:p14="http://schemas.microsoft.com/office/powerpoint/2010/main" val="78473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8228A-E2BC-4328-AB5A-F28DFD242AA8}"/>
              </a:ext>
            </a:extLst>
          </p:cNvPr>
          <p:cNvSpPr>
            <a:spLocks noGrp="1"/>
          </p:cNvSpPr>
          <p:nvPr>
            <p:ph type="title"/>
          </p:nvPr>
        </p:nvSpPr>
        <p:spPr>
          <a:xfrm>
            <a:off x="548282" y="180000"/>
            <a:ext cx="8640000" cy="720000"/>
          </a:xfrm>
        </p:spPr>
        <p:txBody>
          <a:bodyPr/>
          <a:lstStyle/>
          <a:p>
            <a:r>
              <a:rPr lang="en-GB"/>
              <a:t>Asthma is a large contributor to the total number of ED </a:t>
            </a:r>
            <a:br>
              <a:rPr lang="en-GB"/>
            </a:br>
            <a:r>
              <a:rPr lang="en-GB"/>
              <a:t>visits worldwide</a:t>
            </a:r>
          </a:p>
        </p:txBody>
      </p:sp>
      <p:sp>
        <p:nvSpPr>
          <p:cNvPr id="3" name="Footer Placeholder 2">
            <a:extLst>
              <a:ext uri="{FF2B5EF4-FFF2-40B4-BE49-F238E27FC236}">
                <a16:creationId xmlns:a16="http://schemas.microsoft.com/office/drawing/2014/main" id="{2EFC3FF0-5FCD-497C-BCC8-08BBF5D78635}"/>
              </a:ext>
            </a:extLst>
          </p:cNvPr>
          <p:cNvSpPr>
            <a:spLocks noGrp="1"/>
          </p:cNvSpPr>
          <p:nvPr>
            <p:ph type="ftr" sz="quarter" idx="11"/>
          </p:nvPr>
        </p:nvSpPr>
        <p:spPr>
          <a:xfrm>
            <a:off x="548282" y="6303600"/>
            <a:ext cx="10620000" cy="288000"/>
          </a:xfrm>
        </p:spPr>
        <p:txBody>
          <a:bodyPr/>
          <a:lstStyle/>
          <a:p>
            <a:r>
              <a:rPr lang="da-DK" dirty="0"/>
              <a:t>*Data via bespoke requests from NHS Digital (England), ISD Scotland, NHS Wales and Department of Health (Northern Ireland); †N=134,287,679.</a:t>
            </a:r>
            <a:br>
              <a:rPr lang="da-DK" dirty="0"/>
            </a:br>
            <a:r>
              <a:rPr lang="da-DK" dirty="0"/>
              <a:t>ISD, Information Services Division; NHS, National Health Service; SA, severe asthma; SD, standard deviation.</a:t>
            </a:r>
          </a:p>
          <a:p>
            <a:r>
              <a:rPr lang="da-DK" dirty="0"/>
              <a:t>1. Asthma + Lung UK. Annual asthma survey 2020 report. Available from: https://www.asthmaandlung.org.uk/sites/default/files/2023-03/aas-2020_2a-1.pdf (Accessed April 2024); 2. Heffler E, et al. J Allergy Clin Immunol Pract. 2019;7:1462–1468; 3. Qin X, et al. J Asthma. 2021;58:565–572.</a:t>
            </a:r>
            <a:endParaRPr lang="da-DK" dirty="0">
              <a:cs typeface="Calibri"/>
            </a:endParaRPr>
          </a:p>
        </p:txBody>
      </p:sp>
      <p:sp>
        <p:nvSpPr>
          <p:cNvPr id="10" name="Slide Number Placeholder 9">
            <a:extLst>
              <a:ext uri="{FF2B5EF4-FFF2-40B4-BE49-F238E27FC236}">
                <a16:creationId xmlns:a16="http://schemas.microsoft.com/office/drawing/2014/main" id="{EC3A7E6F-4222-4763-B6E3-D26F187981A0}"/>
              </a:ext>
            </a:extLst>
          </p:cNvPr>
          <p:cNvSpPr>
            <a:spLocks noGrp="1"/>
          </p:cNvSpPr>
          <p:nvPr>
            <p:ph type="sldNum" sz="quarter" idx="12"/>
          </p:nvPr>
        </p:nvSpPr>
        <p:spPr/>
        <p:txBody>
          <a:bodyPr/>
          <a:lstStyle/>
          <a:p>
            <a:fld id="{D38BAEAC-A895-4A01-AB9B-F6141799970D}" type="slidenum">
              <a:rPr lang="en-GB" smtClean="0"/>
              <a:pPr/>
              <a:t>5</a:t>
            </a:fld>
            <a:endParaRPr lang="en-GB"/>
          </a:p>
        </p:txBody>
      </p:sp>
      <p:sp>
        <p:nvSpPr>
          <p:cNvPr id="11" name="Rectangle: Rounded Corners 10">
            <a:extLst>
              <a:ext uri="{FF2B5EF4-FFF2-40B4-BE49-F238E27FC236}">
                <a16:creationId xmlns:a16="http://schemas.microsoft.com/office/drawing/2014/main" id="{72DC9BE9-1DE0-7E85-F3DF-11A02D72AE9D}"/>
              </a:ext>
            </a:extLst>
          </p:cNvPr>
          <p:cNvSpPr/>
          <p:nvPr/>
        </p:nvSpPr>
        <p:spPr>
          <a:xfrm>
            <a:off x="442913" y="1968331"/>
            <a:ext cx="3420000" cy="3240000"/>
          </a:xfrm>
          <a:prstGeom prst="roundRect">
            <a:avLst>
              <a:gd name="adj" fmla="val 11082"/>
            </a:avLst>
          </a:prstGeom>
          <a:solidFill>
            <a:schemeClr val="accent4">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216000" bIns="72000" rtlCol="0" anchor="ctr"/>
          <a:lstStyle/>
          <a:p>
            <a:pPr indent="180000" algn="ctr"/>
            <a:r>
              <a:rPr lang="en-GB">
                <a:solidFill>
                  <a:schemeClr val="tx2"/>
                </a:solidFill>
              </a:rPr>
              <a:t>Every year, there are around </a:t>
            </a:r>
          </a:p>
          <a:p>
            <a:pPr indent="180000" algn="ctr"/>
            <a:br>
              <a:rPr lang="en-GB">
                <a:solidFill>
                  <a:schemeClr val="tx2"/>
                </a:solidFill>
              </a:rPr>
            </a:br>
            <a:endParaRPr lang="en-GB">
              <a:solidFill>
                <a:schemeClr val="tx2"/>
              </a:solidFill>
            </a:endParaRPr>
          </a:p>
          <a:p>
            <a:pPr indent="180000" algn="ctr"/>
            <a:r>
              <a:rPr lang="en-GB">
                <a:solidFill>
                  <a:schemeClr val="tx2"/>
                </a:solidFill>
              </a:rPr>
              <a:t> </a:t>
            </a:r>
            <a:br>
              <a:rPr lang="en-GB">
                <a:solidFill>
                  <a:schemeClr val="tx2"/>
                </a:solidFill>
              </a:rPr>
            </a:br>
            <a:r>
              <a:rPr lang="en-GB">
                <a:solidFill>
                  <a:schemeClr val="tx2"/>
                </a:solidFill>
              </a:rPr>
              <a:t>emergency admissions </a:t>
            </a:r>
            <a:br>
              <a:rPr lang="en-GB">
                <a:solidFill>
                  <a:schemeClr val="tx2"/>
                </a:solidFill>
              </a:rPr>
            </a:br>
            <a:r>
              <a:rPr lang="en-GB">
                <a:solidFill>
                  <a:schemeClr val="tx2"/>
                </a:solidFill>
              </a:rPr>
              <a:t>for asthma in the UK</a:t>
            </a:r>
            <a:r>
              <a:rPr lang="en-GB" baseline="30000">
                <a:solidFill>
                  <a:schemeClr val="tx2"/>
                </a:solidFill>
              </a:rPr>
              <a:t>1</a:t>
            </a:r>
            <a:r>
              <a:rPr lang="en-GB">
                <a:solidFill>
                  <a:schemeClr val="tx2"/>
                </a:solidFill>
              </a:rPr>
              <a:t>*</a:t>
            </a:r>
          </a:p>
          <a:p>
            <a:pPr algn="ctr"/>
            <a:endParaRPr lang="en-GB" baseline="30000">
              <a:solidFill>
                <a:schemeClr val="tx2"/>
              </a:solidFill>
            </a:endParaRPr>
          </a:p>
        </p:txBody>
      </p:sp>
      <p:sp>
        <p:nvSpPr>
          <p:cNvPr id="12" name="Rectangle: Rounded Corners 11">
            <a:extLst>
              <a:ext uri="{FF2B5EF4-FFF2-40B4-BE49-F238E27FC236}">
                <a16:creationId xmlns:a16="http://schemas.microsoft.com/office/drawing/2014/main" id="{C8A838E6-5FDB-9892-FEB4-1745549B83D1}"/>
              </a:ext>
            </a:extLst>
          </p:cNvPr>
          <p:cNvSpPr/>
          <p:nvPr/>
        </p:nvSpPr>
        <p:spPr>
          <a:xfrm>
            <a:off x="8357133" y="1968331"/>
            <a:ext cx="3420000" cy="3240000"/>
          </a:xfrm>
          <a:prstGeom prst="roundRect">
            <a:avLst>
              <a:gd name="adj" fmla="val 11082"/>
            </a:avLst>
          </a:prstGeom>
          <a:solidFill>
            <a:schemeClr val="accent2">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2"/>
              </a:solidFill>
            </a:endParaRPr>
          </a:p>
          <a:p>
            <a:pPr algn="ctr"/>
            <a:endParaRPr lang="en-GB" sz="2800" b="1" dirty="0">
              <a:solidFill>
                <a:schemeClr val="tx2"/>
              </a:solidFill>
            </a:endParaRPr>
          </a:p>
          <a:p>
            <a:pPr algn="ctr"/>
            <a:r>
              <a:rPr lang="en-GB" dirty="0">
                <a:solidFill>
                  <a:schemeClr val="tx2"/>
                </a:solidFill>
              </a:rPr>
              <a:t>of all ED visits (n=1,770,769) in the USA between 2010 and 2015 were asthma-related</a:t>
            </a:r>
            <a:r>
              <a:rPr lang="en-GB" baseline="30000" dirty="0">
                <a:solidFill>
                  <a:schemeClr val="tx2"/>
                </a:solidFill>
              </a:rPr>
              <a:t>3†</a:t>
            </a:r>
          </a:p>
        </p:txBody>
      </p:sp>
      <p:sp>
        <p:nvSpPr>
          <p:cNvPr id="16" name="Rectangle: Rounded Corners 15">
            <a:extLst>
              <a:ext uri="{FF2B5EF4-FFF2-40B4-BE49-F238E27FC236}">
                <a16:creationId xmlns:a16="http://schemas.microsoft.com/office/drawing/2014/main" id="{433C9F2F-58D8-DB86-B7E8-B9F078485BCB}"/>
              </a:ext>
            </a:extLst>
          </p:cNvPr>
          <p:cNvSpPr/>
          <p:nvPr/>
        </p:nvSpPr>
        <p:spPr>
          <a:xfrm>
            <a:off x="4400023" y="1968332"/>
            <a:ext cx="3420000" cy="3240000"/>
          </a:xfrm>
          <a:prstGeom prst="roundRect">
            <a:avLst>
              <a:gd name="adj" fmla="val 11082"/>
            </a:avLst>
          </a:prstGeom>
          <a:solidFill>
            <a:schemeClr val="accent3">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0000" algn="ctr"/>
            <a:r>
              <a:rPr lang="en-GB">
                <a:solidFill>
                  <a:schemeClr val="tx2"/>
                </a:solidFill>
              </a:rPr>
              <a:t>A study of 437 patients </a:t>
            </a:r>
            <a:br>
              <a:rPr lang="en-GB">
                <a:solidFill>
                  <a:schemeClr val="tx2"/>
                </a:solidFill>
              </a:rPr>
            </a:br>
            <a:r>
              <a:rPr lang="en-GB">
                <a:solidFill>
                  <a:schemeClr val="tx2"/>
                </a:solidFill>
              </a:rPr>
              <a:t>with SA in Italy found a </a:t>
            </a:r>
            <a:br>
              <a:rPr lang="en-GB">
                <a:solidFill>
                  <a:schemeClr val="tx2"/>
                </a:solidFill>
              </a:rPr>
            </a:br>
            <a:r>
              <a:rPr lang="en-GB">
                <a:solidFill>
                  <a:schemeClr val="tx2"/>
                </a:solidFill>
              </a:rPr>
              <a:t>mean (± SD) ED </a:t>
            </a:r>
            <a:br>
              <a:rPr lang="en-GB">
                <a:solidFill>
                  <a:schemeClr val="tx2"/>
                </a:solidFill>
              </a:rPr>
            </a:br>
            <a:r>
              <a:rPr lang="en-GB">
                <a:solidFill>
                  <a:schemeClr val="tx2"/>
                </a:solidFill>
              </a:rPr>
              <a:t>attendance of </a:t>
            </a:r>
          </a:p>
          <a:p>
            <a:pPr indent="180000" algn="ctr"/>
            <a:br>
              <a:rPr lang="en-GB">
                <a:solidFill>
                  <a:schemeClr val="tx2"/>
                </a:solidFill>
              </a:rPr>
            </a:br>
            <a:endParaRPr lang="en-GB">
              <a:solidFill>
                <a:schemeClr val="tx2"/>
              </a:solidFill>
            </a:endParaRPr>
          </a:p>
          <a:p>
            <a:pPr indent="180000" algn="ctr"/>
            <a:r>
              <a:rPr lang="en-GB" b="1">
                <a:solidFill>
                  <a:schemeClr val="tx2"/>
                </a:solidFill>
              </a:rPr>
              <a:t> </a:t>
            </a:r>
            <a:br>
              <a:rPr lang="en-GB" b="1">
                <a:solidFill>
                  <a:schemeClr val="tx2"/>
                </a:solidFill>
              </a:rPr>
            </a:br>
            <a:r>
              <a:rPr lang="en-GB">
                <a:solidFill>
                  <a:schemeClr val="tx2"/>
                </a:solidFill>
              </a:rPr>
              <a:t>visits per year</a:t>
            </a:r>
            <a:r>
              <a:rPr lang="en-GB" baseline="30000">
                <a:solidFill>
                  <a:schemeClr val="tx2"/>
                </a:solidFill>
              </a:rPr>
              <a:t>2</a:t>
            </a:r>
            <a:endParaRPr lang="en-GB">
              <a:solidFill>
                <a:schemeClr val="tx2"/>
              </a:solidFill>
            </a:endParaRPr>
          </a:p>
        </p:txBody>
      </p:sp>
      <p:sp>
        <p:nvSpPr>
          <p:cNvPr id="23" name="Rectangle: Rounded Corners 22">
            <a:extLst>
              <a:ext uri="{FF2B5EF4-FFF2-40B4-BE49-F238E27FC236}">
                <a16:creationId xmlns:a16="http://schemas.microsoft.com/office/drawing/2014/main" id="{E4A6A3F9-E669-00B8-98A8-CF7EB800774F}"/>
              </a:ext>
            </a:extLst>
          </p:cNvPr>
          <p:cNvSpPr/>
          <p:nvPr/>
        </p:nvSpPr>
        <p:spPr>
          <a:xfrm>
            <a:off x="1026581" y="3184685"/>
            <a:ext cx="2252664" cy="48863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bg1"/>
                </a:solidFill>
                <a:effectLst/>
                <a:uLnTx/>
                <a:uFillTx/>
                <a:ea typeface="+mn-ea"/>
                <a:cs typeface="+mn-cs"/>
              </a:rPr>
              <a:t>75,000</a:t>
            </a:r>
          </a:p>
        </p:txBody>
      </p:sp>
      <p:sp>
        <p:nvSpPr>
          <p:cNvPr id="24" name="Rectangle: Rounded Corners 23">
            <a:extLst>
              <a:ext uri="{FF2B5EF4-FFF2-40B4-BE49-F238E27FC236}">
                <a16:creationId xmlns:a16="http://schemas.microsoft.com/office/drawing/2014/main" id="{08CBFA35-409E-70A5-A7A6-90749F257458}"/>
              </a:ext>
            </a:extLst>
          </p:cNvPr>
          <p:cNvSpPr/>
          <p:nvPr/>
        </p:nvSpPr>
        <p:spPr>
          <a:xfrm>
            <a:off x="4983691" y="3733469"/>
            <a:ext cx="2252664" cy="48863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bg1"/>
                </a:solidFill>
                <a:effectLst/>
                <a:uLnTx/>
                <a:uFillTx/>
                <a:ea typeface="+mn-ea"/>
                <a:cs typeface="+mn-cs"/>
              </a:rPr>
              <a:t>0.49 ± 0.97</a:t>
            </a:r>
          </a:p>
        </p:txBody>
      </p:sp>
      <p:sp>
        <p:nvSpPr>
          <p:cNvPr id="25" name="Rectangle: Rounded Corners 24">
            <a:extLst>
              <a:ext uri="{FF2B5EF4-FFF2-40B4-BE49-F238E27FC236}">
                <a16:creationId xmlns:a16="http://schemas.microsoft.com/office/drawing/2014/main" id="{3E3F20D2-358F-939A-9C38-8C90F4CD5411}"/>
              </a:ext>
            </a:extLst>
          </p:cNvPr>
          <p:cNvSpPr/>
          <p:nvPr/>
        </p:nvSpPr>
        <p:spPr>
          <a:xfrm>
            <a:off x="8940801" y="2901634"/>
            <a:ext cx="2252664" cy="48863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a:ln>
                  <a:noFill/>
                </a:ln>
                <a:solidFill>
                  <a:schemeClr val="bg1"/>
                </a:solidFill>
                <a:effectLst/>
                <a:uLnTx/>
                <a:uFillTx/>
                <a:ea typeface="+mn-ea"/>
                <a:cs typeface="+mn-cs"/>
              </a:rPr>
              <a:t>1.32%</a:t>
            </a:r>
            <a:r>
              <a:rPr kumimoji="0" lang="en-GB" sz="2800" b="1" i="0" u="none" strike="noStrike" kern="1200" cap="none" spc="0" normalizeH="0" baseline="30000">
                <a:ln>
                  <a:noFill/>
                </a:ln>
                <a:solidFill>
                  <a:schemeClr val="bg1"/>
                </a:solidFill>
                <a:effectLst/>
                <a:uLnTx/>
                <a:uFillTx/>
                <a:ea typeface="+mn-ea"/>
                <a:cs typeface="+mn-cs"/>
              </a:rPr>
              <a:t>†</a:t>
            </a:r>
          </a:p>
        </p:txBody>
      </p:sp>
      <p:sp>
        <p:nvSpPr>
          <p:cNvPr id="2" name="文本框 1">
            <a:extLst>
              <a:ext uri="{FF2B5EF4-FFF2-40B4-BE49-F238E27FC236}">
                <a16:creationId xmlns:a16="http://schemas.microsoft.com/office/drawing/2014/main" id="{322E042D-67F2-8BEF-791C-F3E3F381106D}"/>
              </a:ext>
            </a:extLst>
          </p:cNvPr>
          <p:cNvSpPr txBox="1"/>
          <p:nvPr/>
        </p:nvSpPr>
        <p:spPr>
          <a:xfrm>
            <a:off x="611540" y="1736393"/>
            <a:ext cx="1540806" cy="584775"/>
          </a:xfrm>
          <a:prstGeom prst="rect">
            <a:avLst/>
          </a:prstGeom>
          <a:noFill/>
        </p:spPr>
        <p:txBody>
          <a:bodyPr wrap="none" rtlCol="0">
            <a:spAutoFit/>
          </a:bodyPr>
          <a:lstStyle/>
          <a:p>
            <a:r>
              <a:rPr lang="en-US" altLang="zh-CN" sz="3200" b="1" dirty="0">
                <a:solidFill>
                  <a:srgbClr val="0070C0"/>
                </a:solidFill>
              </a:rPr>
              <a:t>England</a:t>
            </a:r>
            <a:endParaRPr lang="zh-CN" altLang="en-US" sz="3200" b="1" dirty="0">
              <a:solidFill>
                <a:srgbClr val="0070C0"/>
              </a:solidFill>
            </a:endParaRPr>
          </a:p>
        </p:txBody>
      </p:sp>
      <p:sp>
        <p:nvSpPr>
          <p:cNvPr id="4" name="文本框 3">
            <a:extLst>
              <a:ext uri="{FF2B5EF4-FFF2-40B4-BE49-F238E27FC236}">
                <a16:creationId xmlns:a16="http://schemas.microsoft.com/office/drawing/2014/main" id="{42721B2C-357C-D8FB-BC0E-802B2B4F1163}"/>
              </a:ext>
            </a:extLst>
          </p:cNvPr>
          <p:cNvSpPr txBox="1"/>
          <p:nvPr/>
        </p:nvSpPr>
        <p:spPr>
          <a:xfrm>
            <a:off x="4522137" y="1713922"/>
            <a:ext cx="929229" cy="584775"/>
          </a:xfrm>
          <a:prstGeom prst="rect">
            <a:avLst/>
          </a:prstGeom>
          <a:noFill/>
        </p:spPr>
        <p:txBody>
          <a:bodyPr wrap="none" rtlCol="0">
            <a:spAutoFit/>
          </a:bodyPr>
          <a:lstStyle/>
          <a:p>
            <a:r>
              <a:rPr lang="en-US" altLang="zh-CN" sz="3200" b="1" dirty="0">
                <a:solidFill>
                  <a:schemeClr val="accent3">
                    <a:lumMod val="60000"/>
                    <a:lumOff val="40000"/>
                  </a:schemeClr>
                </a:solidFill>
              </a:rPr>
              <a:t>Italy</a:t>
            </a:r>
            <a:endParaRPr lang="zh-CN" altLang="en-US" sz="3200" b="1" dirty="0">
              <a:solidFill>
                <a:schemeClr val="accent3">
                  <a:lumMod val="60000"/>
                  <a:lumOff val="40000"/>
                </a:schemeClr>
              </a:solidFill>
            </a:endParaRPr>
          </a:p>
        </p:txBody>
      </p:sp>
      <p:sp>
        <p:nvSpPr>
          <p:cNvPr id="6" name="文本框 5">
            <a:extLst>
              <a:ext uri="{FF2B5EF4-FFF2-40B4-BE49-F238E27FC236}">
                <a16:creationId xmlns:a16="http://schemas.microsoft.com/office/drawing/2014/main" id="{09CCAC0D-CE12-EB19-91AE-5681F0267CE1}"/>
              </a:ext>
            </a:extLst>
          </p:cNvPr>
          <p:cNvSpPr txBox="1"/>
          <p:nvPr/>
        </p:nvSpPr>
        <p:spPr>
          <a:xfrm>
            <a:off x="8423583" y="1736393"/>
            <a:ext cx="1591269" cy="584775"/>
          </a:xfrm>
          <a:prstGeom prst="rect">
            <a:avLst/>
          </a:prstGeom>
          <a:noFill/>
        </p:spPr>
        <p:txBody>
          <a:bodyPr wrap="none" rtlCol="0">
            <a:spAutoFit/>
          </a:bodyPr>
          <a:lstStyle/>
          <a:p>
            <a:r>
              <a:rPr lang="en-US" altLang="zh-CN" sz="3200" b="1" dirty="0">
                <a:solidFill>
                  <a:schemeClr val="accent2">
                    <a:lumMod val="75000"/>
                  </a:schemeClr>
                </a:solidFill>
              </a:rPr>
              <a:t>America</a:t>
            </a:r>
            <a:endParaRPr lang="zh-CN" altLang="en-US" sz="3200" b="1" dirty="0">
              <a:solidFill>
                <a:schemeClr val="accent2">
                  <a:lumMod val="75000"/>
                </a:schemeClr>
              </a:solidFill>
            </a:endParaRPr>
          </a:p>
        </p:txBody>
      </p:sp>
    </p:spTree>
    <p:extLst>
      <p:ext uri="{BB962C8B-B14F-4D97-AF65-F5344CB8AC3E}">
        <p14:creationId xmlns:p14="http://schemas.microsoft.com/office/powerpoint/2010/main" val="41889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CDBA0A-93E3-9C80-F262-204588FB513C}"/>
              </a:ext>
            </a:extLst>
          </p:cNvPr>
          <p:cNvSpPr>
            <a:spLocks noGrp="1"/>
          </p:cNvSpPr>
          <p:nvPr>
            <p:ph type="title"/>
          </p:nvPr>
        </p:nvSpPr>
        <p:spPr>
          <a:xfrm>
            <a:off x="548282" y="180000"/>
            <a:ext cx="8710018" cy="720000"/>
          </a:xfrm>
        </p:spPr>
        <p:txBody>
          <a:bodyPr/>
          <a:lstStyle/>
          <a:p>
            <a:r>
              <a:rPr lang="en-GB"/>
              <a:t>There is a specific subset of patients with SA who are returning to the ED multiple times</a:t>
            </a:r>
          </a:p>
        </p:txBody>
      </p:sp>
      <p:sp>
        <p:nvSpPr>
          <p:cNvPr id="6" name="Rectangle: Rounded Corners 5">
            <a:extLst>
              <a:ext uri="{FF2B5EF4-FFF2-40B4-BE49-F238E27FC236}">
                <a16:creationId xmlns:a16="http://schemas.microsoft.com/office/drawing/2014/main" id="{BA50F6B8-28FD-8494-6159-0362C22D5CFC}"/>
              </a:ext>
            </a:extLst>
          </p:cNvPr>
          <p:cNvSpPr/>
          <p:nvPr/>
        </p:nvSpPr>
        <p:spPr>
          <a:xfrm>
            <a:off x="8625511" y="1566927"/>
            <a:ext cx="3140109" cy="4129023"/>
          </a:xfrm>
          <a:prstGeom prst="roundRect">
            <a:avLst>
              <a:gd name="adj" fmla="val 11082"/>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lvl="1">
              <a:spcBef>
                <a:spcPts val="1200"/>
              </a:spcBef>
              <a:spcAft>
                <a:spcPts val="600"/>
              </a:spcAft>
            </a:pPr>
            <a:r>
              <a:rPr lang="en-GB" dirty="0">
                <a:solidFill>
                  <a:srgbClr val="656665"/>
                </a:solidFill>
              </a:rPr>
              <a:t>In a retrospective cohort study in Alberta, Canada:</a:t>
            </a:r>
            <a:r>
              <a:rPr lang="en-GB" baseline="30000" dirty="0">
                <a:solidFill>
                  <a:srgbClr val="656665"/>
                </a:solidFill>
              </a:rPr>
              <a:t>2</a:t>
            </a:r>
          </a:p>
          <a:p>
            <a:pPr marL="457200" lvl="2">
              <a:spcBef>
                <a:spcPts val="1200"/>
              </a:spcBef>
              <a:spcAft>
                <a:spcPts val="600"/>
              </a:spcAft>
            </a:pPr>
            <a:r>
              <a:rPr lang="en-GB" dirty="0">
                <a:solidFill>
                  <a:srgbClr val="656665"/>
                </a:solidFill>
              </a:rPr>
              <a:t>The average number of ED visits for asthma exacerbations was highest in patients with </a:t>
            </a:r>
            <a:br>
              <a:rPr lang="en-GB" dirty="0">
                <a:solidFill>
                  <a:srgbClr val="656665"/>
                </a:solidFill>
              </a:rPr>
            </a:br>
            <a:r>
              <a:rPr lang="en-GB" b="1" dirty="0">
                <a:solidFill>
                  <a:srgbClr val="656665"/>
                </a:solidFill>
              </a:rPr>
              <a:t>GINA step 5, with:</a:t>
            </a:r>
          </a:p>
          <a:p>
            <a:pPr marL="180000" lvl="1">
              <a:spcBef>
                <a:spcPts val="1200"/>
              </a:spcBef>
              <a:spcAft>
                <a:spcPts val="600"/>
              </a:spcAft>
            </a:pPr>
            <a:endParaRPr lang="en-GB" b="1" dirty="0">
              <a:solidFill>
                <a:schemeClr val="accent6"/>
              </a:solidFill>
            </a:endParaRPr>
          </a:p>
          <a:p>
            <a:pPr marL="180000" lvl="1">
              <a:spcBef>
                <a:spcPts val="1200"/>
              </a:spcBef>
              <a:spcAft>
                <a:spcPts val="600"/>
              </a:spcAft>
            </a:pPr>
            <a:endParaRPr lang="en-GB" b="1" dirty="0">
              <a:solidFill>
                <a:schemeClr val="accent6"/>
              </a:solidFill>
            </a:endParaRPr>
          </a:p>
          <a:p>
            <a:pPr marL="180000" lvl="1">
              <a:spcBef>
                <a:spcPts val="1200"/>
              </a:spcBef>
              <a:spcAft>
                <a:spcPts val="600"/>
              </a:spcAft>
            </a:pPr>
            <a:endParaRPr lang="en-GB" sz="1800" dirty="0">
              <a:solidFill>
                <a:schemeClr val="accent6"/>
              </a:solidFill>
            </a:endParaRPr>
          </a:p>
          <a:p>
            <a:pPr algn="ctr"/>
            <a:endParaRPr lang="en-GB" baseline="30000" dirty="0">
              <a:solidFill>
                <a:schemeClr val="tx2"/>
              </a:solidFill>
            </a:endParaRPr>
          </a:p>
        </p:txBody>
      </p:sp>
      <p:sp>
        <p:nvSpPr>
          <p:cNvPr id="7" name="Rectangle: Rounded Corners 6">
            <a:extLst>
              <a:ext uri="{FF2B5EF4-FFF2-40B4-BE49-F238E27FC236}">
                <a16:creationId xmlns:a16="http://schemas.microsoft.com/office/drawing/2014/main" id="{98C59CF2-0D8E-BE91-7B99-E3AAB89CBAEA}"/>
              </a:ext>
            </a:extLst>
          </p:cNvPr>
          <p:cNvSpPr/>
          <p:nvPr/>
        </p:nvSpPr>
        <p:spPr>
          <a:xfrm>
            <a:off x="8776212" y="3924469"/>
            <a:ext cx="2856007" cy="1690200"/>
          </a:xfrm>
          <a:prstGeom prst="roundRect">
            <a:avLst>
              <a:gd name="adj" fmla="val 11082"/>
            </a:avLst>
          </a:prstGeom>
          <a:solidFill>
            <a:schemeClr val="tx2">
              <a:lumMod val="20000"/>
              <a:lumOff val="80000"/>
              <a:alpha val="2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2400" b="1" dirty="0">
                <a:solidFill>
                  <a:schemeClr val="tx2"/>
                </a:solidFill>
              </a:rPr>
              <a:t>0.5</a:t>
            </a:r>
            <a:r>
              <a:rPr lang="en-GB" b="1" dirty="0">
                <a:solidFill>
                  <a:schemeClr val="tx2"/>
                </a:solidFill>
              </a:rPr>
              <a:t> visits/patient/year</a:t>
            </a:r>
          </a:p>
          <a:p>
            <a:pPr algn="ctr"/>
            <a:r>
              <a:rPr lang="en-GB" dirty="0">
                <a:solidFill>
                  <a:schemeClr val="tx2"/>
                </a:solidFill>
              </a:rPr>
              <a:t>versus</a:t>
            </a:r>
          </a:p>
          <a:p>
            <a:pPr algn="ctr"/>
            <a:r>
              <a:rPr lang="en-GB" sz="2400" b="1" dirty="0">
                <a:solidFill>
                  <a:schemeClr val="tx2"/>
                </a:solidFill>
              </a:rPr>
              <a:t>0.3</a:t>
            </a:r>
            <a:r>
              <a:rPr lang="en-GB" b="1" dirty="0">
                <a:solidFill>
                  <a:schemeClr val="tx2"/>
                </a:solidFill>
              </a:rPr>
              <a:t> visits/patient/year </a:t>
            </a:r>
          </a:p>
          <a:p>
            <a:pPr algn="ctr"/>
            <a:r>
              <a:rPr lang="en-GB" dirty="0">
                <a:solidFill>
                  <a:schemeClr val="tx2"/>
                </a:solidFill>
              </a:rPr>
              <a:t>in all other severities</a:t>
            </a:r>
          </a:p>
          <a:p>
            <a:pPr algn="ctr"/>
            <a:r>
              <a:rPr lang="en-GB" sz="1200" dirty="0">
                <a:solidFill>
                  <a:schemeClr val="tx2"/>
                </a:solidFill>
              </a:rPr>
              <a:t>(n=128,062)</a:t>
            </a:r>
            <a:r>
              <a:rPr lang="en-GB" dirty="0">
                <a:solidFill>
                  <a:schemeClr val="tx2"/>
                </a:solidFill>
              </a:rPr>
              <a:t> </a:t>
            </a:r>
          </a:p>
        </p:txBody>
      </p:sp>
      <p:sp>
        <p:nvSpPr>
          <p:cNvPr id="8" name="Rectangle: Rounded Corners 7">
            <a:extLst>
              <a:ext uri="{FF2B5EF4-FFF2-40B4-BE49-F238E27FC236}">
                <a16:creationId xmlns:a16="http://schemas.microsoft.com/office/drawing/2014/main" id="{F8C4B43D-B74C-46EC-54AB-3C5264416415}"/>
              </a:ext>
            </a:extLst>
          </p:cNvPr>
          <p:cNvSpPr>
            <a:spLocks/>
          </p:cNvSpPr>
          <p:nvPr/>
        </p:nvSpPr>
        <p:spPr>
          <a:xfrm>
            <a:off x="558047" y="1277830"/>
            <a:ext cx="7759971" cy="549147"/>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i="0" u="none" strike="noStrike" kern="1200" cap="none" spc="0" normalizeH="0" baseline="0" dirty="0">
                <a:ln>
                  <a:noFill/>
                </a:ln>
                <a:solidFill>
                  <a:prstClr val="white"/>
                </a:solidFill>
                <a:effectLst/>
                <a:uLnTx/>
                <a:uFillTx/>
                <a:ea typeface="+mn-ea"/>
                <a:cs typeface="+mn-cs"/>
              </a:rPr>
              <a:t>Recommended treatment depends on asthma severity, which can be </a:t>
            </a:r>
            <a:br>
              <a:rPr kumimoji="0" lang="en-GB" i="0" u="none" strike="noStrike" kern="1200" cap="none" spc="0" normalizeH="0" baseline="0" dirty="0">
                <a:ln>
                  <a:noFill/>
                </a:ln>
                <a:solidFill>
                  <a:prstClr val="white"/>
                </a:solidFill>
                <a:effectLst/>
                <a:uLnTx/>
                <a:uFillTx/>
                <a:ea typeface="+mn-ea"/>
                <a:cs typeface="+mn-cs"/>
              </a:rPr>
            </a:br>
            <a:r>
              <a:rPr kumimoji="0" lang="en-GB" i="0" u="none" strike="noStrike" kern="1200" cap="none" spc="0" normalizeH="0" baseline="0" dirty="0">
                <a:ln>
                  <a:noFill/>
                </a:ln>
                <a:solidFill>
                  <a:prstClr val="white"/>
                </a:solidFill>
                <a:effectLst/>
                <a:uLnTx/>
                <a:uFillTx/>
                <a:ea typeface="+mn-ea"/>
                <a:cs typeface="+mn-cs"/>
              </a:rPr>
              <a:t>defined by GINA step</a:t>
            </a:r>
            <a:r>
              <a:rPr kumimoji="0" lang="en-GB" i="0" u="none" strike="noStrike" kern="1200" cap="none" spc="0" normalizeH="0" baseline="30000" dirty="0">
                <a:ln>
                  <a:noFill/>
                </a:ln>
                <a:solidFill>
                  <a:prstClr val="white"/>
                </a:solidFill>
                <a:effectLst/>
                <a:uLnTx/>
                <a:uFillTx/>
                <a:ea typeface="+mn-ea"/>
                <a:cs typeface="+mn-cs"/>
              </a:rPr>
              <a:t>1</a:t>
            </a:r>
          </a:p>
        </p:txBody>
      </p:sp>
      <p:sp>
        <p:nvSpPr>
          <p:cNvPr id="9" name="Graphic 4">
            <a:extLst>
              <a:ext uri="{FF2B5EF4-FFF2-40B4-BE49-F238E27FC236}">
                <a16:creationId xmlns:a16="http://schemas.microsoft.com/office/drawing/2014/main" id="{A85BC3B5-9A01-BCA4-A288-F259664F31C6}"/>
              </a:ext>
            </a:extLst>
          </p:cNvPr>
          <p:cNvSpPr>
            <a:spLocks noChangeAspect="1"/>
          </p:cNvSpPr>
          <p:nvPr/>
        </p:nvSpPr>
        <p:spPr>
          <a:xfrm>
            <a:off x="8917117" y="2532691"/>
            <a:ext cx="181196" cy="310621"/>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sng" strike="noStrike" kern="1200" cap="none" spc="0" normalizeH="0" baseline="0">
              <a:ln>
                <a:noFill/>
              </a:ln>
              <a:solidFill>
                <a:prstClr val="black"/>
              </a:solidFill>
              <a:effectLst/>
              <a:uLnTx/>
              <a:uFillTx/>
              <a:latin typeface="Arial"/>
              <a:ea typeface="+mn-ea"/>
              <a:cs typeface="+mn-cs"/>
            </a:endParaRPr>
          </a:p>
        </p:txBody>
      </p:sp>
      <p:sp>
        <p:nvSpPr>
          <p:cNvPr id="12" name="Footer Placeholder 2">
            <a:extLst>
              <a:ext uri="{FF2B5EF4-FFF2-40B4-BE49-F238E27FC236}">
                <a16:creationId xmlns:a16="http://schemas.microsoft.com/office/drawing/2014/main" id="{9FBCA785-6C40-80C4-D636-4F6A4E2189AD}"/>
              </a:ext>
            </a:extLst>
          </p:cNvPr>
          <p:cNvSpPr>
            <a:spLocks noGrp="1"/>
          </p:cNvSpPr>
          <p:nvPr>
            <p:ph type="ftr" sz="quarter" idx="11"/>
          </p:nvPr>
        </p:nvSpPr>
        <p:spPr>
          <a:xfrm>
            <a:off x="548282" y="6303600"/>
            <a:ext cx="10620000" cy="288000"/>
          </a:xfrm>
        </p:spPr>
        <p:txBody>
          <a:bodyPr/>
          <a:lstStyle/>
          <a:p>
            <a:br>
              <a:rPr lang="da-DK" dirty="0"/>
            </a:br>
            <a:r>
              <a:rPr lang="da-DK" dirty="0"/>
              <a:t>© 2024 Global Strategy Asthma Management and Prevention, all rights reserved. Use is by express license from the owner.</a:t>
            </a:r>
            <a:br>
              <a:rPr lang="da-DK" dirty="0"/>
            </a:br>
            <a:r>
              <a:rPr lang="da-DK" dirty="0"/>
              <a:t>ED, emergency department; GINA, Global Initiative for Asthma; HDM, house dust mite; ICS, inhaled corticosteroid; Ig, immunoglobulin; IL, interleukin; LABA, long-acting </a:t>
            </a:r>
            <a:r>
              <a:rPr lang="el-GR" dirty="0"/>
              <a:t>β2 </a:t>
            </a:r>
            <a:r>
              <a:rPr lang="da-DK" dirty="0"/>
              <a:t>agonist; LAMA, long-acting muscarinic antagonist; LTRA, leukotriene receptor antagonist; OCS, oral corticosteroid(s); R, receptor; SA, severe asthma; SABA, short-acting </a:t>
            </a:r>
            <a:r>
              <a:rPr lang="el-GR" dirty="0"/>
              <a:t>β2 </a:t>
            </a:r>
            <a:r>
              <a:rPr lang="da-DK" dirty="0"/>
              <a:t>agonist; SLIT, sublingual immunotherapy; TSLP, thymic stromal lymphopoietin.</a:t>
            </a:r>
            <a:br>
              <a:rPr lang="da-DK" dirty="0"/>
            </a:br>
            <a:r>
              <a:rPr lang="da-DK" dirty="0"/>
              <a:t>1. </a:t>
            </a:r>
            <a:r>
              <a:rPr lang="en-GB" dirty="0"/>
              <a:t>Global Initiative for Asthma (GINA). Global strategy for asthma management and prevention. 2024. Available from: https://ginasthma.org/wp-content/uploads/2024/05/GINA-2024-Main-Report-WMS-1.pdf (Accessed May 2024); </a:t>
            </a:r>
            <a:r>
              <a:rPr lang="da-DK" dirty="0"/>
              <a:t>2. Mayers I, et al. Poster presented at ERS 2022 (Abstract 2485).</a:t>
            </a:r>
          </a:p>
        </p:txBody>
      </p:sp>
      <p:sp>
        <p:nvSpPr>
          <p:cNvPr id="13" name="Slide Number Placeholder 9">
            <a:extLst>
              <a:ext uri="{FF2B5EF4-FFF2-40B4-BE49-F238E27FC236}">
                <a16:creationId xmlns:a16="http://schemas.microsoft.com/office/drawing/2014/main" id="{F5CC9F02-1433-2C00-AB1F-450B369E8542}"/>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6</a:t>
            </a:fld>
            <a:endParaRPr lang="en-GB"/>
          </a:p>
        </p:txBody>
      </p:sp>
      <p:pic>
        <p:nvPicPr>
          <p:cNvPr id="2" name="Picture 1">
            <a:extLst>
              <a:ext uri="{FF2B5EF4-FFF2-40B4-BE49-F238E27FC236}">
                <a16:creationId xmlns:a16="http://schemas.microsoft.com/office/drawing/2014/main" id="{B9E15067-127B-891E-8309-B40FECFFA170}"/>
              </a:ext>
            </a:extLst>
          </p:cNvPr>
          <p:cNvPicPr>
            <a:picLocks noChangeAspect="1"/>
          </p:cNvPicPr>
          <p:nvPr/>
        </p:nvPicPr>
        <p:blipFill>
          <a:blip r:embed="rId2"/>
          <a:stretch>
            <a:fillRect/>
          </a:stretch>
        </p:blipFill>
        <p:spPr>
          <a:xfrm>
            <a:off x="768345" y="1956961"/>
            <a:ext cx="7544884" cy="3694634"/>
          </a:xfrm>
          <a:prstGeom prst="rect">
            <a:avLst/>
          </a:prstGeom>
        </p:spPr>
      </p:pic>
      <p:sp>
        <p:nvSpPr>
          <p:cNvPr id="11" name="Rectangle 10">
            <a:extLst>
              <a:ext uri="{FF2B5EF4-FFF2-40B4-BE49-F238E27FC236}">
                <a16:creationId xmlns:a16="http://schemas.microsoft.com/office/drawing/2014/main" id="{B0418323-5274-97F1-AF4A-C974B6A37B7B}"/>
              </a:ext>
            </a:extLst>
          </p:cNvPr>
          <p:cNvSpPr/>
          <p:nvPr/>
        </p:nvSpPr>
        <p:spPr>
          <a:xfrm>
            <a:off x="6352821" y="3286408"/>
            <a:ext cx="1052914" cy="2409542"/>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04911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EA95EA0-9B98-F191-CBED-655D51D78C32}"/>
              </a:ext>
            </a:extLst>
          </p:cNvPr>
          <p:cNvSpPr>
            <a:spLocks/>
          </p:cNvSpPr>
          <p:nvPr/>
        </p:nvSpPr>
        <p:spPr>
          <a:xfrm>
            <a:off x="758698" y="1338807"/>
            <a:ext cx="7759971" cy="549147"/>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i="0" u="none" strike="noStrike" kern="1200" cap="none" spc="0" normalizeH="0" baseline="30000">
              <a:ln>
                <a:noFill/>
              </a:ln>
              <a:solidFill>
                <a:prstClr val="white"/>
              </a:solidFill>
              <a:effectLst/>
              <a:uLnTx/>
              <a:uFillTx/>
              <a:ea typeface="+mn-ea"/>
              <a:cs typeface="+mn-cs"/>
            </a:endParaRPr>
          </a:p>
        </p:txBody>
      </p:sp>
      <p:sp>
        <p:nvSpPr>
          <p:cNvPr id="30" name="TextBox 29">
            <a:extLst>
              <a:ext uri="{FF2B5EF4-FFF2-40B4-BE49-F238E27FC236}">
                <a16:creationId xmlns:a16="http://schemas.microsoft.com/office/drawing/2014/main" id="{F1267C62-94C8-4DB7-7A53-A1451CD32400}"/>
              </a:ext>
            </a:extLst>
          </p:cNvPr>
          <p:cNvSpPr txBox="1"/>
          <p:nvPr/>
        </p:nvSpPr>
        <p:spPr>
          <a:xfrm>
            <a:off x="825612" y="1287176"/>
            <a:ext cx="7663549" cy="680405"/>
          </a:xfrm>
          <a:prstGeom prst="roundRect">
            <a:avLst>
              <a:gd name="adj" fmla="val 8453"/>
            </a:avLst>
          </a:prstGeom>
          <a:noFill/>
          <a:ln w="28575">
            <a:noFill/>
            <a:prstDash val="sysDot"/>
          </a:ln>
        </p:spPr>
        <p:style>
          <a:lnRef idx="0">
            <a:scrgbClr r="0" g="0" b="0"/>
          </a:lnRef>
          <a:fillRef idx="0">
            <a:scrgbClr r="0" g="0" b="0"/>
          </a:fillRef>
          <a:effectRef idx="0">
            <a:scrgbClr r="0" g="0" b="0"/>
          </a:effectRef>
          <a:fontRef idx="minor">
            <a:schemeClr val="lt1"/>
          </a:fontRef>
        </p:style>
        <p:txBody>
          <a:bodyPr wrap="square" rtlCol="0" anchor="ctr">
            <a:noAutofit/>
          </a:bodyPr>
          <a:lstStyle/>
          <a:p>
            <a:pPr lvl="2"/>
            <a:r>
              <a:rPr lang="en-GB" sz="1600">
                <a:solidFill>
                  <a:schemeClr val="bg1"/>
                </a:solidFill>
              </a:rPr>
              <a:t>of patients experience an ED/hospital readmission </a:t>
            </a:r>
            <a:r>
              <a:rPr lang="en-GB" sz="1600" b="1">
                <a:solidFill>
                  <a:schemeClr val="bg1"/>
                </a:solidFill>
              </a:rPr>
              <a:t>within 90 days </a:t>
            </a:r>
            <a:r>
              <a:rPr lang="en-GB" sz="1600">
                <a:solidFill>
                  <a:schemeClr val="bg1"/>
                </a:solidFill>
              </a:rPr>
              <a:t>of </a:t>
            </a:r>
            <a:br>
              <a:rPr lang="en-GB" sz="1600">
                <a:solidFill>
                  <a:schemeClr val="bg1"/>
                </a:solidFill>
              </a:rPr>
            </a:br>
            <a:r>
              <a:rPr lang="en-GB" sz="1600">
                <a:solidFill>
                  <a:schemeClr val="bg1"/>
                </a:solidFill>
              </a:rPr>
              <a:t>an asthma‑related ED/hospital admission</a:t>
            </a:r>
            <a:r>
              <a:rPr lang="en-GB" sz="1600" baseline="30000">
                <a:solidFill>
                  <a:schemeClr val="bg1"/>
                </a:solidFill>
              </a:rPr>
              <a:t>1</a:t>
            </a:r>
            <a:r>
              <a:rPr lang="en-GB" sz="1600">
                <a:solidFill>
                  <a:schemeClr val="bg1"/>
                </a:solidFill>
              </a:rPr>
              <a:t>*</a:t>
            </a:r>
            <a:r>
              <a:rPr lang="en-GB" sz="1600" baseline="30000">
                <a:solidFill>
                  <a:schemeClr val="bg1"/>
                </a:solidFill>
              </a:rPr>
              <a:t>†</a:t>
            </a:r>
          </a:p>
        </p:txBody>
      </p:sp>
      <p:sp>
        <p:nvSpPr>
          <p:cNvPr id="5" name="Title 4">
            <a:extLst>
              <a:ext uri="{FF2B5EF4-FFF2-40B4-BE49-F238E27FC236}">
                <a16:creationId xmlns:a16="http://schemas.microsoft.com/office/drawing/2014/main" id="{E2CDBA0A-93E3-9C80-F262-204588FB513C}"/>
              </a:ext>
            </a:extLst>
          </p:cNvPr>
          <p:cNvSpPr>
            <a:spLocks noGrp="1"/>
          </p:cNvSpPr>
          <p:nvPr>
            <p:ph type="title"/>
          </p:nvPr>
        </p:nvSpPr>
        <p:spPr>
          <a:xfrm>
            <a:off x="548282" y="180000"/>
            <a:ext cx="8808766" cy="720000"/>
          </a:xfrm>
        </p:spPr>
        <p:txBody>
          <a:bodyPr/>
          <a:lstStyle/>
          <a:p>
            <a:r>
              <a:rPr lang="en-GB"/>
              <a:t>Suboptimal management of patients with SA results in unplanned hospital readmissions</a:t>
            </a:r>
          </a:p>
        </p:txBody>
      </p:sp>
      <p:sp>
        <p:nvSpPr>
          <p:cNvPr id="12" name="Footer Placeholder 2">
            <a:extLst>
              <a:ext uri="{FF2B5EF4-FFF2-40B4-BE49-F238E27FC236}">
                <a16:creationId xmlns:a16="http://schemas.microsoft.com/office/drawing/2014/main" id="{9FBCA785-6C40-80C4-D636-4F6A4E2189AD}"/>
              </a:ext>
            </a:extLst>
          </p:cNvPr>
          <p:cNvSpPr>
            <a:spLocks noGrp="1"/>
          </p:cNvSpPr>
          <p:nvPr>
            <p:ph type="ftr" sz="quarter" idx="11"/>
          </p:nvPr>
        </p:nvSpPr>
        <p:spPr>
          <a:xfrm>
            <a:off x="548282" y="6303600"/>
            <a:ext cx="10620000" cy="288000"/>
          </a:xfrm>
        </p:spPr>
        <p:txBody>
          <a:bodyPr/>
          <a:lstStyle/>
          <a:p>
            <a:br>
              <a:rPr lang="en-GB" dirty="0"/>
            </a:br>
            <a:r>
              <a:rPr lang="en-GB" dirty="0"/>
              <a:t>*Data are from a UK database</a:t>
            </a:r>
            <a:r>
              <a:rPr lang="en-GB" baseline="30000" dirty="0"/>
              <a:t>1</a:t>
            </a:r>
            <a:r>
              <a:rPr lang="en-GB" dirty="0"/>
              <a:t>; †Exacerbations defined as a worsening of asthma requiring an ED/hospital admission or OCS treatment within 2 weeks of an asthma medical code</a:t>
            </a:r>
            <a:r>
              <a:rPr lang="en-GB" baseline="30000" dirty="0"/>
              <a:t>1</a:t>
            </a:r>
            <a:r>
              <a:rPr lang="en-GB" dirty="0"/>
              <a:t>; ‡A longitudinal retrospective cohort study from Alberta Health Services from 2015 to 2020 to understand the patterns of ED admissions and readmission for patients with asthma (N=128,062)</a:t>
            </a:r>
            <a:r>
              <a:rPr lang="en-GB" baseline="30000" dirty="0"/>
              <a:t>2</a:t>
            </a:r>
            <a:r>
              <a:rPr lang="en-GB" dirty="0"/>
              <a:t>; </a:t>
            </a:r>
            <a:r>
              <a:rPr lang="en-GB" baseline="30000" dirty="0"/>
              <a:t>§</a:t>
            </a:r>
            <a:r>
              <a:rPr lang="en-GB" dirty="0"/>
              <a:t>All asthma-specific ED visits are included in these analyses, meaning a patient may contribute to multiple visits over their entire follow up</a:t>
            </a:r>
            <a:r>
              <a:rPr lang="en-GB" baseline="30000" dirty="0"/>
              <a:t>2</a:t>
            </a:r>
            <a:r>
              <a:rPr lang="en-GB" dirty="0"/>
              <a:t>.</a:t>
            </a:r>
          </a:p>
          <a:p>
            <a:r>
              <a:rPr lang="en-GB" dirty="0"/>
              <a:t>ED, emergency department; GINA, Global Initiative for Asthma; OCS, oral corticosteroid(s); SA, severe asthma.</a:t>
            </a:r>
          </a:p>
          <a:p>
            <a:r>
              <a:rPr lang="en-GB" dirty="0"/>
              <a:t>1. </a:t>
            </a:r>
            <a:r>
              <a:rPr lang="en-GB" dirty="0" err="1"/>
              <a:t>Suruki</a:t>
            </a:r>
            <a:r>
              <a:rPr lang="en-GB" dirty="0"/>
              <a:t> RY, et al. BMC </a:t>
            </a:r>
            <a:r>
              <a:rPr lang="en-GB" dirty="0" err="1"/>
              <a:t>Pulm</a:t>
            </a:r>
            <a:r>
              <a:rPr lang="en-GB" dirty="0"/>
              <a:t> Med. 2017;17:74; 2. Mayers I, et al. Poster presented at ERS 2022 (Abstract 2485).</a:t>
            </a:r>
          </a:p>
        </p:txBody>
      </p:sp>
      <p:sp>
        <p:nvSpPr>
          <p:cNvPr id="13" name="Rectangle 12">
            <a:extLst>
              <a:ext uri="{FF2B5EF4-FFF2-40B4-BE49-F238E27FC236}">
                <a16:creationId xmlns:a16="http://schemas.microsoft.com/office/drawing/2014/main" id="{CF272669-B049-CEFC-A079-62C094239EC5}"/>
              </a:ext>
            </a:extLst>
          </p:cNvPr>
          <p:cNvSpPr/>
          <p:nvPr/>
        </p:nvSpPr>
        <p:spPr>
          <a:xfrm>
            <a:off x="766911" y="2087375"/>
            <a:ext cx="7772341"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656665"/>
                </a:solidFill>
                <a:effectLst/>
                <a:uLnTx/>
                <a:uFillTx/>
                <a:ea typeface="+mn-ea"/>
                <a:cs typeface="+mn-cs"/>
              </a:rPr>
              <a:t>Increased GINA step and history of prior exacerbations correlate with a higher </a:t>
            </a:r>
            <a:r>
              <a:rPr lang="en-GB" sz="1600" b="1" dirty="0">
                <a:solidFill>
                  <a:srgbClr val="656665"/>
                </a:solidFill>
              </a:rPr>
              <a:t>proportion</a:t>
            </a:r>
            <a:r>
              <a:rPr kumimoji="0" lang="en-GB" sz="1600" b="1" i="0" u="none" strike="noStrike" kern="1200" cap="none" spc="0" normalizeH="0" baseline="0" dirty="0">
                <a:ln>
                  <a:noFill/>
                </a:ln>
                <a:solidFill>
                  <a:srgbClr val="656665"/>
                </a:solidFill>
                <a:effectLst/>
                <a:uLnTx/>
                <a:uFillTx/>
                <a:ea typeface="+mn-ea"/>
                <a:cs typeface="+mn-cs"/>
              </a:rPr>
              <a:t> of patients with ED/hospital readmission</a:t>
            </a:r>
            <a:r>
              <a:rPr kumimoji="0" lang="en-GB" sz="1600" b="1" i="0" u="none" strike="noStrike" kern="1200" cap="none" spc="0" normalizeH="0" baseline="30000" dirty="0">
                <a:ln>
                  <a:noFill/>
                </a:ln>
                <a:solidFill>
                  <a:srgbClr val="656665"/>
                </a:solidFill>
                <a:effectLst/>
                <a:uLnTx/>
                <a:uFillTx/>
                <a:ea typeface="+mn-ea"/>
                <a:cs typeface="+mn-cs"/>
              </a:rPr>
              <a:t>1</a:t>
            </a:r>
            <a:r>
              <a:rPr kumimoji="0" lang="en-GB" sz="1600" b="1" i="0" u="none" strike="noStrike" kern="1200" cap="none" spc="0" normalizeH="0" dirty="0">
                <a:ln>
                  <a:noFill/>
                </a:ln>
                <a:solidFill>
                  <a:srgbClr val="656665"/>
                </a:solidFill>
                <a:effectLst/>
                <a:uLnTx/>
                <a:uFillTx/>
                <a:ea typeface="+mn-ea"/>
                <a:cs typeface="+mn-cs"/>
              </a:rPr>
              <a:t>*</a:t>
            </a:r>
            <a:r>
              <a:rPr lang="en-GB" sz="1600" baseline="30000" dirty="0">
                <a:solidFill>
                  <a:srgbClr val="656665"/>
                </a:solidFill>
              </a:rPr>
              <a:t>†</a:t>
            </a:r>
            <a:endParaRPr kumimoji="0" lang="en-GB" sz="1600" b="1" i="0" u="none" strike="noStrike" kern="1200" cap="none" spc="0" normalizeH="0" dirty="0">
              <a:ln>
                <a:noFill/>
              </a:ln>
              <a:solidFill>
                <a:srgbClr val="656665"/>
              </a:solidFill>
              <a:effectLst/>
              <a:uLnTx/>
              <a:uFillTx/>
              <a:ea typeface="+mn-ea"/>
              <a:cs typeface="+mn-cs"/>
            </a:endParaRPr>
          </a:p>
        </p:txBody>
      </p:sp>
      <p:cxnSp>
        <p:nvCxnSpPr>
          <p:cNvPr id="14" name="Straight Connector 13">
            <a:extLst>
              <a:ext uri="{FF2B5EF4-FFF2-40B4-BE49-F238E27FC236}">
                <a16:creationId xmlns:a16="http://schemas.microsoft.com/office/drawing/2014/main" id="{A1414912-873D-46E2-B480-167919452B7D}"/>
              </a:ext>
            </a:extLst>
          </p:cNvPr>
          <p:cNvCxnSpPr>
            <a:cxnSpLocks/>
          </p:cNvCxnSpPr>
          <p:nvPr/>
        </p:nvCxnSpPr>
        <p:spPr>
          <a:xfrm>
            <a:off x="9109210" y="1459084"/>
            <a:ext cx="0" cy="4392000"/>
          </a:xfrm>
          <a:prstGeom prst="line">
            <a:avLst/>
          </a:prstGeom>
          <a:ln w="19050" cap="rnd">
            <a:solidFill>
              <a:srgbClr val="002060"/>
            </a:solidFill>
            <a:roun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2F736CB-906E-B668-9B4E-BAA8E514D36A}"/>
              </a:ext>
            </a:extLst>
          </p:cNvPr>
          <p:cNvSpPr txBox="1"/>
          <p:nvPr/>
        </p:nvSpPr>
        <p:spPr>
          <a:xfrm>
            <a:off x="9119913" y="5145701"/>
            <a:ext cx="3032498" cy="584775"/>
          </a:xfrm>
          <a:prstGeom prst="rect">
            <a:avLst/>
          </a:prstGeom>
          <a:noFill/>
        </p:spPr>
        <p:txBody>
          <a:bodyPr wrap="square">
            <a:spAutoFit/>
          </a:bodyPr>
          <a:lstStyle/>
          <a:p>
            <a:pPr algn="ctr"/>
            <a:r>
              <a:rPr lang="en-GB" sz="1600">
                <a:solidFill>
                  <a:srgbClr val="656665"/>
                </a:solidFill>
              </a:rPr>
              <a:t>of all ED visits had an outpatient visit in the </a:t>
            </a:r>
            <a:r>
              <a:rPr lang="en-GB" sz="1600" b="1">
                <a:solidFill>
                  <a:srgbClr val="656665"/>
                </a:solidFill>
              </a:rPr>
              <a:t>30 days prior</a:t>
            </a:r>
            <a:r>
              <a:rPr lang="en-GB" sz="1600" baseline="30000">
                <a:solidFill>
                  <a:srgbClr val="656665"/>
                </a:solidFill>
              </a:rPr>
              <a:t>2‡</a:t>
            </a:r>
            <a:endParaRPr lang="en-GB" sz="1600">
              <a:solidFill>
                <a:srgbClr val="656665"/>
              </a:solidFill>
            </a:endParaRPr>
          </a:p>
        </p:txBody>
      </p:sp>
      <p:grpSp>
        <p:nvGrpSpPr>
          <p:cNvPr id="23" name="Group 22">
            <a:extLst>
              <a:ext uri="{FF2B5EF4-FFF2-40B4-BE49-F238E27FC236}">
                <a16:creationId xmlns:a16="http://schemas.microsoft.com/office/drawing/2014/main" id="{CCCC71F9-29C4-2AD5-59CD-54C528C860F2}"/>
              </a:ext>
            </a:extLst>
          </p:cNvPr>
          <p:cNvGrpSpPr>
            <a:grpSpLocks noChangeAspect="1"/>
          </p:cNvGrpSpPr>
          <p:nvPr/>
        </p:nvGrpSpPr>
        <p:grpSpPr>
          <a:xfrm>
            <a:off x="10006162" y="3964114"/>
            <a:ext cx="1260000" cy="1260000"/>
            <a:chOff x="2026118" y="3606051"/>
            <a:chExt cx="1467593" cy="1639649"/>
          </a:xfrm>
        </p:grpSpPr>
        <p:graphicFrame>
          <p:nvGraphicFramePr>
            <p:cNvPr id="24" name="Chart 23">
              <a:extLst>
                <a:ext uri="{FF2B5EF4-FFF2-40B4-BE49-F238E27FC236}">
                  <a16:creationId xmlns:a16="http://schemas.microsoft.com/office/drawing/2014/main" id="{2E3053DD-26B9-DC72-A71D-845CA75EC2C6}"/>
                </a:ext>
              </a:extLst>
            </p:cNvPr>
            <p:cNvGraphicFramePr>
              <a:graphicFrameLocks/>
            </p:cNvGraphicFramePr>
            <p:nvPr>
              <p:extLst>
                <p:ext uri="{D42A27DB-BD31-4B8C-83A1-F6EECF244321}">
                  <p14:modId xmlns:p14="http://schemas.microsoft.com/office/powerpoint/2010/main" val="1918298836"/>
                </p:ext>
              </p:extLst>
            </p:nvPr>
          </p:nvGraphicFramePr>
          <p:xfrm>
            <a:off x="2026118" y="3606051"/>
            <a:ext cx="1467593" cy="1639649"/>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8638320F-36BC-035C-DDC7-9DE5D398788D}"/>
                </a:ext>
              </a:extLst>
            </p:cNvPr>
            <p:cNvSpPr txBox="1"/>
            <p:nvPr/>
          </p:nvSpPr>
          <p:spPr>
            <a:xfrm>
              <a:off x="2215627" y="4171203"/>
              <a:ext cx="1088575" cy="480615"/>
            </a:xfrm>
            <a:prstGeom prst="rect">
              <a:avLst/>
            </a:prstGeom>
            <a:noFill/>
          </p:spPr>
          <p:txBody>
            <a:bodyPr wrap="square">
              <a:spAutoFit/>
            </a:bodyPr>
            <a:lstStyle/>
            <a:p>
              <a:pPr algn="ctr"/>
              <a:r>
                <a:rPr lang="en-GB" b="1">
                  <a:solidFill>
                    <a:schemeClr val="tx2"/>
                  </a:solidFill>
                </a:rPr>
                <a:t>~25%</a:t>
              </a:r>
              <a:endParaRPr lang="en-GB">
                <a:solidFill>
                  <a:schemeClr val="tx2"/>
                </a:solidFill>
              </a:endParaRPr>
            </a:p>
          </p:txBody>
        </p:sp>
      </p:grpSp>
      <p:grpSp>
        <p:nvGrpSpPr>
          <p:cNvPr id="26" name="Group 25">
            <a:extLst>
              <a:ext uri="{FF2B5EF4-FFF2-40B4-BE49-F238E27FC236}">
                <a16:creationId xmlns:a16="http://schemas.microsoft.com/office/drawing/2014/main" id="{9E057B05-D679-D5BD-5BEB-E16DB8864B0D}"/>
              </a:ext>
            </a:extLst>
          </p:cNvPr>
          <p:cNvGrpSpPr>
            <a:grpSpLocks noChangeAspect="1"/>
          </p:cNvGrpSpPr>
          <p:nvPr/>
        </p:nvGrpSpPr>
        <p:grpSpPr>
          <a:xfrm>
            <a:off x="448814" y="2494003"/>
            <a:ext cx="8430129" cy="3170945"/>
            <a:chOff x="6136722" y="1932515"/>
            <a:chExt cx="8673632" cy="3769897"/>
          </a:xfrm>
        </p:grpSpPr>
        <p:graphicFrame>
          <p:nvGraphicFramePr>
            <p:cNvPr id="27" name="Chart 26">
              <a:extLst>
                <a:ext uri="{FF2B5EF4-FFF2-40B4-BE49-F238E27FC236}">
                  <a16:creationId xmlns:a16="http://schemas.microsoft.com/office/drawing/2014/main" id="{882C6E87-C7B3-5550-1164-293C9423A5E8}"/>
                </a:ext>
              </a:extLst>
            </p:cNvPr>
            <p:cNvGraphicFramePr/>
            <p:nvPr>
              <p:extLst>
                <p:ext uri="{D42A27DB-BD31-4B8C-83A1-F6EECF244321}">
                  <p14:modId xmlns:p14="http://schemas.microsoft.com/office/powerpoint/2010/main" val="2678013868"/>
                </p:ext>
              </p:extLst>
            </p:nvPr>
          </p:nvGraphicFramePr>
          <p:xfrm>
            <a:off x="6546470" y="1932515"/>
            <a:ext cx="8263884" cy="376989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5A0870A0-E07D-55EB-E04B-B605F92FA079}"/>
                </a:ext>
              </a:extLst>
            </p:cNvPr>
            <p:cNvSpPr txBox="1"/>
            <p:nvPr/>
          </p:nvSpPr>
          <p:spPr>
            <a:xfrm rot="16200000">
              <a:off x="4844120" y="3229756"/>
              <a:ext cx="3076037" cy="490834"/>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a:ln>
                    <a:noFill/>
                  </a:ln>
                  <a:solidFill>
                    <a:srgbClr val="656665"/>
                  </a:solidFill>
                  <a:effectLst/>
                  <a:uLnTx/>
                  <a:uFillTx/>
                  <a:ea typeface="+mn-ea"/>
                  <a:cs typeface="+mn-cs"/>
                </a:rPr>
                <a:t>Patients with ED/hospital </a:t>
              </a:r>
              <a:br>
                <a:rPr kumimoji="0" lang="en-GB" sz="1250" b="1" i="0" u="none" strike="noStrike" kern="1200" cap="none" spc="0" normalizeH="0" baseline="0">
                  <a:ln>
                    <a:noFill/>
                  </a:ln>
                  <a:solidFill>
                    <a:srgbClr val="656665"/>
                  </a:solidFill>
                  <a:effectLst/>
                  <a:uLnTx/>
                  <a:uFillTx/>
                  <a:ea typeface="+mn-ea"/>
                  <a:cs typeface="+mn-cs"/>
                </a:rPr>
              </a:br>
              <a:r>
                <a:rPr kumimoji="0" lang="en-GB" sz="1250" b="1" i="0" u="none" strike="noStrike" kern="1200" cap="none" spc="0" normalizeH="0" baseline="0">
                  <a:ln>
                    <a:noFill/>
                  </a:ln>
                  <a:solidFill>
                    <a:srgbClr val="656665"/>
                  </a:solidFill>
                  <a:effectLst/>
                  <a:uLnTx/>
                  <a:uFillTx/>
                  <a:ea typeface="+mn-ea"/>
                  <a:cs typeface="+mn-cs"/>
                </a:rPr>
                <a:t>readmission (%)</a:t>
              </a:r>
            </a:p>
          </p:txBody>
        </p:sp>
        <p:sp>
          <p:nvSpPr>
            <p:cNvPr id="29" name="TextBox 28">
              <a:extLst>
                <a:ext uri="{FF2B5EF4-FFF2-40B4-BE49-F238E27FC236}">
                  <a16:creationId xmlns:a16="http://schemas.microsoft.com/office/drawing/2014/main" id="{30217BA7-D87F-74C8-00F7-0390AE3DC00E}"/>
                </a:ext>
              </a:extLst>
            </p:cNvPr>
            <p:cNvSpPr txBox="1"/>
            <p:nvPr/>
          </p:nvSpPr>
          <p:spPr>
            <a:xfrm>
              <a:off x="7680715" y="5311120"/>
              <a:ext cx="3594371" cy="33846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50" b="1" i="0" u="none" strike="noStrike" kern="1200" cap="none" spc="0" normalizeH="0" baseline="0" dirty="0">
                  <a:ln>
                    <a:noFill/>
                  </a:ln>
                  <a:solidFill>
                    <a:srgbClr val="656665"/>
                  </a:solidFill>
                  <a:effectLst/>
                  <a:uLnTx/>
                  <a:uFillTx/>
                  <a:ea typeface="+mn-ea"/>
                  <a:cs typeface="+mn-cs"/>
                </a:rPr>
                <a:t>GINA treatment step</a:t>
              </a:r>
            </a:p>
          </p:txBody>
        </p:sp>
      </p:grpSp>
      <p:sp>
        <p:nvSpPr>
          <p:cNvPr id="31" name="TextBox 30">
            <a:extLst>
              <a:ext uri="{FF2B5EF4-FFF2-40B4-BE49-F238E27FC236}">
                <a16:creationId xmlns:a16="http://schemas.microsoft.com/office/drawing/2014/main" id="{0AC0799B-FCE6-AAAE-4456-9BA98708F800}"/>
              </a:ext>
            </a:extLst>
          </p:cNvPr>
          <p:cNvSpPr txBox="1"/>
          <p:nvPr/>
        </p:nvSpPr>
        <p:spPr>
          <a:xfrm>
            <a:off x="825612" y="1379692"/>
            <a:ext cx="874471" cy="461665"/>
          </a:xfrm>
          <a:prstGeom prst="rect">
            <a:avLst/>
          </a:prstGeom>
          <a:noFill/>
        </p:spPr>
        <p:txBody>
          <a:bodyPr wrap="square">
            <a:spAutoFit/>
          </a:bodyPr>
          <a:lstStyle/>
          <a:p>
            <a:pPr algn="ctr"/>
            <a:r>
              <a:rPr lang="en-GB" sz="2400" b="1">
                <a:solidFill>
                  <a:schemeClr val="bg1"/>
                </a:solidFill>
              </a:rPr>
              <a:t>7%</a:t>
            </a:r>
            <a:endParaRPr lang="en-GB" sz="2400">
              <a:solidFill>
                <a:schemeClr val="bg1"/>
              </a:solidFill>
            </a:endParaRPr>
          </a:p>
        </p:txBody>
      </p:sp>
      <p:sp>
        <p:nvSpPr>
          <p:cNvPr id="32" name="TextBox 31">
            <a:extLst>
              <a:ext uri="{FF2B5EF4-FFF2-40B4-BE49-F238E27FC236}">
                <a16:creationId xmlns:a16="http://schemas.microsoft.com/office/drawing/2014/main" id="{221806C4-CC2E-09BB-D6FF-B6A0E3E3623C}"/>
              </a:ext>
            </a:extLst>
          </p:cNvPr>
          <p:cNvSpPr txBox="1"/>
          <p:nvPr/>
        </p:nvSpPr>
        <p:spPr>
          <a:xfrm>
            <a:off x="9301801" y="1251716"/>
            <a:ext cx="2668723" cy="830997"/>
          </a:xfrm>
          <a:prstGeom prst="rect">
            <a:avLst/>
          </a:prstGeom>
          <a:noFill/>
        </p:spPr>
        <p:txBody>
          <a:bodyPr wrap="square">
            <a:spAutoFit/>
          </a:bodyPr>
          <a:lstStyle/>
          <a:p>
            <a:pPr marL="1806" lvl="1" indent="0">
              <a:spcBef>
                <a:spcPts val="300"/>
              </a:spcBef>
              <a:spcAft>
                <a:spcPts val="300"/>
              </a:spcAft>
              <a:buNone/>
            </a:pPr>
            <a:r>
              <a:rPr lang="en-GB" sz="1600">
                <a:solidFill>
                  <a:srgbClr val="656665"/>
                </a:solidFill>
              </a:rPr>
              <a:t>A study in Canada found that ED return within 7 days occurred in:</a:t>
            </a:r>
            <a:r>
              <a:rPr lang="en-GB" sz="1600" baseline="30000">
                <a:solidFill>
                  <a:srgbClr val="656665"/>
                </a:solidFill>
              </a:rPr>
              <a:t>2‡§</a:t>
            </a:r>
          </a:p>
        </p:txBody>
      </p:sp>
      <p:sp>
        <p:nvSpPr>
          <p:cNvPr id="3" name="Rectangle 2">
            <a:extLst>
              <a:ext uri="{FF2B5EF4-FFF2-40B4-BE49-F238E27FC236}">
                <a16:creationId xmlns:a16="http://schemas.microsoft.com/office/drawing/2014/main" id="{9CF14F0B-4742-AF6D-D04B-78E52E9466F5}"/>
              </a:ext>
            </a:extLst>
          </p:cNvPr>
          <p:cNvSpPr/>
          <p:nvPr/>
        </p:nvSpPr>
        <p:spPr>
          <a:xfrm>
            <a:off x="10694139" y="3237103"/>
            <a:ext cx="1182276" cy="469926"/>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algn="ctr" defTabSz="609585">
              <a:lnSpc>
                <a:spcPts val="2000"/>
              </a:lnSpc>
              <a:defRPr/>
            </a:pPr>
            <a:r>
              <a:rPr lang="en-GB" sz="1600" dirty="0">
                <a:solidFill>
                  <a:srgbClr val="656665"/>
                </a:solidFill>
              </a:rPr>
              <a:t>a</a:t>
            </a:r>
            <a:r>
              <a:rPr kumimoji="0" lang="en-GB" sz="1600" i="0" u="none" strike="noStrike" kern="1200" cap="none" spc="0" normalizeH="0" dirty="0">
                <a:ln>
                  <a:noFill/>
                </a:ln>
                <a:solidFill>
                  <a:srgbClr val="656665"/>
                </a:solidFill>
                <a:effectLst/>
                <a:uLnTx/>
                <a:uFillTx/>
              </a:rPr>
              <a:t>cross all GINA stages</a:t>
            </a:r>
          </a:p>
        </p:txBody>
      </p:sp>
      <p:sp>
        <p:nvSpPr>
          <p:cNvPr id="4" name="Rectangle 3">
            <a:extLst>
              <a:ext uri="{FF2B5EF4-FFF2-40B4-BE49-F238E27FC236}">
                <a16:creationId xmlns:a16="http://schemas.microsoft.com/office/drawing/2014/main" id="{C95E2FFF-9BBE-1AD9-88E0-8B12CFC66594}"/>
              </a:ext>
            </a:extLst>
          </p:cNvPr>
          <p:cNvSpPr/>
          <p:nvPr/>
        </p:nvSpPr>
        <p:spPr>
          <a:xfrm>
            <a:off x="9375858" y="3191832"/>
            <a:ext cx="1222381" cy="56046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72000" rtlCol="0" anchor="ctr"/>
          <a:lstStyle/>
          <a:p>
            <a:pPr indent="-111600" algn="ctr" defTabSz="609585">
              <a:lnSpc>
                <a:spcPts val="2000"/>
              </a:lnSpc>
              <a:defRPr/>
            </a:pPr>
            <a:r>
              <a:rPr lang="en-GB" sz="1600" dirty="0">
                <a:solidFill>
                  <a:srgbClr val="656665"/>
                </a:solidFill>
              </a:rPr>
              <a:t>of patients at GINA step 5</a:t>
            </a:r>
            <a:endParaRPr kumimoji="0" lang="en-GB" sz="1600" i="0" u="none" strike="noStrike" kern="1200" cap="none" spc="0" normalizeH="0" baseline="30000" dirty="0">
              <a:ln>
                <a:noFill/>
              </a:ln>
              <a:solidFill>
                <a:srgbClr val="656665"/>
              </a:solidFill>
              <a:effectLst/>
              <a:uLnTx/>
              <a:uFillTx/>
            </a:endParaRPr>
          </a:p>
        </p:txBody>
      </p:sp>
      <p:grpSp>
        <p:nvGrpSpPr>
          <p:cNvPr id="15" name="Group 14">
            <a:extLst>
              <a:ext uri="{FF2B5EF4-FFF2-40B4-BE49-F238E27FC236}">
                <a16:creationId xmlns:a16="http://schemas.microsoft.com/office/drawing/2014/main" id="{30550CCC-9D8C-A459-348C-EEC5FB571E9B}"/>
              </a:ext>
            </a:extLst>
          </p:cNvPr>
          <p:cNvGrpSpPr/>
          <p:nvPr/>
        </p:nvGrpSpPr>
        <p:grpSpPr>
          <a:xfrm>
            <a:off x="9357048" y="2047981"/>
            <a:ext cx="1260000" cy="1260000"/>
            <a:chOff x="599187" y="3819740"/>
            <a:chExt cx="1382706" cy="1270881"/>
          </a:xfrm>
        </p:grpSpPr>
        <p:graphicFrame>
          <p:nvGraphicFramePr>
            <p:cNvPr id="16" name="Chart 15">
              <a:extLst>
                <a:ext uri="{FF2B5EF4-FFF2-40B4-BE49-F238E27FC236}">
                  <a16:creationId xmlns:a16="http://schemas.microsoft.com/office/drawing/2014/main" id="{7DC5AB46-CE9F-6D30-C306-5627E78A4E90}"/>
                </a:ext>
              </a:extLst>
            </p:cNvPr>
            <p:cNvGraphicFramePr>
              <a:graphicFrameLocks noChangeAspect="1"/>
            </p:cNvGraphicFramePr>
            <p:nvPr>
              <p:extLst>
                <p:ext uri="{D42A27DB-BD31-4B8C-83A1-F6EECF244321}">
                  <p14:modId xmlns:p14="http://schemas.microsoft.com/office/powerpoint/2010/main" val="412020802"/>
                </p:ext>
              </p:extLst>
            </p:nvPr>
          </p:nvGraphicFramePr>
          <p:xfrm>
            <a:off x="599187" y="3819740"/>
            <a:ext cx="1382706" cy="127088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E3975AE4-AF5E-7D4A-C2B5-CF6705146604}"/>
                </a:ext>
              </a:extLst>
            </p:cNvPr>
            <p:cNvSpPr txBox="1"/>
            <p:nvPr/>
          </p:nvSpPr>
          <p:spPr>
            <a:xfrm>
              <a:off x="817716" y="4264791"/>
              <a:ext cx="945648" cy="382646"/>
            </a:xfrm>
            <a:prstGeom prst="rect">
              <a:avLst/>
            </a:prstGeom>
            <a:noFill/>
          </p:spPr>
          <p:txBody>
            <a:bodyPr wrap="square">
              <a:spAutoFit/>
            </a:bodyPr>
            <a:lstStyle/>
            <a:p>
              <a:pPr algn="ctr"/>
              <a:r>
                <a:rPr lang="en-GB" b="1">
                  <a:solidFill>
                    <a:schemeClr val="accent1"/>
                  </a:solidFill>
                </a:rPr>
                <a:t>28.4%</a:t>
              </a:r>
              <a:endParaRPr lang="en-GB">
                <a:solidFill>
                  <a:schemeClr val="accent1"/>
                </a:solidFill>
              </a:endParaRPr>
            </a:p>
          </p:txBody>
        </p:sp>
      </p:grpSp>
      <p:grpSp>
        <p:nvGrpSpPr>
          <p:cNvPr id="18" name="Group 17">
            <a:extLst>
              <a:ext uri="{FF2B5EF4-FFF2-40B4-BE49-F238E27FC236}">
                <a16:creationId xmlns:a16="http://schemas.microsoft.com/office/drawing/2014/main" id="{9A0E0D7A-00AE-D65D-97E8-A4CC1BB1C296}"/>
              </a:ext>
            </a:extLst>
          </p:cNvPr>
          <p:cNvGrpSpPr/>
          <p:nvPr/>
        </p:nvGrpSpPr>
        <p:grpSpPr>
          <a:xfrm>
            <a:off x="10655277" y="2047981"/>
            <a:ext cx="1260000" cy="1260000"/>
            <a:chOff x="599187" y="3819740"/>
            <a:chExt cx="1382706" cy="1270881"/>
          </a:xfrm>
        </p:grpSpPr>
        <p:graphicFrame>
          <p:nvGraphicFramePr>
            <p:cNvPr id="19" name="Chart 18">
              <a:extLst>
                <a:ext uri="{FF2B5EF4-FFF2-40B4-BE49-F238E27FC236}">
                  <a16:creationId xmlns:a16="http://schemas.microsoft.com/office/drawing/2014/main" id="{3DD4BD9D-64A0-F879-C9A6-2E3949AA24D0}"/>
                </a:ext>
              </a:extLst>
            </p:cNvPr>
            <p:cNvGraphicFramePr>
              <a:graphicFrameLocks noChangeAspect="1"/>
            </p:cNvGraphicFramePr>
            <p:nvPr>
              <p:extLst>
                <p:ext uri="{D42A27DB-BD31-4B8C-83A1-F6EECF244321}">
                  <p14:modId xmlns:p14="http://schemas.microsoft.com/office/powerpoint/2010/main" val="1857245685"/>
                </p:ext>
              </p:extLst>
            </p:nvPr>
          </p:nvGraphicFramePr>
          <p:xfrm>
            <a:off x="599187" y="3819740"/>
            <a:ext cx="1382706" cy="1270881"/>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a:extLst>
                <a:ext uri="{FF2B5EF4-FFF2-40B4-BE49-F238E27FC236}">
                  <a16:creationId xmlns:a16="http://schemas.microsoft.com/office/drawing/2014/main" id="{ABE6C2B3-C475-DC7B-EF07-8AEA9404F835}"/>
                </a:ext>
              </a:extLst>
            </p:cNvPr>
            <p:cNvSpPr txBox="1"/>
            <p:nvPr/>
          </p:nvSpPr>
          <p:spPr>
            <a:xfrm>
              <a:off x="783942" y="4280555"/>
              <a:ext cx="1013196" cy="382646"/>
            </a:xfrm>
            <a:prstGeom prst="rect">
              <a:avLst/>
            </a:prstGeom>
            <a:noFill/>
          </p:spPr>
          <p:txBody>
            <a:bodyPr wrap="square">
              <a:spAutoFit/>
            </a:bodyPr>
            <a:lstStyle/>
            <a:p>
              <a:pPr algn="ctr"/>
              <a:r>
                <a:rPr lang="en-GB" b="1">
                  <a:solidFill>
                    <a:schemeClr val="accent1"/>
                  </a:solidFill>
                </a:rPr>
                <a:t>~15%</a:t>
              </a:r>
              <a:endParaRPr lang="en-GB">
                <a:solidFill>
                  <a:schemeClr val="accent1"/>
                </a:solidFill>
              </a:endParaRPr>
            </a:p>
          </p:txBody>
        </p:sp>
      </p:grpSp>
      <p:sp>
        <p:nvSpPr>
          <p:cNvPr id="33" name="TextBox 32">
            <a:extLst>
              <a:ext uri="{FF2B5EF4-FFF2-40B4-BE49-F238E27FC236}">
                <a16:creationId xmlns:a16="http://schemas.microsoft.com/office/drawing/2014/main" id="{8A83B9E3-8137-5C38-F876-FB6AC2926610}"/>
              </a:ext>
            </a:extLst>
          </p:cNvPr>
          <p:cNvSpPr txBox="1"/>
          <p:nvPr/>
        </p:nvSpPr>
        <p:spPr>
          <a:xfrm>
            <a:off x="10466094" y="2508704"/>
            <a:ext cx="424599" cy="338554"/>
          </a:xfrm>
          <a:prstGeom prst="rect">
            <a:avLst/>
          </a:prstGeom>
          <a:noFill/>
        </p:spPr>
        <p:txBody>
          <a:bodyPr wrap="square">
            <a:spAutoFit/>
          </a:bodyPr>
          <a:lstStyle/>
          <a:p>
            <a:r>
              <a:rPr lang="en-GB" sz="1600"/>
              <a:t>vs</a:t>
            </a:r>
          </a:p>
        </p:txBody>
      </p:sp>
      <p:sp>
        <p:nvSpPr>
          <p:cNvPr id="34" name="Rectángulo 18">
            <a:extLst>
              <a:ext uri="{FF2B5EF4-FFF2-40B4-BE49-F238E27FC236}">
                <a16:creationId xmlns:a16="http://schemas.microsoft.com/office/drawing/2014/main" id="{E630D84E-3FE5-7516-71A5-586E710507D2}"/>
              </a:ext>
            </a:extLst>
          </p:cNvPr>
          <p:cNvSpPr/>
          <p:nvPr/>
        </p:nvSpPr>
        <p:spPr bwMode="auto">
          <a:xfrm>
            <a:off x="6817795" y="5407890"/>
            <a:ext cx="1982857" cy="355705"/>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marR="0" lvl="0" indent="0" algn="ctr" defTabSz="457178" rtl="0" eaLnBrk="1" fontAlgn="auto" latinLnBrk="0" hangingPunct="1">
              <a:lnSpc>
                <a:spcPct val="100000"/>
              </a:lnSpc>
              <a:spcBef>
                <a:spcPct val="0"/>
              </a:spcBef>
              <a:spcAft>
                <a:spcPct val="0"/>
              </a:spcAft>
              <a:buClrTx/>
              <a:buSzTx/>
              <a:buFontTx/>
              <a:buNone/>
              <a:tabLst/>
              <a:defRPr/>
            </a:pPr>
            <a:r>
              <a:rPr kumimoji="0" lang="en-GB" sz="1250" b="1" i="0" u="none" strike="noStrike" kern="1200" cap="none" spc="0" normalizeH="0" baseline="0">
                <a:ln>
                  <a:noFill/>
                </a:ln>
                <a:solidFill>
                  <a:srgbClr val="656665"/>
                </a:solidFill>
                <a:effectLst/>
                <a:uLnTx/>
                <a:uFillTx/>
                <a:ea typeface="+mn-ea"/>
                <a:cs typeface="+mn-cs"/>
                <a:sym typeface="+mn-lt"/>
              </a:rPr>
              <a:t>History of exacerbations </a:t>
            </a:r>
            <a:br>
              <a:rPr kumimoji="0" lang="en-GB" sz="1250" b="1" i="0" u="none" strike="noStrike" kern="1200" cap="none" spc="0" normalizeH="0" baseline="0">
                <a:ln>
                  <a:noFill/>
                </a:ln>
                <a:solidFill>
                  <a:srgbClr val="656665"/>
                </a:solidFill>
                <a:effectLst/>
                <a:uLnTx/>
                <a:uFillTx/>
                <a:ea typeface="+mn-ea"/>
                <a:cs typeface="+mn-cs"/>
                <a:sym typeface="+mn-lt"/>
              </a:rPr>
            </a:br>
            <a:r>
              <a:rPr kumimoji="0" lang="en-GB" sz="1250" b="1" i="0" u="none" strike="noStrike" kern="1200" cap="none" spc="0" normalizeH="0" baseline="0">
                <a:ln>
                  <a:noFill/>
                </a:ln>
                <a:solidFill>
                  <a:srgbClr val="656665"/>
                </a:solidFill>
                <a:effectLst/>
                <a:uLnTx/>
                <a:uFillTx/>
                <a:ea typeface="+mn-ea"/>
                <a:cs typeface="+mn-cs"/>
                <a:sym typeface="+mn-lt"/>
              </a:rPr>
              <a:t>in the prior 12 months</a:t>
            </a:r>
          </a:p>
        </p:txBody>
      </p:sp>
      <p:cxnSp>
        <p:nvCxnSpPr>
          <p:cNvPr id="35" name="Straight Connector 34">
            <a:extLst>
              <a:ext uri="{FF2B5EF4-FFF2-40B4-BE49-F238E27FC236}">
                <a16:creationId xmlns:a16="http://schemas.microsoft.com/office/drawing/2014/main" id="{AFB9DFAF-2B9B-A3AA-3671-CC96CE5A6130}"/>
              </a:ext>
            </a:extLst>
          </p:cNvPr>
          <p:cNvCxnSpPr>
            <a:cxnSpLocks/>
          </p:cNvCxnSpPr>
          <p:nvPr/>
        </p:nvCxnSpPr>
        <p:spPr>
          <a:xfrm>
            <a:off x="6404472" y="2884221"/>
            <a:ext cx="0" cy="2711749"/>
          </a:xfrm>
          <a:prstGeom prst="line">
            <a:avLst/>
          </a:prstGeom>
          <a:ln w="28575" cap="rnd">
            <a:solidFill>
              <a:srgbClr val="656665"/>
            </a:solidFill>
            <a:prstDash val="sysDash"/>
            <a:roun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4815104-A465-2980-674F-F281C15736CC}"/>
              </a:ext>
            </a:extLst>
          </p:cNvPr>
          <p:cNvSpPr txBox="1"/>
          <p:nvPr/>
        </p:nvSpPr>
        <p:spPr>
          <a:xfrm>
            <a:off x="1402023"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1</a:t>
            </a:r>
            <a:br>
              <a:rPr lang="en-GB" sz="1200" b="1">
                <a:solidFill>
                  <a:srgbClr val="656665"/>
                </a:solidFill>
              </a:rPr>
            </a:br>
            <a:r>
              <a:rPr lang="en-GB" sz="1200" b="1">
                <a:solidFill>
                  <a:srgbClr val="656665"/>
                </a:solidFill>
              </a:rPr>
              <a:t>(n=404)</a:t>
            </a:r>
          </a:p>
        </p:txBody>
      </p:sp>
      <p:sp>
        <p:nvSpPr>
          <p:cNvPr id="37" name="TextBox 36">
            <a:extLst>
              <a:ext uri="{FF2B5EF4-FFF2-40B4-BE49-F238E27FC236}">
                <a16:creationId xmlns:a16="http://schemas.microsoft.com/office/drawing/2014/main" id="{41726A4F-9958-29DE-771C-B945960F5471}"/>
              </a:ext>
            </a:extLst>
          </p:cNvPr>
          <p:cNvSpPr txBox="1"/>
          <p:nvPr/>
        </p:nvSpPr>
        <p:spPr>
          <a:xfrm>
            <a:off x="2354436"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2</a:t>
            </a:r>
            <a:br>
              <a:rPr lang="en-GB" sz="1200" b="1">
                <a:solidFill>
                  <a:srgbClr val="656665"/>
                </a:solidFill>
              </a:rPr>
            </a:br>
            <a:r>
              <a:rPr lang="en-GB" sz="1200" b="1">
                <a:solidFill>
                  <a:srgbClr val="656665"/>
                </a:solidFill>
              </a:rPr>
              <a:t>(n=373)</a:t>
            </a:r>
          </a:p>
        </p:txBody>
      </p:sp>
      <p:sp>
        <p:nvSpPr>
          <p:cNvPr id="38" name="TextBox 37">
            <a:extLst>
              <a:ext uri="{FF2B5EF4-FFF2-40B4-BE49-F238E27FC236}">
                <a16:creationId xmlns:a16="http://schemas.microsoft.com/office/drawing/2014/main" id="{F5F93FB6-B565-F903-2F97-BC1990AAEFEC}"/>
              </a:ext>
            </a:extLst>
          </p:cNvPr>
          <p:cNvSpPr txBox="1"/>
          <p:nvPr/>
        </p:nvSpPr>
        <p:spPr>
          <a:xfrm>
            <a:off x="3306773"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3</a:t>
            </a:r>
            <a:br>
              <a:rPr lang="en-GB" sz="1200" b="1">
                <a:solidFill>
                  <a:srgbClr val="656665"/>
                </a:solidFill>
              </a:rPr>
            </a:br>
            <a:r>
              <a:rPr lang="en-GB" sz="1200" b="1">
                <a:solidFill>
                  <a:srgbClr val="656665"/>
                </a:solidFill>
              </a:rPr>
              <a:t>(n=849)</a:t>
            </a:r>
          </a:p>
        </p:txBody>
      </p:sp>
      <p:sp>
        <p:nvSpPr>
          <p:cNvPr id="39" name="TextBox 38">
            <a:extLst>
              <a:ext uri="{FF2B5EF4-FFF2-40B4-BE49-F238E27FC236}">
                <a16:creationId xmlns:a16="http://schemas.microsoft.com/office/drawing/2014/main" id="{B15490D9-82E7-29D3-7817-BD367A1BC934}"/>
              </a:ext>
            </a:extLst>
          </p:cNvPr>
          <p:cNvSpPr txBox="1"/>
          <p:nvPr/>
        </p:nvSpPr>
        <p:spPr>
          <a:xfrm>
            <a:off x="4259186"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4</a:t>
            </a:r>
            <a:br>
              <a:rPr lang="en-GB" sz="1200" b="1">
                <a:solidFill>
                  <a:srgbClr val="656665"/>
                </a:solidFill>
              </a:rPr>
            </a:br>
            <a:r>
              <a:rPr lang="en-GB" sz="1200" b="1">
                <a:solidFill>
                  <a:srgbClr val="656665"/>
                </a:solidFill>
              </a:rPr>
              <a:t>(n=797)</a:t>
            </a:r>
          </a:p>
        </p:txBody>
      </p:sp>
      <p:sp>
        <p:nvSpPr>
          <p:cNvPr id="40" name="TextBox 39">
            <a:extLst>
              <a:ext uri="{FF2B5EF4-FFF2-40B4-BE49-F238E27FC236}">
                <a16:creationId xmlns:a16="http://schemas.microsoft.com/office/drawing/2014/main" id="{2E18C1AD-7A2F-1FA0-3EF7-546E9258DCD6}"/>
              </a:ext>
            </a:extLst>
          </p:cNvPr>
          <p:cNvSpPr txBox="1"/>
          <p:nvPr/>
        </p:nvSpPr>
        <p:spPr>
          <a:xfrm>
            <a:off x="5150051" y="4903869"/>
            <a:ext cx="758997" cy="461665"/>
          </a:xfrm>
          <a:prstGeom prst="rect">
            <a:avLst/>
          </a:prstGeom>
          <a:solidFill>
            <a:schemeClr val="bg1"/>
          </a:solidFill>
        </p:spPr>
        <p:txBody>
          <a:bodyPr wrap="square" rtlCol="0">
            <a:spAutoFit/>
          </a:bodyPr>
          <a:lstStyle/>
          <a:p>
            <a:pPr algn="ctr"/>
            <a:r>
              <a:rPr lang="en-GB" sz="1200" b="1">
                <a:solidFill>
                  <a:srgbClr val="656665"/>
                </a:solidFill>
              </a:rPr>
              <a:t>Step 5</a:t>
            </a:r>
            <a:br>
              <a:rPr lang="en-GB" sz="1200" b="1">
                <a:solidFill>
                  <a:srgbClr val="656665"/>
                </a:solidFill>
              </a:rPr>
            </a:br>
            <a:r>
              <a:rPr lang="en-GB" sz="1200" b="1">
                <a:solidFill>
                  <a:srgbClr val="656665"/>
                </a:solidFill>
              </a:rPr>
              <a:t>(n=475)</a:t>
            </a:r>
          </a:p>
        </p:txBody>
      </p:sp>
      <p:sp>
        <p:nvSpPr>
          <p:cNvPr id="41" name="TextBox 40">
            <a:extLst>
              <a:ext uri="{FF2B5EF4-FFF2-40B4-BE49-F238E27FC236}">
                <a16:creationId xmlns:a16="http://schemas.microsoft.com/office/drawing/2014/main" id="{7305CCDE-F18B-4C83-C665-49E8140780B2}"/>
              </a:ext>
            </a:extLst>
          </p:cNvPr>
          <p:cNvSpPr txBox="1"/>
          <p:nvPr/>
        </p:nvSpPr>
        <p:spPr>
          <a:xfrm>
            <a:off x="6925425" y="4903869"/>
            <a:ext cx="874083" cy="461665"/>
          </a:xfrm>
          <a:prstGeom prst="rect">
            <a:avLst/>
          </a:prstGeom>
          <a:solidFill>
            <a:schemeClr val="bg1"/>
          </a:solidFill>
        </p:spPr>
        <p:txBody>
          <a:bodyPr wrap="square" rtlCol="0">
            <a:spAutoFit/>
          </a:bodyPr>
          <a:lstStyle/>
          <a:p>
            <a:pPr algn="ctr"/>
            <a:r>
              <a:rPr lang="en-GB" sz="1200" b="1">
                <a:solidFill>
                  <a:srgbClr val="656665"/>
                </a:solidFill>
              </a:rPr>
              <a:t>&lt;2</a:t>
            </a:r>
            <a:br>
              <a:rPr lang="en-GB" sz="1200" b="1">
                <a:solidFill>
                  <a:srgbClr val="656665"/>
                </a:solidFill>
              </a:rPr>
            </a:br>
            <a:r>
              <a:rPr lang="en-GB" sz="1200" b="1">
                <a:solidFill>
                  <a:srgbClr val="656665"/>
                </a:solidFill>
              </a:rPr>
              <a:t>(n=2439)</a:t>
            </a:r>
          </a:p>
        </p:txBody>
      </p:sp>
      <p:sp>
        <p:nvSpPr>
          <p:cNvPr id="42" name="TextBox 41">
            <a:extLst>
              <a:ext uri="{FF2B5EF4-FFF2-40B4-BE49-F238E27FC236}">
                <a16:creationId xmlns:a16="http://schemas.microsoft.com/office/drawing/2014/main" id="{83881E27-F235-D60D-38E4-16AC69486D97}"/>
              </a:ext>
            </a:extLst>
          </p:cNvPr>
          <p:cNvSpPr txBox="1"/>
          <p:nvPr/>
        </p:nvSpPr>
        <p:spPr>
          <a:xfrm>
            <a:off x="7871638" y="4903869"/>
            <a:ext cx="874083" cy="461665"/>
          </a:xfrm>
          <a:prstGeom prst="rect">
            <a:avLst/>
          </a:prstGeom>
          <a:solidFill>
            <a:schemeClr val="bg1"/>
          </a:solidFill>
        </p:spPr>
        <p:txBody>
          <a:bodyPr wrap="square" rtlCol="0">
            <a:spAutoFit/>
          </a:bodyPr>
          <a:lstStyle/>
          <a:p>
            <a:pPr algn="ctr"/>
            <a:r>
              <a:rPr lang="en-GB" sz="1200" b="1">
                <a:solidFill>
                  <a:srgbClr val="656665"/>
                </a:solidFill>
              </a:rPr>
              <a:t>≥2</a:t>
            </a:r>
            <a:br>
              <a:rPr lang="en-GB" sz="1200" b="1">
                <a:solidFill>
                  <a:srgbClr val="656665"/>
                </a:solidFill>
              </a:rPr>
            </a:br>
            <a:r>
              <a:rPr lang="en-GB" sz="1200" b="1">
                <a:solidFill>
                  <a:srgbClr val="656665"/>
                </a:solidFill>
              </a:rPr>
              <a:t>(n=465)</a:t>
            </a:r>
          </a:p>
        </p:txBody>
      </p:sp>
      <p:sp>
        <p:nvSpPr>
          <p:cNvPr id="43" name="Rectangle 42">
            <a:extLst>
              <a:ext uri="{FF2B5EF4-FFF2-40B4-BE49-F238E27FC236}">
                <a16:creationId xmlns:a16="http://schemas.microsoft.com/office/drawing/2014/main" id="{F9690D60-2CFA-8CE1-B209-6A45AD708233}"/>
              </a:ext>
            </a:extLst>
          </p:cNvPr>
          <p:cNvSpPr/>
          <p:nvPr/>
        </p:nvSpPr>
        <p:spPr>
          <a:xfrm>
            <a:off x="5012408" y="3124666"/>
            <a:ext cx="1025605" cy="228576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76200">
                <a:solidFill>
                  <a:schemeClr val="tx1"/>
                </a:solidFill>
              </a:ln>
            </a:endParaRPr>
          </a:p>
        </p:txBody>
      </p:sp>
      <p:sp>
        <p:nvSpPr>
          <p:cNvPr id="44" name="Rectangle 43">
            <a:extLst>
              <a:ext uri="{FF2B5EF4-FFF2-40B4-BE49-F238E27FC236}">
                <a16:creationId xmlns:a16="http://schemas.microsoft.com/office/drawing/2014/main" id="{AEFAB516-4387-2E7C-624B-29A9FF97A6A9}"/>
              </a:ext>
            </a:extLst>
          </p:cNvPr>
          <p:cNvSpPr/>
          <p:nvPr/>
        </p:nvSpPr>
        <p:spPr>
          <a:xfrm>
            <a:off x="1324114" y="2919969"/>
            <a:ext cx="3601572" cy="244231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5" name="Rectangle 44">
            <a:extLst>
              <a:ext uri="{FF2B5EF4-FFF2-40B4-BE49-F238E27FC236}">
                <a16:creationId xmlns:a16="http://schemas.microsoft.com/office/drawing/2014/main" id="{29821FF7-3BA9-82E9-C02C-EB42D4073652}"/>
              </a:ext>
            </a:extLst>
          </p:cNvPr>
          <p:cNvSpPr/>
          <p:nvPr/>
        </p:nvSpPr>
        <p:spPr>
          <a:xfrm>
            <a:off x="6449879" y="2722049"/>
            <a:ext cx="2310882" cy="263594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6" name="TextBox 45">
            <a:extLst>
              <a:ext uri="{FF2B5EF4-FFF2-40B4-BE49-F238E27FC236}">
                <a16:creationId xmlns:a16="http://schemas.microsoft.com/office/drawing/2014/main" id="{D824B359-735B-5118-FFA8-E40E7FFF5D70}"/>
              </a:ext>
            </a:extLst>
          </p:cNvPr>
          <p:cNvSpPr txBox="1"/>
          <p:nvPr/>
        </p:nvSpPr>
        <p:spPr>
          <a:xfrm>
            <a:off x="493440" y="5569473"/>
            <a:ext cx="6152224" cy="215444"/>
          </a:xfrm>
          <a:prstGeom prst="rect">
            <a:avLst/>
          </a:prstGeom>
          <a:noFill/>
        </p:spPr>
        <p:txBody>
          <a:bodyPr wrap="square">
            <a:spAutoFit/>
          </a:bodyPr>
          <a:lstStyle/>
          <a:p>
            <a:r>
              <a:rPr lang="en-GB" sz="800">
                <a:solidFill>
                  <a:srgbClr val="656665"/>
                </a:solidFill>
              </a:rPr>
              <a:t>Figure adapted from </a:t>
            </a:r>
            <a:r>
              <a:rPr lang="en-GB" sz="800" err="1">
                <a:solidFill>
                  <a:srgbClr val="656665"/>
                </a:solidFill>
              </a:rPr>
              <a:t>Suruki</a:t>
            </a:r>
            <a:r>
              <a:rPr lang="en-GB" sz="800">
                <a:solidFill>
                  <a:srgbClr val="656665"/>
                </a:solidFill>
              </a:rPr>
              <a:t> RY, et al. BMC </a:t>
            </a:r>
            <a:r>
              <a:rPr lang="en-GB" sz="800" err="1">
                <a:solidFill>
                  <a:srgbClr val="656665"/>
                </a:solidFill>
              </a:rPr>
              <a:t>Pulm</a:t>
            </a:r>
            <a:r>
              <a:rPr lang="en-GB" sz="800">
                <a:solidFill>
                  <a:srgbClr val="656665"/>
                </a:solidFill>
              </a:rPr>
              <a:t> Med. 2017;17:74.</a:t>
            </a:r>
            <a:endParaRPr lang="en-GB">
              <a:solidFill>
                <a:srgbClr val="656665"/>
              </a:solidFill>
            </a:endParaRPr>
          </a:p>
        </p:txBody>
      </p:sp>
      <p:sp>
        <p:nvSpPr>
          <p:cNvPr id="53" name="Slide Number Placeholder 9">
            <a:extLst>
              <a:ext uri="{FF2B5EF4-FFF2-40B4-BE49-F238E27FC236}">
                <a16:creationId xmlns:a16="http://schemas.microsoft.com/office/drawing/2014/main" id="{37A9F448-835B-3F15-9251-4C5DCBB103C7}"/>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7</a:t>
            </a:fld>
            <a:endParaRPr lang="en-GB"/>
          </a:p>
        </p:txBody>
      </p:sp>
    </p:spTree>
    <p:extLst>
      <p:ext uri="{BB962C8B-B14F-4D97-AF65-F5344CB8AC3E}">
        <p14:creationId xmlns:p14="http://schemas.microsoft.com/office/powerpoint/2010/main" val="3896296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a:t>Part 2 – Current guidance and practice in asthma care during and following an ED visit</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8</a:t>
            </a:fld>
            <a:endParaRPr lang="en-GB"/>
          </a:p>
        </p:txBody>
      </p:sp>
    </p:spTree>
    <p:extLst>
      <p:ext uri="{BB962C8B-B14F-4D97-AF65-F5344CB8AC3E}">
        <p14:creationId xmlns:p14="http://schemas.microsoft.com/office/powerpoint/2010/main" val="361912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EC942-7F09-8982-9630-7C40FE516252}"/>
              </a:ext>
            </a:extLst>
          </p:cNvPr>
          <p:cNvSpPr>
            <a:spLocks noGrp="1"/>
          </p:cNvSpPr>
          <p:nvPr>
            <p:ph type="title"/>
          </p:nvPr>
        </p:nvSpPr>
        <p:spPr/>
        <p:txBody>
          <a:bodyPr/>
          <a:lstStyle/>
          <a:p>
            <a:r>
              <a:rPr lang="en-GB" dirty="0"/>
              <a:t>GINA guidance recommends OCS for ED treatment of exacerbations</a:t>
            </a:r>
            <a:r>
              <a:rPr lang="en-GB" baseline="30000" dirty="0"/>
              <a:t>1</a:t>
            </a:r>
          </a:p>
        </p:txBody>
      </p:sp>
      <p:sp>
        <p:nvSpPr>
          <p:cNvPr id="67" name="Oval 66">
            <a:extLst>
              <a:ext uri="{FF2B5EF4-FFF2-40B4-BE49-F238E27FC236}">
                <a16:creationId xmlns:a16="http://schemas.microsoft.com/office/drawing/2014/main" id="{A1978EA9-52D2-74A7-1406-FD4B8BCB6716}"/>
              </a:ext>
            </a:extLst>
          </p:cNvPr>
          <p:cNvSpPr/>
          <p:nvPr/>
        </p:nvSpPr>
        <p:spPr>
          <a:xfrm>
            <a:off x="626420" y="3280271"/>
            <a:ext cx="1728000" cy="1727875"/>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09585">
              <a:lnSpc>
                <a:spcPct val="90000"/>
              </a:lnSpc>
            </a:pPr>
            <a:r>
              <a:rPr lang="en-GB" sz="2200" b="1" kern="1200" dirty="0">
                <a:solidFill>
                  <a:schemeClr val="bg1"/>
                </a:solidFill>
                <a:ea typeface="+mj-ea"/>
                <a:cs typeface="+mj-cs"/>
              </a:rPr>
              <a:t>OCS use in ac</a:t>
            </a:r>
            <a:r>
              <a:rPr lang="en-GB" sz="2200" b="1" dirty="0">
                <a:solidFill>
                  <a:schemeClr val="bg1"/>
                </a:solidFill>
                <a:ea typeface="+mj-ea"/>
                <a:cs typeface="+mj-cs"/>
              </a:rPr>
              <a:t>ute settings</a:t>
            </a:r>
            <a:r>
              <a:rPr lang="en-GB" sz="2200" b="1" baseline="30000" dirty="0">
                <a:solidFill>
                  <a:schemeClr val="bg1"/>
                </a:solidFill>
                <a:ea typeface="+mj-ea"/>
                <a:cs typeface="+mj-cs"/>
              </a:rPr>
              <a:t>1</a:t>
            </a:r>
            <a:endParaRPr lang="en-GB" sz="2200" b="1" kern="1200" baseline="30000" dirty="0">
              <a:solidFill>
                <a:schemeClr val="bg1"/>
              </a:solidFill>
              <a:ea typeface="+mj-ea"/>
              <a:cs typeface="+mj-cs"/>
            </a:endParaRPr>
          </a:p>
        </p:txBody>
      </p:sp>
      <p:sp>
        <p:nvSpPr>
          <p:cNvPr id="76" name="Rectangle: Top Corners Rounded 75">
            <a:extLst>
              <a:ext uri="{FF2B5EF4-FFF2-40B4-BE49-F238E27FC236}">
                <a16:creationId xmlns:a16="http://schemas.microsoft.com/office/drawing/2014/main" id="{D5342F49-622F-73AE-33F3-16F5D1D58438}"/>
              </a:ext>
            </a:extLst>
          </p:cNvPr>
          <p:cNvSpPr/>
          <p:nvPr/>
        </p:nvSpPr>
        <p:spPr>
          <a:xfrm rot="5400000">
            <a:off x="5780325" y="-3798217"/>
            <a:ext cx="640526" cy="11297003"/>
          </a:xfrm>
          <a:prstGeom prst="round2SameRect">
            <a:avLst>
              <a:gd name="adj1" fmla="val 50000"/>
              <a:gd name="adj2" fmla="val 0"/>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180975" lvl="0" defTabSz="609570">
              <a:defRPr/>
            </a:pPr>
            <a:r>
              <a:rPr lang="en-GB" dirty="0">
                <a:solidFill>
                  <a:prstClr val="white"/>
                </a:solidFill>
              </a:rPr>
              <a:t>SCS should be provided to all patients attending the ED with an acute asthma exacerbation, but </a:t>
            </a:r>
            <a:br>
              <a:rPr lang="en-GB" dirty="0">
                <a:solidFill>
                  <a:prstClr val="white"/>
                </a:solidFill>
              </a:rPr>
            </a:br>
            <a:r>
              <a:rPr lang="en-GB" dirty="0">
                <a:solidFill>
                  <a:prstClr val="white"/>
                </a:solidFill>
              </a:rPr>
              <a:t>longer-term OCS use is not recommended</a:t>
            </a:r>
            <a:r>
              <a:rPr lang="en-GB" baseline="30000" dirty="0">
                <a:solidFill>
                  <a:prstClr val="white"/>
                </a:solidFill>
              </a:rPr>
              <a:t>1</a:t>
            </a:r>
          </a:p>
        </p:txBody>
      </p:sp>
      <p:sp>
        <p:nvSpPr>
          <p:cNvPr id="77" name="Graphic 33">
            <a:extLst>
              <a:ext uri="{FF2B5EF4-FFF2-40B4-BE49-F238E27FC236}">
                <a16:creationId xmlns:a16="http://schemas.microsoft.com/office/drawing/2014/main" id="{66969817-2520-7256-8499-C483B24F2DA6}"/>
              </a:ext>
            </a:extLst>
          </p:cNvPr>
          <p:cNvSpPr/>
          <p:nvPr/>
        </p:nvSpPr>
        <p:spPr>
          <a:xfrm>
            <a:off x="452087" y="1560697"/>
            <a:ext cx="45719" cy="4526067"/>
          </a:xfrm>
          <a:custGeom>
            <a:avLst/>
            <a:gdLst>
              <a:gd name="connsiteX0" fmla="*/ 10938266 w 10935812"/>
              <a:gd name="connsiteY0" fmla="*/ 4345012 h 4341116"/>
              <a:gd name="connsiteX1" fmla="*/ 200977 w 10935812"/>
              <a:gd name="connsiteY1" fmla="*/ 4345012 h 4341116"/>
              <a:gd name="connsiteX2" fmla="*/ 0 w 10935812"/>
              <a:gd name="connsiteY2" fmla="*/ 4142679 h 4341116"/>
              <a:gd name="connsiteX3" fmla="*/ 0 w 10935812"/>
              <a:gd name="connsiteY3" fmla="*/ 0 h 4341116"/>
              <a:gd name="connsiteX0" fmla="*/ 10938266 w 10938266"/>
              <a:gd name="connsiteY0" fmla="*/ 4345012 h 4345012"/>
              <a:gd name="connsiteX1" fmla="*/ 10811226 w 10938266"/>
              <a:gd name="connsiteY1" fmla="*/ 4344802 h 4345012"/>
              <a:gd name="connsiteX2" fmla="*/ 200977 w 10938266"/>
              <a:gd name="connsiteY2" fmla="*/ 4345012 h 4345012"/>
              <a:gd name="connsiteX3" fmla="*/ 0 w 10938266"/>
              <a:gd name="connsiteY3" fmla="*/ 4142679 h 4345012"/>
              <a:gd name="connsiteX4" fmla="*/ 0 w 10938266"/>
              <a:gd name="connsiteY4" fmla="*/ 0 h 4345012"/>
              <a:gd name="connsiteX0" fmla="*/ 10811226 w 10811226"/>
              <a:gd name="connsiteY0" fmla="*/ 4344802 h 4345012"/>
              <a:gd name="connsiteX1" fmla="*/ 200977 w 10811226"/>
              <a:gd name="connsiteY1" fmla="*/ 4345012 h 4345012"/>
              <a:gd name="connsiteX2" fmla="*/ 0 w 10811226"/>
              <a:gd name="connsiteY2" fmla="*/ 4142679 h 4345012"/>
              <a:gd name="connsiteX3" fmla="*/ 0 w 10811226"/>
              <a:gd name="connsiteY3" fmla="*/ 0 h 4345012"/>
            </a:gdLst>
            <a:ahLst/>
            <a:cxnLst>
              <a:cxn ang="0">
                <a:pos x="connsiteX0" y="connsiteY0"/>
              </a:cxn>
              <a:cxn ang="0">
                <a:pos x="connsiteX1" y="connsiteY1"/>
              </a:cxn>
              <a:cxn ang="0">
                <a:pos x="connsiteX2" y="connsiteY2"/>
              </a:cxn>
              <a:cxn ang="0">
                <a:pos x="connsiteX3" y="connsiteY3"/>
              </a:cxn>
            </a:cxnLst>
            <a:rect l="l" t="t" r="r" b="b"/>
            <a:pathLst>
              <a:path w="10811226" h="4345012">
                <a:moveTo>
                  <a:pt x="10811226" y="4344802"/>
                </a:moveTo>
                <a:lnTo>
                  <a:pt x="200977" y="4345012"/>
                </a:lnTo>
                <a:cubicBezTo>
                  <a:pt x="90487" y="4345012"/>
                  <a:pt x="0" y="4254010"/>
                  <a:pt x="0" y="4142679"/>
                </a:cubicBezTo>
                <a:lnTo>
                  <a:pt x="0" y="0"/>
                </a:lnTo>
              </a:path>
            </a:pathLst>
          </a:custGeom>
          <a:noFill/>
          <a:ln w="1905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prstClr val="black"/>
              </a:solidFill>
              <a:effectLst/>
              <a:uLnTx/>
              <a:uFillTx/>
              <a:latin typeface="Arial"/>
              <a:ea typeface="+mn-ea"/>
              <a:cs typeface="+mn-cs"/>
            </a:endParaRPr>
          </a:p>
        </p:txBody>
      </p:sp>
      <p:sp>
        <p:nvSpPr>
          <p:cNvPr id="81" name="Footer Placeholder 2">
            <a:extLst>
              <a:ext uri="{FF2B5EF4-FFF2-40B4-BE49-F238E27FC236}">
                <a16:creationId xmlns:a16="http://schemas.microsoft.com/office/drawing/2014/main" id="{790D4B86-3D56-21D2-41B7-66EBA3D0ADA8}"/>
              </a:ext>
            </a:extLst>
          </p:cNvPr>
          <p:cNvSpPr>
            <a:spLocks noGrp="1"/>
          </p:cNvSpPr>
          <p:nvPr>
            <p:ph type="ftr" sz="quarter" idx="11"/>
          </p:nvPr>
        </p:nvSpPr>
        <p:spPr>
          <a:xfrm>
            <a:off x="548282" y="6303600"/>
            <a:ext cx="10620000" cy="288000"/>
          </a:xfrm>
        </p:spPr>
        <p:txBody>
          <a:bodyPr/>
          <a:lstStyle/>
          <a:p>
            <a:r>
              <a:rPr lang="en-GB" dirty="0"/>
              <a:t>ED, emergency department; GINA, Global Initiative for Asthma; HCP, healthcare professional; OCS, oral corticosteroid(s); SABA, short-acting </a:t>
            </a:r>
            <a:r>
              <a:rPr lang="el-GR" dirty="0"/>
              <a:t>β2-</a:t>
            </a:r>
            <a:r>
              <a:rPr lang="en-GB" dirty="0"/>
              <a:t>agonist; SCS, systemic corticosteroid(s).</a:t>
            </a:r>
            <a:br>
              <a:rPr lang="en-GB" dirty="0"/>
            </a:br>
            <a:r>
              <a:rPr lang="en-GB" dirty="0"/>
              <a:t>1. Global Initiative for Asthma (GINA). Global strategy for asthma management and prevention. 2024. Available from: https://ginasthma.org/wp-content/uploads/2024/05/GINA-2024-Main-Report-WMS-1.pdf (Accessed May 2024).</a:t>
            </a:r>
          </a:p>
        </p:txBody>
      </p:sp>
      <p:grpSp>
        <p:nvGrpSpPr>
          <p:cNvPr id="2" name="Group 1">
            <a:extLst>
              <a:ext uri="{FF2B5EF4-FFF2-40B4-BE49-F238E27FC236}">
                <a16:creationId xmlns:a16="http://schemas.microsoft.com/office/drawing/2014/main" id="{762085E0-21BD-D979-DBE6-85F0CBD952FB}"/>
              </a:ext>
            </a:extLst>
          </p:cNvPr>
          <p:cNvGrpSpPr/>
          <p:nvPr/>
        </p:nvGrpSpPr>
        <p:grpSpPr>
          <a:xfrm>
            <a:off x="3300074" y="2500042"/>
            <a:ext cx="8366572" cy="433488"/>
            <a:chOff x="3389010" y="2210026"/>
            <a:chExt cx="8366572" cy="433488"/>
          </a:xfrm>
          <a:solidFill>
            <a:schemeClr val="bg2">
              <a:lumMod val="20000"/>
              <a:lumOff val="80000"/>
            </a:schemeClr>
          </a:solidFill>
        </p:grpSpPr>
        <p:sp>
          <p:nvSpPr>
            <p:cNvPr id="3" name="Rectangle: Rounded Corners 2">
              <a:extLst>
                <a:ext uri="{FF2B5EF4-FFF2-40B4-BE49-F238E27FC236}">
                  <a16:creationId xmlns:a16="http://schemas.microsoft.com/office/drawing/2014/main" id="{E88D48EC-ECC1-89FC-865A-0E06FD4085AD}"/>
                </a:ext>
              </a:extLst>
            </p:cNvPr>
            <p:cNvSpPr/>
            <p:nvPr/>
          </p:nvSpPr>
          <p:spPr>
            <a:xfrm>
              <a:off x="3818361" y="2211514"/>
              <a:ext cx="7937221" cy="432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lvl="0" defTabSz="609585">
                <a:defRPr/>
              </a:pPr>
              <a:r>
                <a:rPr lang="en-GB" kern="0">
                  <a:solidFill>
                    <a:schemeClr val="bg1"/>
                  </a:solidFill>
                  <a:cs typeface="Arial" panose="020B0604020202020204" pitchFamily="34" charset="0"/>
                </a:rPr>
                <a:t>SCS should be used in all but the mildest of asthma exacerbations in adults</a:t>
              </a:r>
            </a:p>
          </p:txBody>
        </p:sp>
        <p:sp>
          <p:nvSpPr>
            <p:cNvPr id="5" name="Graphic 4">
              <a:extLst>
                <a:ext uri="{FF2B5EF4-FFF2-40B4-BE49-F238E27FC236}">
                  <a16:creationId xmlns:a16="http://schemas.microsoft.com/office/drawing/2014/main" id="{B12385E2-2DF1-D37C-84AC-7C82A3341DF0}"/>
                </a:ext>
              </a:extLst>
            </p:cNvPr>
            <p:cNvSpPr/>
            <p:nvPr/>
          </p:nvSpPr>
          <p:spPr>
            <a:xfrm>
              <a:off x="3389010" y="2210026"/>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sp>
        <p:nvSpPr>
          <p:cNvPr id="7" name="Rectangle: Rounded Corners 6">
            <a:extLst>
              <a:ext uri="{FF2B5EF4-FFF2-40B4-BE49-F238E27FC236}">
                <a16:creationId xmlns:a16="http://schemas.microsoft.com/office/drawing/2014/main" id="{A20B9700-0968-CF9A-A2E6-087AFD57A5E9}"/>
              </a:ext>
            </a:extLst>
          </p:cNvPr>
          <p:cNvSpPr/>
          <p:nvPr/>
        </p:nvSpPr>
        <p:spPr>
          <a:xfrm>
            <a:off x="3729425" y="3901056"/>
            <a:ext cx="7937221" cy="1152000"/>
          </a:xfrm>
          <a:prstGeom prst="roundRect">
            <a:avLst>
              <a:gd name="adj" fmla="val 10859"/>
            </a:avLst>
          </a:prstGeom>
          <a:solidFill>
            <a:schemeClr val="bg2"/>
          </a:solidFill>
          <a:ln w="19050" cap="flat" cmpd="sng" algn="ctr">
            <a:noFill/>
            <a:prstDash val="solid"/>
            <a:miter lim="800000"/>
          </a:ln>
          <a:effectLst/>
        </p:spPr>
        <p:txBody>
          <a:bodyPr lIns="108000" tIns="72000" rIns="0" bIns="72000"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chemeClr val="bg1"/>
                </a:solidFill>
                <a:effectLst/>
                <a:uLnTx/>
                <a:uFillTx/>
                <a:ea typeface="+mn-ea"/>
                <a:cs typeface="+mn-cs"/>
              </a:rPr>
              <a:t>The use of SCS is especially important in the ED if:</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kern="0">
                <a:solidFill>
                  <a:schemeClr val="bg1"/>
                </a:solidFill>
              </a:rPr>
              <a:t>Initial SABA treatment fails to achieve lasting improvements in symptoms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a:ln>
                  <a:noFill/>
                </a:ln>
                <a:solidFill>
                  <a:schemeClr val="bg1"/>
                </a:solidFill>
                <a:effectLst/>
                <a:uLnTx/>
                <a:uFillTx/>
                <a:ea typeface="+mn-ea"/>
                <a:cs typeface="+mn-cs"/>
              </a:rPr>
              <a:t>T</a:t>
            </a:r>
            <a:r>
              <a:rPr lang="en-GB" kern="0">
                <a:solidFill>
                  <a:schemeClr val="bg1"/>
                </a:solidFill>
              </a:rPr>
              <a:t>he exacerbation developed while the patient was taking OCS</a:t>
            </a:r>
          </a:p>
          <a:p>
            <a:pPr marL="285750" marR="0" lvl="0" indent="-2857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0" cap="none" spc="0" normalizeH="0" baseline="0" noProof="0">
                <a:ln>
                  <a:noFill/>
                </a:ln>
                <a:solidFill>
                  <a:schemeClr val="bg1"/>
                </a:solidFill>
                <a:effectLst/>
                <a:uLnTx/>
                <a:uFillTx/>
                <a:ea typeface="+mn-ea"/>
                <a:cs typeface="+mn-cs"/>
              </a:rPr>
              <a:t>The patient has a history of exacerbations requiring OCS</a:t>
            </a:r>
          </a:p>
        </p:txBody>
      </p:sp>
      <p:grpSp>
        <p:nvGrpSpPr>
          <p:cNvPr id="9" name="Group 8">
            <a:extLst>
              <a:ext uri="{FF2B5EF4-FFF2-40B4-BE49-F238E27FC236}">
                <a16:creationId xmlns:a16="http://schemas.microsoft.com/office/drawing/2014/main" id="{3B8859CD-892D-754E-7771-76698848A302}"/>
              </a:ext>
            </a:extLst>
          </p:cNvPr>
          <p:cNvGrpSpPr/>
          <p:nvPr/>
        </p:nvGrpSpPr>
        <p:grpSpPr>
          <a:xfrm>
            <a:off x="3331335" y="5253625"/>
            <a:ext cx="8335311" cy="451491"/>
            <a:chOff x="3420271" y="4719202"/>
            <a:chExt cx="8335311" cy="451491"/>
          </a:xfrm>
          <a:solidFill>
            <a:schemeClr val="bg2">
              <a:lumMod val="20000"/>
              <a:lumOff val="80000"/>
            </a:schemeClr>
          </a:solidFill>
        </p:grpSpPr>
        <p:sp>
          <p:nvSpPr>
            <p:cNvPr id="10" name="Rectangle: Rounded Corners 9">
              <a:extLst>
                <a:ext uri="{FF2B5EF4-FFF2-40B4-BE49-F238E27FC236}">
                  <a16:creationId xmlns:a16="http://schemas.microsoft.com/office/drawing/2014/main" id="{9CD80E61-BCF4-33C1-E62F-143B91874AC1}"/>
                </a:ext>
              </a:extLst>
            </p:cNvPr>
            <p:cNvSpPr/>
            <p:nvPr/>
          </p:nvSpPr>
          <p:spPr>
            <a:xfrm>
              <a:off x="3818361" y="4719202"/>
              <a:ext cx="7937221" cy="432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kern="0">
                  <a:solidFill>
                    <a:schemeClr val="bg1"/>
                  </a:solidFill>
                </a:rPr>
                <a:t>Effective</a:t>
              </a:r>
              <a:r>
                <a:rPr kumimoji="0" lang="en-GB" b="0" i="0" u="none" strike="noStrike" kern="0" cap="none" spc="0" normalizeH="0" baseline="0" noProof="0">
                  <a:ln>
                    <a:noFill/>
                  </a:ln>
                  <a:solidFill>
                    <a:schemeClr val="bg1"/>
                  </a:solidFill>
                  <a:effectLst/>
                  <a:uLnTx/>
                  <a:uFillTx/>
                  <a:ea typeface="+mn-ea"/>
                  <a:cs typeface="+mn-cs"/>
                </a:rPr>
                <a:t> implementation </a:t>
              </a:r>
              <a:r>
                <a:rPr lang="en-GB" kern="0">
                  <a:solidFill>
                    <a:schemeClr val="bg1"/>
                  </a:solidFill>
                </a:rPr>
                <a:t>can</a:t>
              </a:r>
              <a:r>
                <a:rPr kumimoji="0" lang="en-GB" b="0" i="0" u="none" strike="noStrike" kern="0" cap="none" spc="0" normalizeH="0" baseline="0" noProof="0">
                  <a:ln>
                    <a:noFill/>
                  </a:ln>
                  <a:solidFill>
                    <a:schemeClr val="bg1"/>
                  </a:solidFill>
                  <a:effectLst/>
                  <a:uLnTx/>
                  <a:uFillTx/>
                  <a:ea typeface="+mn-ea"/>
                  <a:cs typeface="+mn-cs"/>
                </a:rPr>
                <a:t> further improve asthma care across the globe</a:t>
              </a:r>
            </a:p>
          </p:txBody>
        </p:sp>
        <p:sp>
          <p:nvSpPr>
            <p:cNvPr id="11" name="Graphic 4">
              <a:extLst>
                <a:ext uri="{FF2B5EF4-FFF2-40B4-BE49-F238E27FC236}">
                  <a16:creationId xmlns:a16="http://schemas.microsoft.com/office/drawing/2014/main" id="{2C5ECED0-DC9B-5154-5445-BAA86D65E774}"/>
                </a:ext>
              </a:extLst>
            </p:cNvPr>
            <p:cNvSpPr/>
            <p:nvPr/>
          </p:nvSpPr>
          <p:spPr>
            <a:xfrm>
              <a:off x="3420271" y="4737205"/>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grpSp>
        <p:nvGrpSpPr>
          <p:cNvPr id="12" name="Group 11">
            <a:extLst>
              <a:ext uri="{FF2B5EF4-FFF2-40B4-BE49-F238E27FC236}">
                <a16:creationId xmlns:a16="http://schemas.microsoft.com/office/drawing/2014/main" id="{B8928FBA-1070-92F9-00B3-D5DB8B1E5FC4}"/>
              </a:ext>
            </a:extLst>
          </p:cNvPr>
          <p:cNvGrpSpPr/>
          <p:nvPr/>
        </p:nvGrpSpPr>
        <p:grpSpPr>
          <a:xfrm>
            <a:off x="3301046" y="3276730"/>
            <a:ext cx="8365600" cy="435078"/>
            <a:chOff x="3375105" y="2211514"/>
            <a:chExt cx="8365600" cy="435078"/>
          </a:xfrm>
          <a:solidFill>
            <a:schemeClr val="bg2">
              <a:lumMod val="20000"/>
              <a:lumOff val="80000"/>
            </a:schemeClr>
          </a:solidFill>
        </p:grpSpPr>
        <p:sp>
          <p:nvSpPr>
            <p:cNvPr id="13" name="Rectangle: Rounded Corners 12">
              <a:extLst>
                <a:ext uri="{FF2B5EF4-FFF2-40B4-BE49-F238E27FC236}">
                  <a16:creationId xmlns:a16="http://schemas.microsoft.com/office/drawing/2014/main" id="{21762205-A828-DA36-613C-85A8C9FD3414}"/>
                </a:ext>
              </a:extLst>
            </p:cNvPr>
            <p:cNvSpPr/>
            <p:nvPr/>
          </p:nvSpPr>
          <p:spPr>
            <a:xfrm>
              <a:off x="3803484" y="2211514"/>
              <a:ext cx="7937221" cy="432000"/>
            </a:xfrm>
            <a:prstGeom prst="roundRect">
              <a:avLst/>
            </a:prstGeom>
            <a:solidFill>
              <a:schemeClr val="bg2"/>
            </a:solidFill>
            <a:ln w="19050" cap="flat" cmpd="sng" algn="ctr">
              <a:noFill/>
              <a:prstDash val="solid"/>
              <a:miter lim="800000"/>
            </a:ln>
            <a:effectLst/>
          </p:spPr>
          <p:txBody>
            <a:bodyPr lIns="108000" tIns="72000" rIns="0" bIns="72000"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schemeClr val="bg1"/>
                  </a:solidFill>
                  <a:effectLst/>
                  <a:uLnTx/>
                  <a:uFillTx/>
                  <a:ea typeface="+mn-ea"/>
                  <a:cs typeface="+mn-cs"/>
                </a:rPr>
                <a:t>Where possible, SCS should be administered within 1 hour of presentation</a:t>
              </a:r>
            </a:p>
          </p:txBody>
        </p:sp>
        <p:sp>
          <p:nvSpPr>
            <p:cNvPr id="14" name="Graphic 4">
              <a:extLst>
                <a:ext uri="{FF2B5EF4-FFF2-40B4-BE49-F238E27FC236}">
                  <a16:creationId xmlns:a16="http://schemas.microsoft.com/office/drawing/2014/main" id="{D91187DC-9F6C-F939-3262-63E2F9653F2B}"/>
                </a:ext>
              </a:extLst>
            </p:cNvPr>
            <p:cNvSpPr/>
            <p:nvPr/>
          </p:nvSpPr>
          <p:spPr>
            <a:xfrm>
              <a:off x="3375105" y="2213104"/>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pic>
        <p:nvPicPr>
          <p:cNvPr id="15" name="Graphic 14">
            <a:extLst>
              <a:ext uri="{FF2B5EF4-FFF2-40B4-BE49-F238E27FC236}">
                <a16:creationId xmlns:a16="http://schemas.microsoft.com/office/drawing/2014/main" id="{C5A8C62C-EF57-903F-4864-4D78B574F3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5512" y="2502521"/>
            <a:ext cx="506974" cy="506974"/>
          </a:xfrm>
          <a:prstGeom prst="rect">
            <a:avLst/>
          </a:prstGeom>
        </p:spPr>
      </p:pic>
      <p:pic>
        <p:nvPicPr>
          <p:cNvPr id="16" name="Graphic 15">
            <a:extLst>
              <a:ext uri="{FF2B5EF4-FFF2-40B4-BE49-F238E27FC236}">
                <a16:creationId xmlns:a16="http://schemas.microsoft.com/office/drawing/2014/main" id="{CC60D32F-A5EF-B316-B104-40249F79BC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51939" y="3263337"/>
            <a:ext cx="467357" cy="467357"/>
          </a:xfrm>
          <a:prstGeom prst="rect">
            <a:avLst/>
          </a:prstGeom>
        </p:spPr>
      </p:pic>
      <p:pic>
        <p:nvPicPr>
          <p:cNvPr id="17" name="Graphic 16">
            <a:extLst>
              <a:ext uri="{FF2B5EF4-FFF2-40B4-BE49-F238E27FC236}">
                <a16:creationId xmlns:a16="http://schemas.microsoft.com/office/drawing/2014/main" id="{89D40483-868E-6341-43E3-A4D005E7D6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77175" y="4235161"/>
            <a:ext cx="483790" cy="483790"/>
          </a:xfrm>
          <a:prstGeom prst="rect">
            <a:avLst/>
          </a:prstGeom>
        </p:spPr>
      </p:pic>
      <p:grpSp>
        <p:nvGrpSpPr>
          <p:cNvPr id="18" name="Group 17">
            <a:extLst>
              <a:ext uri="{FF2B5EF4-FFF2-40B4-BE49-F238E27FC236}">
                <a16:creationId xmlns:a16="http://schemas.microsoft.com/office/drawing/2014/main" id="{AA98FDFC-2DF1-99E9-28B5-35DFE4CF317A}"/>
              </a:ext>
            </a:extLst>
          </p:cNvPr>
          <p:cNvGrpSpPr>
            <a:grpSpLocks noChangeAspect="1"/>
          </p:cNvGrpSpPr>
          <p:nvPr/>
        </p:nvGrpSpPr>
        <p:grpSpPr>
          <a:xfrm>
            <a:off x="2637920" y="5204775"/>
            <a:ext cx="540000" cy="540000"/>
            <a:chOff x="5726299" y="2893988"/>
            <a:chExt cx="772626" cy="772626"/>
          </a:xfrm>
        </p:grpSpPr>
        <p:pic>
          <p:nvPicPr>
            <p:cNvPr id="19" name="Graphic 18">
              <a:extLst>
                <a:ext uri="{FF2B5EF4-FFF2-40B4-BE49-F238E27FC236}">
                  <a16:creationId xmlns:a16="http://schemas.microsoft.com/office/drawing/2014/main" id="{ECCCE3AA-6923-07B4-4CFF-38DB0BFDE2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26299" y="2893988"/>
              <a:ext cx="772626" cy="772626"/>
            </a:xfrm>
            <a:prstGeom prst="rect">
              <a:avLst/>
            </a:prstGeom>
          </p:spPr>
        </p:pic>
        <p:pic>
          <p:nvPicPr>
            <p:cNvPr id="20" name="Graphic 19">
              <a:extLst>
                <a:ext uri="{FF2B5EF4-FFF2-40B4-BE49-F238E27FC236}">
                  <a16:creationId xmlns:a16="http://schemas.microsoft.com/office/drawing/2014/main" id="{FD5001D2-BB11-454E-1BD4-FEF9E9E08F5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6007" y="3073696"/>
              <a:ext cx="413210" cy="413210"/>
            </a:xfrm>
            <a:prstGeom prst="rect">
              <a:avLst/>
            </a:prstGeom>
          </p:spPr>
        </p:pic>
      </p:grpSp>
      <p:sp>
        <p:nvSpPr>
          <p:cNvPr id="21" name="Slide Number Placeholder 9">
            <a:extLst>
              <a:ext uri="{FF2B5EF4-FFF2-40B4-BE49-F238E27FC236}">
                <a16:creationId xmlns:a16="http://schemas.microsoft.com/office/drawing/2014/main" id="{1A8A360F-82A3-CF64-B8C9-7135A5AC578A}"/>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9</a:t>
            </a:fld>
            <a:endParaRPr lang="en-GB"/>
          </a:p>
        </p:txBody>
      </p:sp>
      <p:sp>
        <p:nvSpPr>
          <p:cNvPr id="24" name="Graphic 4">
            <a:extLst>
              <a:ext uri="{FF2B5EF4-FFF2-40B4-BE49-F238E27FC236}">
                <a16:creationId xmlns:a16="http://schemas.microsoft.com/office/drawing/2014/main" id="{E457257C-E82E-B21C-9B70-FD2414E0B434}"/>
              </a:ext>
            </a:extLst>
          </p:cNvPr>
          <p:cNvSpPr/>
          <p:nvPr/>
        </p:nvSpPr>
        <p:spPr>
          <a:xfrm>
            <a:off x="3301046" y="4270191"/>
            <a:ext cx="248854" cy="433488"/>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noFill/>
          <a:ln w="28575"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25" name="Straight Arrow Connector 24">
            <a:extLst>
              <a:ext uri="{FF2B5EF4-FFF2-40B4-BE49-F238E27FC236}">
                <a16:creationId xmlns:a16="http://schemas.microsoft.com/office/drawing/2014/main" id="{3B36E7BC-03E8-D7B9-5F4D-04273036E8A7}"/>
              </a:ext>
            </a:extLst>
          </p:cNvPr>
          <p:cNvCxnSpPr>
            <a:cxnSpLocks/>
          </p:cNvCxnSpPr>
          <p:nvPr/>
        </p:nvCxnSpPr>
        <p:spPr>
          <a:xfrm flipH="1">
            <a:off x="491781" y="6086764"/>
            <a:ext cx="10332000" cy="0"/>
          </a:xfrm>
          <a:prstGeom prst="straightConnector1">
            <a:avLst/>
          </a:prstGeom>
          <a:noFill/>
          <a:ln w="19050" cap="rnd" cmpd="sng" algn="ctr">
            <a:solidFill>
              <a:schemeClr val="tx2"/>
            </a:solidFill>
            <a:prstDash val="solid"/>
            <a:round/>
            <a:headEnd type="oval"/>
            <a:tailEnd type="none" w="lg" len="sm"/>
          </a:ln>
          <a:effectLst/>
        </p:spPr>
      </p:cxnSp>
    </p:spTree>
    <p:extLst>
      <p:ext uri="{BB962C8B-B14F-4D97-AF65-F5344CB8AC3E}">
        <p14:creationId xmlns:p14="http://schemas.microsoft.com/office/powerpoint/2010/main" val="2934178756"/>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088 - EpiCentral PPT_06SH_03AV" id="{DBB41901-CBA0-485A-BAFD-54A6B7BF214F}" vid="{F89BDA1A-F869-4F7C-937B-C8FFA6EE8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RECISION">
    <a:dk1>
      <a:sysClr val="windowText" lastClr="000000"/>
    </a:dk1>
    <a:lt1>
      <a:sysClr val="window" lastClr="FFFFFF"/>
    </a:lt1>
    <a:dk2>
      <a:srgbClr val="19195A"/>
    </a:dk2>
    <a:lt2>
      <a:srgbClr val="E7E6E6"/>
    </a:lt2>
    <a:accent1>
      <a:srgbClr val="00C5B4"/>
    </a:accent1>
    <a:accent2>
      <a:srgbClr val="939393"/>
    </a:accent2>
    <a:accent3>
      <a:srgbClr val="44546A"/>
    </a:accent3>
    <a:accent4>
      <a:srgbClr val="EFEFEF"/>
    </a:accent4>
    <a:accent5>
      <a:srgbClr val="F0AB00"/>
    </a:accent5>
    <a:accent6>
      <a:srgbClr val="19195A"/>
    </a:accent6>
    <a:hlink>
      <a:srgbClr val="00C5B4"/>
    </a:hlink>
    <a:folHlink>
      <a:srgbClr val="00C5B4"/>
    </a:folHlink>
  </a:clrScheme>
  <a:fontScheme name="Preci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2.xml><?xml version="1.0" encoding="utf-8"?>
<ds:datastoreItem xmlns:ds="http://schemas.openxmlformats.org/officeDocument/2006/customXml" ds:itemID="{0F155137-5214-449C-8806-85D323C5EAB8}">
  <ds:schemaRefs>
    <ds:schemaRef ds:uri="http://purl.org/dc/dcmitype/"/>
    <ds:schemaRef ds:uri="http://purl.org/dc/term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cc4038ed-d345-4947-b061-34ef88336004"/>
    <ds:schemaRef ds:uri="e6dd1411-ccec-4e4f-b73c-9c678b3207a5"/>
    <ds:schemaRef ds:uri="http://purl.org/dc/elements/1.1/"/>
  </ds:schemaRefs>
</ds:datastoreItem>
</file>

<file path=customXml/itemProps3.xml><?xml version="1.0" encoding="utf-8"?>
<ds:datastoreItem xmlns:ds="http://schemas.openxmlformats.org/officeDocument/2006/customXml" ds:itemID="{6A353BF2-2257-4F06-84D4-764EFD2F1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038ed-d345-4947-b061-34ef88336004"/>
    <ds:schemaRef ds:uri="e6dd1411-ccec-4e4f-b73c-9c678b320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Emergency Care Science Story v0.1_15Apr2024</Template>
  <TotalTime>216</TotalTime>
  <Words>5580</Words>
  <Application>Microsoft Office PowerPoint</Application>
  <PresentationFormat>宽屏</PresentationFormat>
  <Paragraphs>399</Paragraphs>
  <Slides>25</Slides>
  <Notes>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Montserrat Bold</vt:lpstr>
      <vt:lpstr>Arial</vt:lpstr>
      <vt:lpstr>Calibri</vt:lpstr>
      <vt:lpstr>Cambria</vt:lpstr>
      <vt:lpstr>Century Gothic</vt:lpstr>
      <vt:lpstr>Master</vt:lpstr>
      <vt:lpstr>Severe asthma in the emergency department: unmet need and  practical solutions</vt:lpstr>
      <vt:lpstr>Contents</vt:lpstr>
      <vt:lpstr>Learning Objectives</vt:lpstr>
      <vt:lpstr>Part 1 – Emergency care and the burden of severe asthma</vt:lpstr>
      <vt:lpstr>Asthma is a large contributor to the total number of ED  visits worldwide</vt:lpstr>
      <vt:lpstr>There is a specific subset of patients with SA who are returning to the ED multiple times</vt:lpstr>
      <vt:lpstr>Suboptimal management of patients with SA results in unplanned hospital readmissions</vt:lpstr>
      <vt:lpstr>Part 2 – Current guidance and practice in asthma care during and following an ED visit</vt:lpstr>
      <vt:lpstr>GINA guidance recommends OCS for ED treatment of exacerbations1</vt:lpstr>
      <vt:lpstr>Frequent readmittance to the ED results in increased SCS/OCS exposure1–3</vt:lpstr>
      <vt:lpstr>To reduce risk of readmission, guidance is also available for treatment following an ED visit</vt:lpstr>
      <vt:lpstr>Despite available recommendations, guidance for care after an ED visit is not always followed1–3</vt:lpstr>
      <vt:lpstr>Non-adherence to guidance and lack of appropriate supervision can lead to death</vt:lpstr>
      <vt:lpstr>Part 3 – Other therapy areas are improving emergency care, but how?</vt:lpstr>
      <vt:lpstr>Frequent ED admissions are a problem across many therapy areas</vt:lpstr>
      <vt:lpstr>Several components of healthcare bundles from other therapy areas could be adapted for use in SA</vt:lpstr>
      <vt:lpstr>Implementation strategies identified in other therapy areas could also be applicable for SA</vt:lpstr>
      <vt:lpstr>Implementation of care bundles has been shown to optimise treatment and improve patient outcomes</vt:lpstr>
      <vt:lpstr>Part 4 – How can success in other therapy areas be translated into asthma care?</vt:lpstr>
      <vt:lpstr>Asthma ED discharge protocols are already available globally</vt:lpstr>
      <vt:lpstr>Although ED care protocols exist, work needs to be done to increase use and optimise implementation</vt:lpstr>
      <vt:lpstr>Asthma ‘hot’ clinics aim to improve the referral process for patients with asthma in the acute setting*</vt:lpstr>
      <vt:lpstr>Successful implementation of solutions could help to address the principles of the patient charter </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asthma in the emergency department: unmet need and  practical solutions</dc:title>
  <dc:subject/>
  <dc:creator>Medical Writer</dc:creator>
  <cp:keywords/>
  <dc:description/>
  <cp:lastModifiedBy>He, Jiawen</cp:lastModifiedBy>
  <cp:revision>5</cp:revision>
  <dcterms:created xsi:type="dcterms:W3CDTF">2024-04-15T08:05:10Z</dcterms:created>
  <dcterms:modified xsi:type="dcterms:W3CDTF">2025-01-07T07:33:16Z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0x0101009EDB2018631BED4A840EC223877EC215</vt:lpwstr>
  </property>
</Properties>
</file>